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8" r:id="rId5"/>
    <p:sldId id="259" r:id="rId6"/>
    <p:sldId id="260" r:id="rId7"/>
    <p:sldId id="267" r:id="rId8"/>
    <p:sldId id="261" r:id="rId9"/>
    <p:sldId id="289" r:id="rId10"/>
    <p:sldId id="290" r:id="rId11"/>
    <p:sldId id="268" r:id="rId12"/>
    <p:sldId id="291" r:id="rId13"/>
    <p:sldId id="262" r:id="rId14"/>
    <p:sldId id="263" r:id="rId15"/>
    <p:sldId id="264" r:id="rId16"/>
    <p:sldId id="293" r:id="rId17"/>
    <p:sldId id="294" r:id="rId18"/>
    <p:sldId id="265" r:id="rId19"/>
    <p:sldId id="292" r:id="rId20"/>
    <p:sldId id="266" r:id="rId21"/>
    <p:sldId id="269" r:id="rId22"/>
    <p:sldId id="270" r:id="rId23"/>
    <p:sldId id="297" r:id="rId24"/>
    <p:sldId id="271" r:id="rId25"/>
    <p:sldId id="295" r:id="rId26"/>
    <p:sldId id="299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7" r:id="rId39"/>
    <p:sldId id="296" r:id="rId40"/>
    <p:sldId id="288" r:id="rId4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80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6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58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2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19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5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56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32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82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33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41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5182-FA8B-4204-A811-BB0FECAAA5EA}" type="datetimeFigureOut">
              <a:rPr lang="cs-CZ" smtClean="0"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1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cs/Jak-na-projekt/Elektronicka-zadost/Edukacni-videa" TargetMode="External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www.esfcr.cz/formulare-a-pokyny-potrebne-v-ramci-pripravy-zadosti-o-podporu-opz/-/dokument/797956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maschrudimsko.cz/kdy-zadat-vyzv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www.strukturalni-fondy.cz/getmedia/daa7cac8-093b-4453-8b61-34470f9dd824/Specificka-pravidla_SC1-2_CLLD_vyzva-53_v-1-1.pdf?ext=.pdf" TargetMode="External"/><Relationship Id="rId4" Type="http://schemas.openxmlformats.org/officeDocument/2006/relationships/hyperlink" Target="http://www.strukturalni-fondy.cz/getmedia/0214a19a-5d4a-4734-b1b2-7facb47b9f4a/Obecna-pravidla-IROP_vydani-1-9_2-6.2017.pdf?ext=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rukturalni-fondy.cz/cs/Microsites/IROP/Vyzvy/Vyzva-c-53-Udrzitelna-doprava-integrovane-projekty-CLLD" TargetMode="Externa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Iva.rousarova@maschrudimsko.cz" TargetMode="External"/><Relationship Id="rId2" Type="http://schemas.openxmlformats.org/officeDocument/2006/relationships/hyperlink" Target="mailto:renata.havlova@maschrudimsko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pro potenciální žadatele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MAS Chrudimsko – IROP-Rozvoj a podpora udržitelné mobility I.</a:t>
            </a:r>
          </a:p>
          <a:p>
            <a:r>
              <a:rPr lang="cs-CZ" dirty="0" smtClean="0"/>
              <a:t>24.10.2017</a:t>
            </a:r>
            <a:endParaRPr lang="cs-CZ" dirty="0"/>
          </a:p>
        </p:txBody>
      </p:sp>
      <p:pic>
        <p:nvPicPr>
          <p:cNvPr id="4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dopravy 5/7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dirty="0" smtClean="0"/>
              <a:t>Způsobilé výdaje na vedlejší aktivity:</a:t>
            </a:r>
          </a:p>
          <a:p>
            <a:r>
              <a:rPr lang="cs-CZ" dirty="0" smtClean="0"/>
              <a:t>Stavby- přístřešky a čekárny MHD, boxy na jízdní kola atd.</a:t>
            </a:r>
          </a:p>
          <a:p>
            <a:r>
              <a:rPr lang="cs-CZ" dirty="0" smtClean="0"/>
              <a:t>Projektová dokumentace</a:t>
            </a:r>
          </a:p>
          <a:p>
            <a:r>
              <a:rPr lang="cs-CZ" dirty="0" smtClean="0"/>
              <a:t>Nákup pozemků a staveb</a:t>
            </a:r>
          </a:p>
          <a:p>
            <a:r>
              <a:rPr lang="cs-CZ" dirty="0" smtClean="0"/>
              <a:t>Zabezpečení výstavby</a:t>
            </a:r>
          </a:p>
          <a:p>
            <a:r>
              <a:rPr lang="cs-CZ" dirty="0" smtClean="0"/>
              <a:t>Pořízení služeb bezprostředně souvisejících s realizací projektu</a:t>
            </a:r>
          </a:p>
          <a:p>
            <a:r>
              <a:rPr lang="cs-CZ" dirty="0" smtClean="0"/>
              <a:t>Povinná publicita</a:t>
            </a:r>
          </a:p>
          <a:p>
            <a:r>
              <a:rPr lang="cs-CZ" dirty="0" smtClean="0"/>
              <a:t>DPH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BLIŽŠÍ VÝČET ZPŮSOBILÝCH VÝDAJŮ JE SOUČÁSTÍ SPECIFICKÝCH PRAVIDEL PRO ŽADATELE A PŘÍJEMCE S VĚCNÝM ZAMĚŘENÍM NA ZVÝŠENÍ PODÍLU UDRŽITELNÝCH FOREM DOPRAVY – PRŮBĚŽNÁ VÝZVA Č. 53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dopravy 6/7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Povinné přílohy:</a:t>
            </a:r>
          </a:p>
          <a:p>
            <a:pPr marL="514350" indent="-514350">
              <a:buAutoNum type="arabicPeriod"/>
            </a:pPr>
            <a:r>
              <a:rPr lang="cs-CZ" dirty="0" smtClean="0"/>
              <a:t>Plná moc</a:t>
            </a:r>
          </a:p>
          <a:p>
            <a:pPr marL="514350" indent="-514350">
              <a:buAutoNum type="arabicPeriod"/>
            </a:pPr>
            <a:r>
              <a:rPr lang="cs-CZ" dirty="0" smtClean="0"/>
              <a:t>Zadávací a výběrová řízení</a:t>
            </a:r>
          </a:p>
          <a:p>
            <a:pPr marL="514350" indent="-514350">
              <a:buAutoNum type="arabicPeriod"/>
            </a:pPr>
            <a:r>
              <a:rPr lang="cs-CZ" dirty="0" smtClean="0"/>
              <a:t>Doklady o právní subjektivitě žadatele</a:t>
            </a:r>
          </a:p>
          <a:p>
            <a:pPr marL="514350" indent="-514350">
              <a:buAutoNum type="arabicPeriod"/>
            </a:pPr>
            <a:r>
              <a:rPr lang="cs-CZ" dirty="0" smtClean="0"/>
              <a:t>Výpis z rejstříku trestů- od 8.8.2017 není třeba dokládat</a:t>
            </a:r>
          </a:p>
          <a:p>
            <a:pPr marL="514350" indent="-514350">
              <a:buAutoNum type="arabicPeriod"/>
            </a:pPr>
            <a:r>
              <a:rPr lang="cs-CZ" dirty="0" smtClean="0"/>
              <a:t>Studie proveditelnosti – dle osnovy v příloze 4D Specifických pravidel</a:t>
            </a:r>
          </a:p>
          <a:p>
            <a:pPr marL="514350" indent="-514350">
              <a:buAutoNum type="arabicPeriod"/>
            </a:pPr>
            <a:r>
              <a:rPr lang="cs-CZ" dirty="0" smtClean="0"/>
              <a:t>Karta souladu s principy udržitelné mobility- dle osnovy v příloze č. 5 Specifických pravidel</a:t>
            </a:r>
          </a:p>
          <a:p>
            <a:pPr marL="514350" indent="-514350">
              <a:buAutoNum type="arabicPeriod"/>
            </a:pPr>
            <a:r>
              <a:rPr lang="cs-CZ" dirty="0" smtClean="0"/>
              <a:t>Čestná prohlášení o skutečném majiteli- vzor přílohou č. 30 Obecných pravidel</a:t>
            </a:r>
          </a:p>
          <a:p>
            <a:pPr marL="514350" indent="-514350">
              <a:buAutoNum type="arabicPeriod"/>
            </a:pPr>
            <a:r>
              <a:rPr lang="cs-CZ" dirty="0" smtClean="0"/>
              <a:t>Územní rozhodnutí nebo územní souhlas nebo veřejnoprávní smlouva nahrazující územní řízení</a:t>
            </a:r>
          </a:p>
          <a:p>
            <a:pPr marL="514350" indent="-514350">
              <a:buAutoNum type="arabicPeriod"/>
            </a:pPr>
            <a:r>
              <a:rPr lang="cs-CZ" dirty="0" smtClean="0"/>
              <a:t>Žádost o stavební povolení nebo ohlášení, případně stavební povolení nebo souhlas s provedením ohlášeného stavebního záměru nebo veřejnoprávní smlouva nahrazující stavební povolení</a:t>
            </a:r>
          </a:p>
          <a:p>
            <a:pPr marL="514350" indent="-514350">
              <a:buAutoNum type="arabicPeriod"/>
            </a:pPr>
            <a:r>
              <a:rPr lang="cs-CZ" dirty="0" smtClean="0"/>
              <a:t>Projektová dokumentace pro vydání stavebního povolení nebo pro ohlášení stavby</a:t>
            </a:r>
          </a:p>
          <a:p>
            <a:pPr marL="514350" indent="-514350">
              <a:buAutoNum type="arabicPeriod"/>
            </a:pPr>
            <a:r>
              <a:rPr lang="cs-CZ" dirty="0" smtClean="0"/>
              <a:t>Položkový rozpočet stavby</a:t>
            </a:r>
          </a:p>
          <a:p>
            <a:pPr marL="514350" indent="-514350">
              <a:buAutoNum type="arabicPeriod"/>
            </a:pPr>
            <a:r>
              <a:rPr lang="cs-CZ" dirty="0" smtClean="0"/>
              <a:t>Doklady k výkupu nemovitostí- od 8.8.2017 není třeba dokládat</a:t>
            </a:r>
          </a:p>
          <a:p>
            <a:pPr marL="514350" indent="-514350">
              <a:buAutoNum type="arabicPeriod"/>
            </a:pPr>
            <a:r>
              <a:rPr lang="cs-CZ" dirty="0" smtClean="0"/>
              <a:t>Výpočet čistých jiných peněžních příjmů – vzor výpočtu v příloze č. 29 Obecných pravidel</a:t>
            </a:r>
          </a:p>
          <a:p>
            <a:pPr marL="514350" indent="-514350">
              <a:buAutoNum type="arabicPeriod"/>
            </a:pPr>
            <a:r>
              <a:rPr lang="cs-CZ" dirty="0" smtClean="0"/>
              <a:t>Smlouva o spolupráci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15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 </a:t>
            </a:r>
            <a:r>
              <a:rPr lang="cs-CZ" dirty="0" smtClean="0"/>
              <a:t>dopravy 7/7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Indikátory:</a:t>
            </a:r>
          </a:p>
          <a:p>
            <a:pPr marL="0" indent="0">
              <a:buNone/>
            </a:pPr>
            <a:r>
              <a:rPr lang="cs-CZ" b="1" dirty="0" smtClean="0"/>
              <a:t>7 50 01- Počet realizací vedoucích ke zvýšení bezpečnosti v dopravě</a:t>
            </a:r>
          </a:p>
          <a:p>
            <a:r>
              <a:rPr lang="cs-CZ" dirty="0" smtClean="0"/>
              <a:t>Počet realizací investičního charakteru v rámci projektů s tím, že jejich realizace povede ke zvýšení parametrů bezpečnosti např. veřejné, cyklistické a pěší dopravy a/nebo ke zlepšení informovanosti účastníků dopravy se sníženou schopností pohybu nebo orientace apod.</a:t>
            </a:r>
          </a:p>
          <a:p>
            <a:r>
              <a:rPr lang="cs-CZ" dirty="0" smtClean="0"/>
              <a:t>Výchozí hodnota nulová</a:t>
            </a:r>
          </a:p>
          <a:p>
            <a:r>
              <a:rPr lang="cs-CZ" dirty="0" smtClean="0"/>
              <a:t>Cílová hodnota vždy 1</a:t>
            </a:r>
          </a:p>
          <a:p>
            <a:r>
              <a:rPr lang="cs-CZ" dirty="0" smtClean="0"/>
              <a:t>Dosaženou hodnotu vykazuje v systému MS2014+ prostřednictvím Průběžných zpráv o realizaci projektu, Závěrečné zprávy o realizaci projektu, Zpráv o udržitelnosti projektu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04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Cyklodoprava</a:t>
            </a:r>
            <a:r>
              <a:rPr lang="cs-CZ" dirty="0" smtClean="0"/>
              <a:t> 1/7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Oprávnění žadatelé:</a:t>
            </a:r>
          </a:p>
          <a:p>
            <a:r>
              <a:rPr lang="cs-CZ" dirty="0" smtClean="0"/>
              <a:t>Kraje</a:t>
            </a:r>
          </a:p>
          <a:p>
            <a:r>
              <a:rPr lang="cs-CZ" dirty="0" smtClean="0"/>
              <a:t>Obce</a:t>
            </a:r>
          </a:p>
          <a:p>
            <a:r>
              <a:rPr lang="cs-CZ" dirty="0" smtClean="0"/>
              <a:t>Dobrovolné svazky obcí</a:t>
            </a:r>
          </a:p>
          <a:p>
            <a:r>
              <a:rPr lang="cs-CZ" dirty="0" smtClean="0"/>
              <a:t>Organizace zřizované kraji</a:t>
            </a:r>
          </a:p>
          <a:p>
            <a:r>
              <a:rPr lang="cs-CZ" dirty="0" smtClean="0"/>
              <a:t>Organizace zřizované obcemi</a:t>
            </a:r>
          </a:p>
          <a:p>
            <a:r>
              <a:rPr lang="cs-CZ" dirty="0" smtClean="0"/>
              <a:t>Organizace zřizované nebo zakládané dobrovolnými svazky obcí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0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Cyklodoprava</a:t>
            </a:r>
            <a:r>
              <a:rPr lang="cs-CZ" dirty="0" smtClean="0"/>
              <a:t> 2/7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cs-CZ" b="1" dirty="0" smtClean="0"/>
              <a:t>Hlavní podporované aktivity (minimálně 85 % celkových způsobilých výdajů):</a:t>
            </a:r>
          </a:p>
          <a:p>
            <a:endParaRPr lang="cs-CZ" dirty="0"/>
          </a:p>
          <a:p>
            <a:r>
              <a:rPr lang="cs-CZ" dirty="0"/>
              <a:t>rekonstrukce, modernizace a výstavba samostatných stezek pro cyklisty nebo stezek pro cyklisty a chodce se společným nebo odděleným provozem s </a:t>
            </a:r>
            <a:r>
              <a:rPr lang="cs-CZ" dirty="0" smtClean="0"/>
              <a:t>dopravním </a:t>
            </a:r>
            <a:r>
              <a:rPr lang="cs-CZ" dirty="0"/>
              <a:t>značením C8a,b, C9a,b nebo C10a,b, sloužících k dopravě do zaměstnání, škol a za službami, </a:t>
            </a:r>
          </a:p>
          <a:p>
            <a:r>
              <a:rPr lang="cs-CZ" dirty="0" smtClean="0"/>
              <a:t>rekonstrukce</a:t>
            </a:r>
            <a:r>
              <a:rPr lang="cs-CZ" dirty="0"/>
              <a:t>, modernizace a výstavba jízdních pruhů pro cyklisty nebo společných pásů pro cyklisty a chodce v přidruženém prostoru silnic a místních komunikací s dopravním značením C8a,b, C9a,b nebo C10a,b, sloužících k dopravě do zaměstnání, škol a za službami, </a:t>
            </a:r>
          </a:p>
          <a:p>
            <a:r>
              <a:rPr lang="cs-CZ" dirty="0" smtClean="0"/>
              <a:t>úprava </a:t>
            </a:r>
            <a:r>
              <a:rPr lang="cs-CZ" dirty="0"/>
              <a:t>a realizace liniových opatření pro cyklisty v hlavním dopravním prostoru silnic a místních komunikací v podobě vyhrazených jízdních pruhů pro cyklisty, piktogramových koridorů pro cyklisty nebo vyhrazených jízdních pruhů pro autobusy a jízdní kola, sloužících k dopravě do zaměstnání, škol a za službami, </a:t>
            </a:r>
          </a:p>
          <a:p>
            <a:r>
              <a:rPr lang="cs-CZ" dirty="0" smtClean="0"/>
              <a:t>je </a:t>
            </a:r>
            <a:r>
              <a:rPr lang="cs-CZ" dirty="0"/>
              <a:t>možná realizace související doprovodné infrastruktury pro cyklisty (např. stojany na jízdní kola), zmírňujících a kompenzačních opatření pro minimalizaci negativních vlivů na životní prostředí (např. výsadba doprovodné zeleně) a souvisejících prvků zvyšujících bezpečnost cyklistické dopravy (např. veřejné osvětlení, prvky inteligentních dopravních systémů), vždy při současné rekonstrukci, modernizaci nebo výstavbě komunikace pro cyklisty nebo liniového opatření pro cyklisty, </a:t>
            </a:r>
          </a:p>
          <a:p>
            <a:r>
              <a:rPr lang="cs-CZ" dirty="0" smtClean="0"/>
              <a:t>je </a:t>
            </a:r>
            <a:r>
              <a:rPr lang="cs-CZ" dirty="0"/>
              <a:t>možná </a:t>
            </a:r>
            <a:r>
              <a:rPr lang="cs-CZ" dirty="0" smtClean="0"/>
              <a:t>kombinace </a:t>
            </a:r>
            <a:r>
              <a:rPr lang="cs-CZ" dirty="0"/>
              <a:t>uvedených aktivit.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16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Cyklodoprava</a:t>
            </a:r>
            <a:r>
              <a:rPr lang="cs-CZ" dirty="0" smtClean="0"/>
              <a:t> 3/7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dirty="0" smtClean="0"/>
              <a:t>Vedlejší podporované aktivity (maximálně 15 % celkových způsobilých výdajů projektu):</a:t>
            </a:r>
          </a:p>
          <a:p>
            <a:endParaRPr lang="cs-CZ" dirty="0"/>
          </a:p>
          <a:p>
            <a:r>
              <a:rPr lang="cs-CZ" dirty="0"/>
              <a:t>realizace stavbou vyvolaných investic, </a:t>
            </a:r>
          </a:p>
          <a:p>
            <a:r>
              <a:rPr lang="cs-CZ" dirty="0" smtClean="0"/>
              <a:t>zpracování </a:t>
            </a:r>
            <a:r>
              <a:rPr lang="cs-CZ" dirty="0"/>
              <a:t>projektových dokumentací, </a:t>
            </a:r>
          </a:p>
          <a:p>
            <a:r>
              <a:rPr lang="cs-CZ" dirty="0" smtClean="0"/>
              <a:t>výkup </a:t>
            </a:r>
            <a:r>
              <a:rPr lang="cs-CZ" dirty="0"/>
              <a:t>nemovitostí podmiňujících výstavbu, </a:t>
            </a:r>
          </a:p>
          <a:p>
            <a:r>
              <a:rPr lang="cs-CZ" dirty="0" smtClean="0"/>
              <a:t>provádění </a:t>
            </a:r>
            <a:r>
              <a:rPr lang="cs-CZ" dirty="0"/>
              <a:t>inženýrské činnosti ve výstavbě, </a:t>
            </a:r>
          </a:p>
          <a:p>
            <a:r>
              <a:rPr lang="cs-CZ" dirty="0" smtClean="0"/>
              <a:t>vybrané </a:t>
            </a:r>
            <a:r>
              <a:rPr lang="cs-CZ" dirty="0"/>
              <a:t>služby bezprostředně související s realizací projektu, </a:t>
            </a:r>
          </a:p>
          <a:p>
            <a:r>
              <a:rPr lang="cs-CZ" dirty="0" smtClean="0"/>
              <a:t>povinná </a:t>
            </a:r>
            <a:r>
              <a:rPr lang="cs-CZ" dirty="0"/>
              <a:t>publicita.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3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Cyklodoprava</a:t>
            </a:r>
            <a:r>
              <a:rPr lang="cs-CZ" dirty="0" smtClean="0"/>
              <a:t> 4/7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Způsobilé výdaje na hlavní aktivity:</a:t>
            </a:r>
          </a:p>
          <a:p>
            <a:r>
              <a:rPr lang="cs-CZ" dirty="0" smtClean="0"/>
              <a:t>Stavby- výdaje na realizaci samotných stezek pro cyklisty, jízdních pruhů atd. ; výdaje související s komunikací pro cyklisty- stojany, opěrné zdi, přejezdy pro cyklisty, podchody, světelné signalizační zařízení, veřejné osvětlení atd.</a:t>
            </a:r>
          </a:p>
          <a:p>
            <a:r>
              <a:rPr lang="cs-CZ" dirty="0" smtClean="0"/>
              <a:t>Další související výdaje – příprava staveniště, demolice, atd.</a:t>
            </a:r>
          </a:p>
          <a:p>
            <a:r>
              <a:rPr lang="cs-CZ" dirty="0" smtClean="0"/>
              <a:t>Výdaje na realizaci svislého a vodorovného dopravního značení vyhrazených jízdních pruhů pro cyklisty, atd.</a:t>
            </a:r>
          </a:p>
          <a:p>
            <a:r>
              <a:rPr lang="cs-CZ" dirty="0" smtClean="0"/>
              <a:t>DPH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56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Cyklodoprava</a:t>
            </a:r>
            <a:r>
              <a:rPr lang="cs-CZ" dirty="0" smtClean="0"/>
              <a:t> 5/7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Způsobilé výdaje na vedlejší aktivity:</a:t>
            </a:r>
          </a:p>
          <a:p>
            <a:r>
              <a:rPr lang="cs-CZ" dirty="0" smtClean="0"/>
              <a:t>Stavby- odpočívadla, stavbou vyvolané úpravy, atd.</a:t>
            </a:r>
          </a:p>
          <a:p>
            <a:r>
              <a:rPr lang="cs-CZ" dirty="0" smtClean="0"/>
              <a:t>Projektová dokumentace</a:t>
            </a:r>
          </a:p>
          <a:p>
            <a:r>
              <a:rPr lang="cs-CZ" dirty="0" smtClean="0"/>
              <a:t>Nákup pozemků a staveb</a:t>
            </a:r>
          </a:p>
          <a:p>
            <a:r>
              <a:rPr lang="cs-CZ" dirty="0" smtClean="0"/>
              <a:t>Zabezpečení výstavby</a:t>
            </a:r>
          </a:p>
          <a:p>
            <a:r>
              <a:rPr lang="cs-CZ" dirty="0" smtClean="0"/>
              <a:t>Pořízení služeb bezprostředně souvisejících s realizací projektu</a:t>
            </a:r>
          </a:p>
          <a:p>
            <a:r>
              <a:rPr lang="cs-CZ" dirty="0" smtClean="0"/>
              <a:t>Povinná publicita</a:t>
            </a:r>
          </a:p>
          <a:p>
            <a:r>
              <a:rPr lang="cs-CZ" dirty="0" smtClean="0"/>
              <a:t>DPH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BLIŽŠÍ VÝČET ZPŮSOBILÝCH VÝDAJŮ JE SOUČÁSTÍ SPECIFICKÝCH PRAVIDEL PRO ŽADATELE A PŘÍJEMCE S VĚCNÝM ZAMĚŘENÍM NA ZVÝŠENÍ PODÍLU UDRŽITELNÝCH FOREM DOPRAVY – PRŮBĚŽNÁ VÝZVA Č. 53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7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Cyklodoprava</a:t>
            </a:r>
            <a:r>
              <a:rPr lang="cs-CZ" dirty="0" smtClean="0"/>
              <a:t> 6/7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/>
              <a:t>Povinné přílohy:</a:t>
            </a:r>
          </a:p>
          <a:p>
            <a:pPr marL="514350" indent="-514350">
              <a:buAutoNum type="arabicPeriod"/>
            </a:pPr>
            <a:r>
              <a:rPr lang="cs-CZ" dirty="0"/>
              <a:t>Plná moc</a:t>
            </a:r>
          </a:p>
          <a:p>
            <a:pPr marL="514350" indent="-514350">
              <a:buAutoNum type="arabicPeriod"/>
            </a:pPr>
            <a:r>
              <a:rPr lang="cs-CZ" dirty="0"/>
              <a:t>Zadávací a výběrová řízení</a:t>
            </a:r>
          </a:p>
          <a:p>
            <a:pPr marL="514350" indent="-514350">
              <a:buAutoNum type="arabicPeriod"/>
            </a:pPr>
            <a:r>
              <a:rPr lang="cs-CZ" dirty="0"/>
              <a:t>Doklady o právní subjektivitě žadatele</a:t>
            </a:r>
          </a:p>
          <a:p>
            <a:pPr marL="514350" indent="-514350">
              <a:buAutoNum type="arabicPeriod"/>
            </a:pPr>
            <a:r>
              <a:rPr lang="cs-CZ" dirty="0"/>
              <a:t>Výpis z rejstříku trestů- od 8.8.2017 není třeba dokládat</a:t>
            </a:r>
          </a:p>
          <a:p>
            <a:pPr marL="514350" indent="-514350">
              <a:buAutoNum type="arabicPeriod"/>
            </a:pPr>
            <a:r>
              <a:rPr lang="cs-CZ" dirty="0"/>
              <a:t>Studie proveditelnosti – dle osnovy v příloze 4D Specifických pravidel</a:t>
            </a:r>
          </a:p>
          <a:p>
            <a:pPr marL="514350" indent="-514350">
              <a:buAutoNum type="arabicPeriod"/>
            </a:pPr>
            <a:r>
              <a:rPr lang="cs-CZ" dirty="0"/>
              <a:t>Karta souladu s principy udržitelné mobility- dle osnovy v příloze č. 5 Specifických pravidel</a:t>
            </a:r>
          </a:p>
          <a:p>
            <a:pPr marL="514350" indent="-514350">
              <a:buAutoNum type="arabicPeriod"/>
            </a:pPr>
            <a:r>
              <a:rPr lang="cs-CZ" dirty="0"/>
              <a:t>Čestná prohlášení o skutečném majiteli- vzor přílohou č. 30 Obecných pravidel</a:t>
            </a:r>
          </a:p>
          <a:p>
            <a:pPr marL="514350" indent="-514350">
              <a:buAutoNum type="arabicPeriod"/>
            </a:pPr>
            <a:r>
              <a:rPr lang="cs-CZ" dirty="0"/>
              <a:t>Územní rozhodnutí nebo územní souhlas nebo veřejnoprávní smlouva nahrazující územní řízení</a:t>
            </a:r>
          </a:p>
          <a:p>
            <a:pPr marL="514350" indent="-514350">
              <a:buAutoNum type="arabicPeriod"/>
            </a:pPr>
            <a:r>
              <a:rPr lang="cs-CZ" dirty="0"/>
              <a:t>Žádost o stavební povolení nebo ohlášení, případně stavební povolení nebo souhlas s provedením ohlášeného stavebního záměru nebo veřejnoprávní smlouva nahrazující stavební povolení</a:t>
            </a:r>
          </a:p>
          <a:p>
            <a:pPr marL="514350" indent="-514350">
              <a:buAutoNum type="arabicPeriod"/>
            </a:pPr>
            <a:r>
              <a:rPr lang="cs-CZ" dirty="0"/>
              <a:t>Projektová dokumentace pro vydání stavebního povolení nebo pro ohlášení stavby</a:t>
            </a:r>
          </a:p>
          <a:p>
            <a:pPr marL="514350" indent="-514350">
              <a:buAutoNum type="arabicPeriod"/>
            </a:pPr>
            <a:r>
              <a:rPr lang="cs-CZ" dirty="0"/>
              <a:t>Položkový rozpočet stavby</a:t>
            </a:r>
          </a:p>
          <a:p>
            <a:pPr marL="514350" indent="-514350">
              <a:buAutoNum type="arabicPeriod"/>
            </a:pPr>
            <a:r>
              <a:rPr lang="cs-CZ" dirty="0"/>
              <a:t>Doklady k výkupu nemovitostí- od 8.8.2017 není třeba dokládat</a:t>
            </a:r>
          </a:p>
          <a:p>
            <a:pPr marL="514350" indent="-514350">
              <a:buAutoNum type="arabicPeriod"/>
            </a:pPr>
            <a:r>
              <a:rPr lang="cs-CZ" dirty="0"/>
              <a:t>Výpočet čistých jiných peněžních příjmů – vzor výpočtu v příloze č. 29 Obecných pravidel</a:t>
            </a:r>
          </a:p>
          <a:p>
            <a:pPr marL="514350" indent="-514350">
              <a:buAutoNum type="arabicPeriod"/>
            </a:pPr>
            <a:r>
              <a:rPr lang="cs-CZ" dirty="0"/>
              <a:t>Smlouva o spolupráci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51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Cyklodoprava</a:t>
            </a:r>
            <a:r>
              <a:rPr lang="cs-CZ" dirty="0" smtClean="0"/>
              <a:t> 7/7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dirty="0" smtClean="0"/>
              <a:t>Indikátory</a:t>
            </a:r>
          </a:p>
          <a:p>
            <a:pPr marL="0" lvl="0" indent="0">
              <a:buNone/>
            </a:pPr>
            <a:r>
              <a:rPr lang="cs-CZ" b="1" dirty="0" smtClean="0"/>
              <a:t>7 61 00 – Délka nově vybudovaných cyklostezek a cyklotras</a:t>
            </a:r>
          </a:p>
          <a:p>
            <a:pPr marL="0" lvl="0" indent="0">
              <a:buNone/>
            </a:pPr>
            <a:r>
              <a:rPr lang="cs-CZ" b="1" dirty="0" smtClean="0"/>
              <a:t>7 62 00 – Délka rekonstruovaných cyklostezek a cyklotras</a:t>
            </a:r>
          </a:p>
          <a:p>
            <a:pPr marL="0" lvl="0" indent="0">
              <a:buNone/>
            </a:pPr>
            <a:r>
              <a:rPr lang="cs-CZ" b="1" dirty="0" smtClean="0"/>
              <a:t>7 64 01 – počet parkovacích míst pro jízdní kola</a:t>
            </a:r>
          </a:p>
          <a:p>
            <a:pPr marL="0" lvl="0" indent="0">
              <a:buNone/>
            </a:pPr>
            <a:endParaRPr lang="cs-CZ" b="1" dirty="0" smtClean="0"/>
          </a:p>
          <a:p>
            <a:r>
              <a:rPr lang="cs-CZ" dirty="0" smtClean="0"/>
              <a:t>Výchozí hodnoty nulové</a:t>
            </a:r>
          </a:p>
          <a:p>
            <a:r>
              <a:rPr lang="cs-CZ" dirty="0" smtClean="0"/>
              <a:t>Cílové hodnoty – plánované k dosažení</a:t>
            </a:r>
          </a:p>
          <a:p>
            <a:pPr marL="0" lvl="0" indent="0">
              <a:buNone/>
            </a:pPr>
            <a:endParaRPr lang="cs-CZ" b="1" dirty="0" smtClean="0"/>
          </a:p>
          <a:p>
            <a:r>
              <a:rPr lang="cs-CZ" dirty="0"/>
              <a:t>Dosaženou hodnotu vykazuje v systému MS2014+ prostřednictvím Průběžných zpráv o realizaci projektu, Závěrečné zprávy o realizaci projektu, Zpráv o udržitelnosti projektu </a:t>
            </a:r>
          </a:p>
          <a:p>
            <a:pPr marL="0" lvl="0" indent="0">
              <a:buNone/>
            </a:pPr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83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Představení výzvy</a:t>
            </a:r>
          </a:p>
          <a:p>
            <a:pPr lvl="0"/>
            <a:r>
              <a:rPr lang="cs-CZ" dirty="0" smtClean="0"/>
              <a:t>Podporované aktivity</a:t>
            </a:r>
          </a:p>
          <a:p>
            <a:pPr lvl="0"/>
            <a:r>
              <a:rPr lang="cs-CZ" dirty="0" smtClean="0"/>
              <a:t>Způsobilé výdaje</a:t>
            </a:r>
          </a:p>
          <a:p>
            <a:pPr lvl="0"/>
            <a:r>
              <a:rPr lang="cs-CZ" dirty="0" smtClean="0"/>
              <a:t>Indikátory</a:t>
            </a:r>
            <a:endParaRPr lang="cs-CZ" dirty="0"/>
          </a:p>
          <a:p>
            <a:pPr lvl="0"/>
            <a:r>
              <a:rPr lang="cs-CZ" dirty="0" smtClean="0"/>
              <a:t>Podání žádostí o podporu v ISKP 14+</a:t>
            </a:r>
          </a:p>
          <a:p>
            <a:pPr lvl="0"/>
            <a:r>
              <a:rPr lang="cs-CZ" dirty="0" smtClean="0"/>
              <a:t>Hodnocení projektů</a:t>
            </a:r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Nízkoemisní</a:t>
            </a:r>
            <a:r>
              <a:rPr lang="cs-CZ" dirty="0" smtClean="0"/>
              <a:t> a bezemisní vozidla 1/6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Oprávnění žadatelé</a:t>
            </a:r>
          </a:p>
          <a:p>
            <a:r>
              <a:rPr lang="cs-CZ" dirty="0" smtClean="0"/>
              <a:t>Kraje a obce, pokud poskytují veřejné služby v přepravě samy</a:t>
            </a:r>
          </a:p>
          <a:p>
            <a:r>
              <a:rPr lang="cs-CZ" dirty="0" smtClean="0"/>
              <a:t>Dopravci ve veřejné dopravě na základě smlouvy o veřejných službách v přepravě cestujících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57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Nízkoemisní</a:t>
            </a:r>
            <a:r>
              <a:rPr lang="cs-CZ" dirty="0" smtClean="0"/>
              <a:t> a bezemisní vozidla 2/6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Hlavní podporovanou aktivitou je pořízení majetku – </a:t>
            </a:r>
            <a:r>
              <a:rPr lang="cs-CZ" dirty="0" err="1"/>
              <a:t>nízkoemisních</a:t>
            </a:r>
            <a:r>
              <a:rPr lang="cs-CZ" dirty="0"/>
              <a:t> a bezemisních vozidel pro veřejnou dopravu: </a:t>
            </a:r>
          </a:p>
          <a:p>
            <a:r>
              <a:rPr lang="cs-CZ" dirty="0" smtClean="0"/>
              <a:t>nákup </a:t>
            </a:r>
            <a:r>
              <a:rPr lang="cs-CZ" dirty="0"/>
              <a:t>silničních </a:t>
            </a:r>
            <a:r>
              <a:rPr lang="cs-CZ" dirty="0" err="1"/>
              <a:t>nízkoemisních</a:t>
            </a:r>
            <a:r>
              <a:rPr lang="cs-CZ" dirty="0"/>
              <a:t> vozidel pro zajištění dopravní obslužnosti jako veřejné služby v přepravě cestujících, využívajících alternativní palivo CNG nebo LNG a splňujících normu EURO 6, </a:t>
            </a:r>
          </a:p>
          <a:p>
            <a:r>
              <a:rPr lang="cs-CZ" dirty="0" smtClean="0"/>
              <a:t>nákup </a:t>
            </a:r>
            <a:r>
              <a:rPr lang="cs-CZ" dirty="0"/>
              <a:t>silničních bezemisních vozidel pro zajištění dopravní obslužnosti jako veřejné služby v přepravě cestujících, využívajících alternativní palivo elektřinu nebo vodík, </a:t>
            </a:r>
          </a:p>
          <a:p>
            <a:r>
              <a:rPr lang="cs-CZ" dirty="0" smtClean="0"/>
              <a:t>nákup </a:t>
            </a:r>
            <a:r>
              <a:rPr lang="cs-CZ" dirty="0"/>
              <a:t>bezemisních drážních vozidel městské dopravy (tramvají nebo trolejbusů) pro zajištění dopravní obslužnosti jako veřejné služby v přepravě cestujících, </a:t>
            </a:r>
          </a:p>
          <a:p>
            <a:r>
              <a:rPr lang="cs-CZ" dirty="0" smtClean="0"/>
              <a:t>přičemž </a:t>
            </a:r>
            <a:r>
              <a:rPr lang="cs-CZ" dirty="0"/>
              <a:t>je možná i libovolná kombinace výše uvedených aktivit.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0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Nízkoemisní</a:t>
            </a:r>
            <a:r>
              <a:rPr lang="cs-CZ" dirty="0" smtClean="0"/>
              <a:t> a bezemisní vozidla 3/6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Nákup silničních </a:t>
            </a:r>
            <a:r>
              <a:rPr lang="cs-CZ" dirty="0" err="1"/>
              <a:t>nízkoemisních</a:t>
            </a:r>
            <a:r>
              <a:rPr lang="cs-CZ" dirty="0"/>
              <a:t> vozidel, silničních bezemisních vozidel nebo bezemisních drážních vozidel pro veřejnou dopravu může být realizován jak za účelem nahrazení stávajících vozidel, tak za účelem rozšíření vozového parku žadatele. S ohledem na povinnost přispívat k eliminaci negativních vlivů dopravy na životní prostředí není možné v projektu pořídit </a:t>
            </a:r>
            <a:r>
              <a:rPr lang="cs-CZ" dirty="0" err="1"/>
              <a:t>nízkoemisní</a:t>
            </a:r>
            <a:r>
              <a:rPr lang="cs-CZ" dirty="0"/>
              <a:t> vozidla jako náhradu stávajících bezemisních vozidel.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Vedlejší aktivity projektu:</a:t>
            </a:r>
            <a:endParaRPr lang="cs-CZ" dirty="0"/>
          </a:p>
          <a:p>
            <a:r>
              <a:rPr lang="cs-CZ" dirty="0"/>
              <a:t>zpracování studie proveditelnosti, </a:t>
            </a:r>
          </a:p>
          <a:p>
            <a:r>
              <a:rPr lang="cs-CZ" dirty="0" smtClean="0"/>
              <a:t>zpracování </a:t>
            </a:r>
            <a:r>
              <a:rPr lang="cs-CZ" dirty="0"/>
              <a:t>zadávacích dokumentací k zakázkám a na organizaci výběrových a zadávacích řízení, </a:t>
            </a:r>
          </a:p>
          <a:p>
            <a:r>
              <a:rPr lang="cs-CZ" dirty="0" smtClean="0"/>
              <a:t>povinná </a:t>
            </a:r>
            <a:r>
              <a:rPr lang="cs-CZ" dirty="0"/>
              <a:t>publicita projektu. 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62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Nízkoemisní</a:t>
            </a:r>
            <a:r>
              <a:rPr lang="cs-CZ" dirty="0" smtClean="0"/>
              <a:t> a bezemisní vozidla 4/6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dirty="0" smtClean="0"/>
              <a:t>Způsobilé výdaje pro hlavní aktivitu:</a:t>
            </a:r>
          </a:p>
          <a:p>
            <a:r>
              <a:rPr lang="cs-CZ" dirty="0" smtClean="0"/>
              <a:t>Pořízení nových silničních vozidel kategorie M2 a M3 (autobusy pro veřejnou linkovou dopravu s pohonem na CNG nebo na elektřinu)</a:t>
            </a:r>
          </a:p>
          <a:p>
            <a:pPr marL="0" indent="0">
              <a:buNone/>
            </a:pPr>
            <a:r>
              <a:rPr lang="cs-CZ" dirty="0" smtClean="0"/>
              <a:t>Způsobilé výdaje na vedlejší aktivity projektu:</a:t>
            </a:r>
          </a:p>
          <a:p>
            <a:r>
              <a:rPr lang="cs-CZ" dirty="0" smtClean="0"/>
              <a:t>Pořízení služeb bezprostředně souvisejících s realizací projektu (např. výdaje na zpracování studie proveditelnosti)</a:t>
            </a:r>
          </a:p>
          <a:p>
            <a:r>
              <a:rPr lang="cs-CZ" dirty="0" smtClean="0"/>
              <a:t>Povinná publicita</a:t>
            </a:r>
          </a:p>
          <a:p>
            <a:r>
              <a:rPr lang="cs-CZ" dirty="0" smtClean="0"/>
              <a:t>DPH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BLIŽŠÍ VÝČET ZPŮSOBILÝCH VÝDAJŮ JE SOUČÁSTÍ SPECIFICKÝCH PRAVIDEL PRO ŽADATELE A PŘÍJEMCE S VĚCNÝM ZAMĚŘENÍM NA ZVÝŠENÍ PODÍLU UDRŽITELNÝCH FOREM DOPRAVY – PRŮBĚŽNÁ VÝZVA Č. 53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75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Nízkoemisní</a:t>
            </a:r>
            <a:r>
              <a:rPr lang="cs-CZ" dirty="0"/>
              <a:t> a bezemisní </a:t>
            </a:r>
            <a:r>
              <a:rPr lang="cs-CZ" dirty="0" smtClean="0"/>
              <a:t>vozidla 5/6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Povinné přílohy:</a:t>
            </a:r>
          </a:p>
          <a:p>
            <a:pPr marL="514350" indent="-514350">
              <a:buAutoNum type="arabicPeriod"/>
            </a:pPr>
            <a:r>
              <a:rPr lang="cs-CZ" dirty="0" smtClean="0"/>
              <a:t>Plná moc</a:t>
            </a:r>
          </a:p>
          <a:p>
            <a:pPr marL="514350" indent="-514350">
              <a:buAutoNum type="arabicPeriod"/>
            </a:pPr>
            <a:r>
              <a:rPr lang="cs-CZ" dirty="0" smtClean="0"/>
              <a:t>Zadávací a výběrová řízení</a:t>
            </a:r>
          </a:p>
          <a:p>
            <a:pPr marL="514350" indent="-514350">
              <a:buAutoNum type="arabicPeriod"/>
            </a:pPr>
            <a:r>
              <a:rPr lang="cs-CZ" dirty="0" smtClean="0"/>
              <a:t>Doklady o právní subjektivitě žadatele</a:t>
            </a:r>
          </a:p>
          <a:p>
            <a:pPr marL="514350" indent="-514350">
              <a:buAutoNum type="arabicPeriod"/>
            </a:pPr>
            <a:r>
              <a:rPr lang="cs-CZ" dirty="0" smtClean="0"/>
              <a:t>Výpis z rejstříku trestů- od 8.8.2017 není třeba dokládat</a:t>
            </a:r>
          </a:p>
          <a:p>
            <a:pPr marL="514350" indent="-514350">
              <a:buAutoNum type="arabicPeriod"/>
            </a:pPr>
            <a:r>
              <a:rPr lang="cs-CZ" dirty="0" smtClean="0"/>
              <a:t>Studie proveditelnosti- dle osnovy v příloze 4C Specifických pravidel</a:t>
            </a:r>
          </a:p>
          <a:p>
            <a:pPr marL="514350" indent="-514350">
              <a:buAutoNum type="arabicPeriod"/>
            </a:pPr>
            <a:r>
              <a:rPr lang="cs-CZ" dirty="0" smtClean="0"/>
              <a:t>Karta souladu s principy udržitelné mobility- dle osnovy v příloze č. 5 Specifických pravidel</a:t>
            </a:r>
          </a:p>
          <a:p>
            <a:pPr marL="514350" indent="-514350">
              <a:buAutoNum type="arabicPeriod"/>
            </a:pPr>
            <a:r>
              <a:rPr lang="cs-CZ" dirty="0" smtClean="0"/>
              <a:t>Čestná prohlášení o skutečném majiteli</a:t>
            </a:r>
          </a:p>
          <a:p>
            <a:pPr marL="514350" indent="-514350">
              <a:buAutoNum type="arabicPeriod"/>
            </a:pPr>
            <a:r>
              <a:rPr lang="cs-CZ" dirty="0" smtClean="0"/>
              <a:t>Smlouva o veřejných službách v přepravě cestujících</a:t>
            </a:r>
          </a:p>
          <a:p>
            <a:pPr marL="514350" indent="-514350">
              <a:buAutoNum type="arabicPeriod"/>
            </a:pPr>
            <a:r>
              <a:rPr lang="cs-CZ" dirty="0" smtClean="0"/>
              <a:t>Licence k provozování linkové osobní dopravy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20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Nízkoemisní</a:t>
            </a:r>
            <a:r>
              <a:rPr lang="cs-CZ" dirty="0"/>
              <a:t> a bezemisní </a:t>
            </a:r>
            <a:r>
              <a:rPr lang="cs-CZ" dirty="0" smtClean="0"/>
              <a:t>vozidla 6/6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Indikátory</a:t>
            </a:r>
          </a:p>
          <a:p>
            <a:pPr marL="0" indent="0">
              <a:buNone/>
            </a:pPr>
            <a:r>
              <a:rPr lang="cs-CZ" b="1" dirty="0" smtClean="0"/>
              <a:t>7 48 01 – Počet nově pořízených vozidel pro veřejnou dopravu</a:t>
            </a:r>
          </a:p>
          <a:p>
            <a:pPr marL="0" indent="0">
              <a:buNone/>
            </a:pPr>
            <a:r>
              <a:rPr lang="cs-CZ" b="1" dirty="0" smtClean="0"/>
              <a:t>7 51 10 – Počet osob přepravených veřejnou dopravou</a:t>
            </a:r>
          </a:p>
          <a:p>
            <a:pPr marL="0" indent="0">
              <a:buNone/>
            </a:pPr>
            <a:r>
              <a:rPr lang="cs-CZ" b="1" dirty="0" smtClean="0"/>
              <a:t>3 61 11 – Množství emisí primárních částic a prekurzorů sekundárních částic v rámci podpořených projektů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Dosaženou hodnotu vykazuje v systému MS2014+ prostřednictvím Průběžných zpráv o realizaci projektu, Závěrečné zprávy o realizaci projektu, Zpráv o udržitelnosti projektu </a:t>
            </a:r>
          </a:p>
          <a:p>
            <a:pPr marL="0" indent="0">
              <a:buNone/>
            </a:pPr>
            <a:endParaRPr lang="cs-CZ" b="1" dirty="0" smtClean="0"/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46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Udržitelnost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= doba, po kterou příjemce musí udržet výstupy projektu</a:t>
            </a:r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cs-CZ" dirty="0" smtClean="0"/>
              <a:t>= 5 let od provedení poslední platby příjemci ze strany ŘO IROP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Dále je příjemce povinen:</a:t>
            </a:r>
          </a:p>
          <a:p>
            <a:r>
              <a:rPr lang="cs-CZ" dirty="0" smtClean="0"/>
              <a:t>V aktivitách Bezpečnost dopravy a </a:t>
            </a:r>
            <a:r>
              <a:rPr lang="cs-CZ" dirty="0" err="1" smtClean="0"/>
              <a:t>Cyklodoprava</a:t>
            </a:r>
            <a:r>
              <a:rPr lang="cs-CZ" dirty="0" smtClean="0"/>
              <a:t> zajistit řádnou péči o komunikaci pro pěší nebo cyklisty, na kterou obdržel dotaci IROP</a:t>
            </a:r>
          </a:p>
          <a:p>
            <a:r>
              <a:rPr lang="cs-CZ" dirty="0" smtClean="0"/>
              <a:t>V aktivitě </a:t>
            </a:r>
            <a:r>
              <a:rPr lang="cs-CZ" dirty="0" err="1" smtClean="0"/>
              <a:t>Nízkoemisní</a:t>
            </a:r>
            <a:r>
              <a:rPr lang="cs-CZ" dirty="0" smtClean="0"/>
              <a:t> a bezemisní vozidla pořízená vozidla provozovat při plnění výkonu veřejných služeb, dotaci na pořízení vozidel zohledňovat při uplatňování odpisů, zajistit u vozidel každoroční proběh min. 30 tis. </a:t>
            </a:r>
            <a:r>
              <a:rPr lang="cs-CZ" dirty="0" smtClean="0"/>
              <a:t>km/40 tis. km dle </a:t>
            </a:r>
            <a:r>
              <a:rPr lang="cs-CZ" smtClean="0"/>
              <a:t>typu vozidla</a:t>
            </a:r>
            <a:r>
              <a:rPr lang="cs-CZ" smtClean="0"/>
              <a:t>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4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Žadatel musí mít vlastní elektronický podpis</a:t>
            </a:r>
          </a:p>
          <a:p>
            <a:r>
              <a:rPr lang="cs-CZ" dirty="0" smtClean="0"/>
              <a:t>Žadatel musí mít aktivní datovou schránku</a:t>
            </a:r>
            <a:endParaRPr lang="cs-CZ" dirty="0"/>
          </a:p>
          <a:p>
            <a:pPr marL="0" indent="0">
              <a:buNone/>
            </a:pPr>
            <a:r>
              <a:rPr lang="cs-CZ" u="sng" dirty="0" smtClean="0"/>
              <a:t>Žádost je nutné podat výhradně v ISKP 14+ </a:t>
            </a:r>
          </a:p>
          <a:p>
            <a:r>
              <a:rPr lang="cs-CZ" dirty="0" smtClean="0"/>
              <a:t>Online aplikace vyžadující registraci uživatele</a:t>
            </a:r>
          </a:p>
          <a:p>
            <a:r>
              <a:rPr lang="cs-CZ" dirty="0" smtClean="0">
                <a:hlinkClick r:id="rId2"/>
              </a:rPr>
              <a:t>https://mseu.mssf.cz/</a:t>
            </a:r>
            <a:endParaRPr lang="cs-CZ" dirty="0" smtClean="0"/>
          </a:p>
          <a:p>
            <a:r>
              <a:rPr lang="cs-CZ" dirty="0" smtClean="0"/>
              <a:t>Funguje v Internet Explorer nebo </a:t>
            </a:r>
            <a:r>
              <a:rPr lang="cs-CZ" dirty="0" err="1" smtClean="0"/>
              <a:t>Mozilla</a:t>
            </a:r>
            <a:r>
              <a:rPr lang="cs-CZ" dirty="0" smtClean="0"/>
              <a:t> - nejnovější verze</a:t>
            </a:r>
          </a:p>
          <a:p>
            <a:r>
              <a:rPr lang="cs-CZ" dirty="0" smtClean="0"/>
              <a:t>Edukační videa k vyplnění žádosti: </a:t>
            </a:r>
            <a:r>
              <a:rPr lang="cs-CZ" dirty="0" smtClean="0">
                <a:hlinkClick r:id="rId3"/>
              </a:rPr>
              <a:t>http://www.dotaceeu.cz/cs/Jak-na-projekt/Elektronicka-zadost/Edukacni-videa</a:t>
            </a:r>
            <a:endParaRPr lang="cs-CZ" dirty="0" smtClean="0"/>
          </a:p>
          <a:p>
            <a:r>
              <a:rPr lang="cs-CZ" dirty="0" smtClean="0"/>
              <a:t>Návod k vyplnění žádosti zde: </a:t>
            </a:r>
            <a:r>
              <a:rPr lang="cs-CZ" dirty="0" smtClean="0">
                <a:hlinkClick r:id="rId4"/>
              </a:rPr>
              <a:t>https://www.esfcr.cz/formulare-a-pokyny-potrebne-v-ramci-pripravy-zadosti-o-podporu-opz/-/dokument/797956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40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699" y="1825625"/>
            <a:ext cx="9814602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2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1576"/>
            <a:ext cx="10515600" cy="3539436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00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výzvy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MAS Chrudimsko – IROP – Rozvoj a podpora udržitelné mobility I.</a:t>
            </a:r>
          </a:p>
          <a:p>
            <a:pPr lvl="0"/>
            <a:r>
              <a:rPr lang="cs-CZ" dirty="0" smtClean="0"/>
              <a:t>Číslo výzvy bude uvedeno v textu výzvy</a:t>
            </a:r>
          </a:p>
          <a:p>
            <a:pPr lvl="0"/>
            <a:r>
              <a:rPr lang="cs-CZ" dirty="0" smtClean="0"/>
              <a:t>Celková částka dotace z Evropského fondu pro regionální rozvoj pro výzvu: </a:t>
            </a:r>
            <a:r>
              <a:rPr lang="cs-CZ" b="1" dirty="0" smtClean="0"/>
              <a:t>15 000 000 Kč</a:t>
            </a:r>
            <a:endParaRPr lang="cs-CZ" b="1" dirty="0"/>
          </a:p>
          <a:p>
            <a:pPr lvl="0"/>
            <a:r>
              <a:rPr lang="cs-CZ" dirty="0" smtClean="0"/>
              <a:t>Dotace z EFRR: 95 % způsobilých výdajů, příjemce 5 %</a:t>
            </a:r>
          </a:p>
          <a:p>
            <a:pPr lvl="0"/>
            <a:r>
              <a:rPr lang="cs-CZ" dirty="0" smtClean="0"/>
              <a:t>Minimální výše způsobilých výdajů není omezena</a:t>
            </a:r>
          </a:p>
          <a:p>
            <a:pPr lvl="0"/>
            <a:r>
              <a:rPr lang="cs-CZ" dirty="0" smtClean="0"/>
              <a:t>Maximální výše způsobilých výdajů bude stanovena ve výzvě dle rozhodnutí Představenstva</a:t>
            </a:r>
          </a:p>
          <a:p>
            <a:pPr lvl="0"/>
            <a:r>
              <a:rPr lang="cs-CZ" dirty="0" smtClean="0"/>
              <a:t>Předpokládané vyhlášení výzvy MAS: konec listopadu 2017</a:t>
            </a:r>
          </a:p>
          <a:p>
            <a:pPr lvl="0"/>
            <a:r>
              <a:rPr lang="cs-CZ" dirty="0" smtClean="0"/>
              <a:t>Předpokládané uzavření výzvy MAS: leden 2018 </a:t>
            </a:r>
          </a:p>
          <a:p>
            <a:pPr lvl="0"/>
            <a:endParaRPr lang="cs-CZ" dirty="0" smtClean="0"/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48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3722"/>
            <a:ext cx="10515600" cy="3595144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206" y="1825625"/>
            <a:ext cx="6619588" cy="4351338"/>
          </a:xfrm>
        </p:spPr>
      </p:pic>
    </p:spTree>
    <p:extLst>
      <p:ext uri="{BB962C8B-B14F-4D97-AF65-F5344CB8AC3E}">
        <p14:creationId xmlns:p14="http://schemas.microsoft.com/office/powerpoint/2010/main" val="52168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15320"/>
            <a:ext cx="10515600" cy="3171948"/>
          </a:xfrm>
        </p:spPr>
      </p:pic>
    </p:spTree>
    <p:extLst>
      <p:ext uri="{BB962C8B-B14F-4D97-AF65-F5344CB8AC3E}">
        <p14:creationId xmlns:p14="http://schemas.microsoft.com/office/powerpoint/2010/main" val="72694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71802"/>
            <a:ext cx="10515600" cy="3658983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39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089" y="1825625"/>
            <a:ext cx="9727822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1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86" y="1825625"/>
            <a:ext cx="10334428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6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Vyplnění záložek v ISKP 14+: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Identifikace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Umístění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Cílová skupina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Subjekty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Financování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Čestná prohlášení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Klíčové aktivity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Dokumenty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Podpis žádosti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5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hodnocení žádostí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382590"/>
              </p:ext>
            </p:extLst>
          </p:nvPr>
        </p:nvGraphicFramePr>
        <p:xfrm>
          <a:off x="1549862" y="1426248"/>
          <a:ext cx="812799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86334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8326325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58385284"/>
                    </a:ext>
                  </a:extLst>
                </a:gridCol>
              </a:tblGrid>
              <a:tr h="302576">
                <a:tc>
                  <a:txBody>
                    <a:bodyPr/>
                    <a:lstStyle/>
                    <a:p>
                      <a:r>
                        <a:rPr lang="cs-CZ" dirty="0" smtClean="0"/>
                        <a:t>Fáze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Orgán MAS/Žadatel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0794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Kontrola přijatelnosti a formálních</a:t>
                      </a:r>
                      <a:r>
                        <a:rPr lang="cs-CZ" baseline="0" dirty="0" smtClean="0"/>
                        <a:t> náležitostí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Kancelář 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25 pracovních </a:t>
                      </a:r>
                      <a:r>
                        <a:rPr lang="cs-CZ" dirty="0" smtClean="0"/>
                        <a:t>dnů od ukončení příjmu žádostí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0890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Věcné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Výběrová komise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30 pracovních </a:t>
                      </a:r>
                      <a:r>
                        <a:rPr lang="cs-CZ" dirty="0" smtClean="0"/>
                        <a:t>dnů od ukončení KPFN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135392"/>
                  </a:ext>
                </a:extLst>
              </a:tr>
              <a:tr h="746077">
                <a:tc>
                  <a:txBody>
                    <a:bodyPr/>
                    <a:lstStyle/>
                    <a:p>
                      <a:r>
                        <a:rPr lang="cs-CZ" dirty="0" smtClean="0"/>
                        <a:t>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Představenstvo 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20 pracovních </a:t>
                      </a:r>
                      <a:r>
                        <a:rPr lang="cs-CZ" dirty="0" smtClean="0"/>
                        <a:t>dnů od ukončení věcného hodnocení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4034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Žádost o přezkum negativního výsledku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Žadatel prostřednictvím ISKP 14+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15 kalendářních dnů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659105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ověření způsobilosti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Centrum pro regionální rozvoj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administrativních kapacit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9499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Vydání právního aktu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Řídící orgán IROP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Dle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administrativních kapacit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460519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5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kroky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Závěrečné ověření způsobilosti Centrem pro regionální rozvoj</a:t>
            </a:r>
          </a:p>
          <a:p>
            <a:r>
              <a:rPr lang="cs-CZ" dirty="0" smtClean="0"/>
              <a:t>Vydání právního aktu</a:t>
            </a:r>
          </a:p>
          <a:p>
            <a:r>
              <a:rPr lang="cs-CZ" dirty="0" smtClean="0"/>
              <a:t>Realizace projektu</a:t>
            </a:r>
          </a:p>
          <a:p>
            <a:r>
              <a:rPr lang="cs-CZ" dirty="0" smtClean="0"/>
              <a:t>Monitoring projektu – Zprávy o realizaci projektu, Zprávy o udržitelnosti projektu dle obecných pravidel IROP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52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odkazy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Text výzvy bude po vyhlášení dostupný zde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http://www.maschrudimsko.cz/kdy-zadat-vyzvy</a:t>
            </a:r>
            <a:r>
              <a:rPr lang="cs-CZ" dirty="0" smtClean="0">
                <a:hlinkClick r:id="rId2"/>
              </a:rPr>
              <a:t>#</a:t>
            </a:r>
            <a:endParaRPr lang="cs-CZ" dirty="0" smtClean="0"/>
          </a:p>
          <a:p>
            <a:r>
              <a:rPr lang="cs-CZ" dirty="0"/>
              <a:t>ISKP 14+: </a:t>
            </a:r>
            <a:r>
              <a:rPr lang="cs-CZ" u="sng" dirty="0">
                <a:hlinkClick r:id="rId3"/>
              </a:rPr>
              <a:t>https://mseu.mssf.cz/</a:t>
            </a:r>
            <a:endParaRPr lang="cs-CZ" u="sng" dirty="0"/>
          </a:p>
          <a:p>
            <a:r>
              <a:rPr lang="cs-CZ" dirty="0" smtClean="0"/>
              <a:t>Obecná pravidla pro žadatele a příjemce IROP</a:t>
            </a:r>
            <a:r>
              <a:rPr lang="cs-CZ" dirty="0"/>
              <a:t>: </a:t>
            </a:r>
            <a:r>
              <a:rPr lang="cs-CZ" dirty="0">
                <a:hlinkClick r:id="rId4"/>
              </a:rPr>
              <a:t>http://www.strukturalni-fondy.cz/getmedia/0214a19a-5d4a-4734-b1b2-7facb47b9f4a/Obecna-pravidla-IROP_vydani-1-9_2-6.2017.pdf?ext=.</a:t>
            </a:r>
            <a:r>
              <a:rPr lang="cs-CZ" dirty="0" smtClean="0">
                <a:hlinkClick r:id="rId4"/>
              </a:rPr>
              <a:t>pdf</a:t>
            </a:r>
            <a:endParaRPr lang="cs-CZ" dirty="0" smtClean="0"/>
          </a:p>
          <a:p>
            <a:r>
              <a:rPr lang="cs-CZ" dirty="0" smtClean="0"/>
              <a:t>Specifická pravidla pro žadatele </a:t>
            </a:r>
            <a:r>
              <a:rPr lang="cs-CZ" dirty="0"/>
              <a:t>a </a:t>
            </a:r>
            <a:r>
              <a:rPr lang="cs-CZ" dirty="0" smtClean="0"/>
              <a:t>příjemce v rámci výzvy č. 53: </a:t>
            </a:r>
            <a:r>
              <a:rPr lang="cs-CZ" dirty="0">
                <a:hlinkClick r:id="rId5"/>
              </a:rPr>
              <a:t>https://www.strukturalni-fondy.cz/getmedia/daa7cac8-093b-4453-8b61-34470f9dd824/Specificka-pravidla_SC1-2_CLLD_vyzva-53_v-1-1.pdf?ext=.</a:t>
            </a:r>
            <a:r>
              <a:rPr lang="cs-CZ" dirty="0" smtClean="0">
                <a:hlinkClick r:id="rId5"/>
              </a:rPr>
              <a:t>pdf</a:t>
            </a:r>
            <a:endParaRPr lang="cs-CZ" dirty="0" smtClean="0"/>
          </a:p>
          <a:p>
            <a:r>
              <a:rPr lang="cs-CZ" dirty="0" smtClean="0"/>
              <a:t>Podrobné informace k indikátorům: Příloha č. 3 Specifických pravidel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č. 53 IROP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 smtClean="0"/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64" y="1353759"/>
            <a:ext cx="5866825" cy="4725576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583680" y="2044931"/>
            <a:ext cx="487125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dirty="0">
                <a:hlinkClick r:id="rId5"/>
              </a:rPr>
              <a:t>Výzvu č. 53 přejímá MAS do své výzvy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dirty="0">
                <a:hlinkClick r:id="rId5"/>
              </a:rPr>
              <a:t>Výzva MAS se řídí pravidly výzvy č. </a:t>
            </a:r>
            <a:r>
              <a:rPr lang="cs-CZ" sz="2800" dirty="0" smtClean="0">
                <a:hlinkClick r:id="rId5"/>
              </a:rPr>
              <a:t>53</a:t>
            </a:r>
            <a:endParaRPr lang="cs-CZ" sz="2800" dirty="0">
              <a:hlinkClick r:id="rId5"/>
            </a:endParaRPr>
          </a:p>
          <a:p>
            <a:pPr lvl="0"/>
            <a:endParaRPr lang="cs-CZ" dirty="0">
              <a:hlinkClick r:id="rId5"/>
            </a:endParaRPr>
          </a:p>
          <a:p>
            <a:pPr lvl="0"/>
            <a:endParaRPr lang="cs-CZ" dirty="0" smtClean="0">
              <a:hlinkClick r:id="rId5"/>
            </a:endParaRPr>
          </a:p>
          <a:p>
            <a:pPr lvl="0"/>
            <a:r>
              <a:rPr lang="cs-CZ" dirty="0" smtClean="0">
                <a:hlinkClick r:id="rId5"/>
              </a:rPr>
              <a:t>http</a:t>
            </a:r>
            <a:r>
              <a:rPr lang="cs-CZ" dirty="0">
                <a:hlinkClick r:id="rId5"/>
              </a:rPr>
              <a:t>://www.strukturalni-fondy.cz/cs/Microsites/IROP/Vyzvy/Vyzva-c-53-Udrzitelna-doprava-integrovane-projekty-CLLD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53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6237" y="4205606"/>
            <a:ext cx="5588726" cy="941161"/>
          </a:xfrm>
        </p:spPr>
        <p:txBody>
          <a:bodyPr>
            <a:normAutofit/>
          </a:bodyPr>
          <a:lstStyle/>
          <a:p>
            <a:r>
              <a:rPr lang="cs-CZ" dirty="0" smtClean="0"/>
              <a:t>Děkujeme za pozornost.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 numCol="1"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 smtClean="0"/>
              <a:t>Kontakty</a:t>
            </a:r>
          </a:p>
          <a:p>
            <a:pPr marL="0" indent="0">
              <a:buNone/>
            </a:pPr>
            <a:r>
              <a:rPr lang="cs-CZ" dirty="0" smtClean="0"/>
              <a:t>MAS Chrudimsko</a:t>
            </a:r>
          </a:p>
          <a:p>
            <a:pPr marL="0" indent="0">
              <a:buNone/>
            </a:pPr>
            <a:r>
              <a:rPr lang="cs-CZ" dirty="0" smtClean="0"/>
              <a:t>Široká 29, Chrudim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 smtClean="0"/>
              <a:t>Ing. Renáta Havlová  </a:t>
            </a:r>
          </a:p>
          <a:p>
            <a:pPr marL="0" indent="0">
              <a:buNone/>
            </a:pPr>
            <a:r>
              <a:rPr lang="cs-CZ" sz="2000" dirty="0" smtClean="0">
                <a:hlinkClick r:id="rId2"/>
              </a:rPr>
              <a:t>renata.havlova@maschrudimsko.cz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774 800 906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Iva Roušarová</a:t>
            </a:r>
          </a:p>
          <a:p>
            <a:pPr marL="0" indent="0">
              <a:buNone/>
            </a:pPr>
            <a:r>
              <a:rPr lang="cs-CZ" sz="2000" dirty="0" smtClean="0">
                <a:hlinkClick r:id="rId3"/>
              </a:rPr>
              <a:t>Iva.rousarova@maschrudimsko.cz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606 143 255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795" y="814027"/>
            <a:ext cx="7199376" cy="14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0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Bezpečnost dopravy</a:t>
            </a:r>
          </a:p>
          <a:p>
            <a:pPr lvl="0"/>
            <a:r>
              <a:rPr lang="cs-CZ" dirty="0" err="1" smtClean="0"/>
              <a:t>Cyklodoprava</a:t>
            </a:r>
            <a:endParaRPr lang="cs-CZ" dirty="0" smtClean="0"/>
          </a:p>
          <a:p>
            <a:pPr lvl="0"/>
            <a:r>
              <a:rPr lang="cs-CZ" dirty="0" err="1" smtClean="0"/>
              <a:t>Nízkoemisní</a:t>
            </a:r>
            <a:r>
              <a:rPr lang="cs-CZ" dirty="0" smtClean="0"/>
              <a:t> a bezemisní vozidla</a:t>
            </a:r>
          </a:p>
          <a:p>
            <a:pPr lvl="0"/>
            <a:endParaRPr lang="cs-CZ" dirty="0"/>
          </a:p>
          <a:p>
            <a:r>
              <a:rPr lang="cs-CZ" dirty="0" smtClean="0"/>
              <a:t>V rámci jedné žádosti nelze kombinovat aktivity ,,Bezpečnost dopravy“, ,,</a:t>
            </a:r>
            <a:r>
              <a:rPr lang="cs-CZ" dirty="0" err="1" smtClean="0"/>
              <a:t>Cyklodoprava</a:t>
            </a:r>
            <a:r>
              <a:rPr lang="cs-CZ" dirty="0" smtClean="0"/>
              <a:t>“ a ,,</a:t>
            </a:r>
            <a:r>
              <a:rPr lang="cs-CZ" dirty="0" err="1" smtClean="0"/>
              <a:t>Nízkoemisní</a:t>
            </a:r>
            <a:r>
              <a:rPr lang="cs-CZ" dirty="0" smtClean="0"/>
              <a:t> a bezemisní vozidla“</a:t>
            </a:r>
          </a:p>
          <a:p>
            <a:endParaRPr lang="cs-CZ" dirty="0" smtClean="0"/>
          </a:p>
          <a:p>
            <a:r>
              <a:rPr lang="cs-CZ" dirty="0" smtClean="0"/>
              <a:t>Jeden žadatel může předložit více žádostí o podporu.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dopravy 1/7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dirty="0" smtClean="0"/>
              <a:t>Oprávnění žadatelé:</a:t>
            </a:r>
          </a:p>
          <a:p>
            <a:r>
              <a:rPr lang="cs-CZ" dirty="0" smtClean="0"/>
              <a:t>Kraje</a:t>
            </a:r>
          </a:p>
          <a:p>
            <a:r>
              <a:rPr lang="cs-CZ" dirty="0" smtClean="0"/>
              <a:t>Obce</a:t>
            </a:r>
          </a:p>
          <a:p>
            <a:r>
              <a:rPr lang="cs-CZ" dirty="0" smtClean="0"/>
              <a:t>Dobrovolné svazky obcí</a:t>
            </a:r>
          </a:p>
          <a:p>
            <a:r>
              <a:rPr lang="cs-CZ" dirty="0" smtClean="0"/>
              <a:t>Organizace zřizované kraji</a:t>
            </a:r>
          </a:p>
          <a:p>
            <a:r>
              <a:rPr lang="cs-CZ" dirty="0" smtClean="0"/>
              <a:t>Organizace zřizované obcemi</a:t>
            </a:r>
          </a:p>
          <a:p>
            <a:r>
              <a:rPr lang="cs-CZ" dirty="0" smtClean="0"/>
              <a:t>Organizace zřizované nebo zakládané dobrovolnými svazky obcí</a:t>
            </a:r>
          </a:p>
          <a:p>
            <a:r>
              <a:rPr lang="cs-CZ" dirty="0" smtClean="0"/>
              <a:t>Provozovatelé dráhy nebo drážní dopravy podle zákona č. 266/1994 Sb.</a:t>
            </a:r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77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dopravy 2/7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cs-CZ" sz="3600" b="1" dirty="0" smtClean="0"/>
              <a:t>Hlavní podporované aktivity (minimálně 85 % celkových způsobilých výdajů)</a:t>
            </a:r>
          </a:p>
          <a:p>
            <a:endParaRPr lang="cs-CZ" b="1" dirty="0"/>
          </a:p>
          <a:p>
            <a:r>
              <a:rPr lang="cs-CZ" dirty="0"/>
              <a:t>rekonstrukce, modernizace a výstavba chodníků podél silnic I., II. a III. třídy a místních komunikací nebo chodníků a stezek odklánějících pěší dopravu od silnic I., II. a III. třídy a místních komunikací, přizpůsobených osobám s omezenou schopností pohybu a orientace, včetně přechodů pro chodce a míst pro přecházení. (Pozn. Žadatel ve studii proveditelnosti popíše soulad s hlavní podporovanou aktivitou, jejímž cílem je zvýšit bezpečnost dopravy, především pěší, v trase dopravně zatížené komunikace.) </a:t>
            </a:r>
          </a:p>
          <a:p>
            <a:r>
              <a:rPr lang="cs-CZ" dirty="0" smtClean="0"/>
              <a:t>rekonstrukce</a:t>
            </a:r>
            <a:r>
              <a:rPr lang="cs-CZ" dirty="0"/>
              <a:t>, modernizace a výstavba bezbariérových komunikací pro pěší k zastávkám veřejné hromadné dopravy, </a:t>
            </a:r>
          </a:p>
          <a:p>
            <a:r>
              <a:rPr lang="cs-CZ" dirty="0" smtClean="0"/>
              <a:t>rekonstrukce</a:t>
            </a:r>
            <a:r>
              <a:rPr lang="cs-CZ" dirty="0"/>
              <a:t>, modernizace a výstavba podchodů nebo lávek pro chodce přes silnice I., II. a III. třídy, místní komunikace, železniční a tramvajovou dráhu, přizpůsobených osobám s omezenou schopností pohybu a orientace a navazujících na bezbariérové komunikace pro pěší, </a:t>
            </a:r>
          </a:p>
          <a:p>
            <a:r>
              <a:rPr lang="cs-CZ" dirty="0" smtClean="0"/>
              <a:t>realizace </a:t>
            </a:r>
            <a:r>
              <a:rPr lang="cs-CZ" dirty="0"/>
              <a:t>prvků zvyšujících bezpečnost železniční, silniční, cyklistické a pěší dopravy (bezpečnostní opatření realizovaná na silnici, místní komunikaci nebo dráze, veřejné osvětlení, prvky inteligentních dopravních systémů), </a:t>
            </a:r>
          </a:p>
          <a:p>
            <a:r>
              <a:rPr lang="cs-CZ" dirty="0" smtClean="0"/>
              <a:t>je </a:t>
            </a:r>
            <a:r>
              <a:rPr lang="cs-CZ" dirty="0"/>
              <a:t>možná realizace zmírňujících a kompenzačních opatření pro minimalizaci negativních vlivů na životní prostředí (např. výsadba doprovodné zeleně), vždy </a:t>
            </a:r>
          </a:p>
          <a:p>
            <a:r>
              <a:rPr lang="cs-CZ" dirty="0"/>
              <a:t>při současné rekonstrukci, modernizaci nebo výstavbě chodníků, bezbariérových komunikací, podchodů nebo lávek nebo prvků zvyšujících bezpečnost dopravy, </a:t>
            </a:r>
          </a:p>
          <a:p>
            <a:r>
              <a:rPr lang="cs-CZ" dirty="0" smtClean="0"/>
              <a:t>je </a:t>
            </a:r>
            <a:r>
              <a:rPr lang="cs-CZ" dirty="0"/>
              <a:t>možná kombinace uvedených aktivit.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dopravy 3/7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b="1" dirty="0" smtClean="0"/>
              <a:t>Vedlejší podporované aktivity (maximálně 15 % celkových způsobilých výdajů):</a:t>
            </a:r>
          </a:p>
          <a:p>
            <a:endParaRPr lang="cs-CZ" dirty="0"/>
          </a:p>
          <a:p>
            <a:r>
              <a:rPr lang="cs-CZ" dirty="0"/>
              <a:t>realizace stavbou vyvolaných investic, </a:t>
            </a:r>
          </a:p>
          <a:p>
            <a:r>
              <a:rPr lang="cs-CZ" dirty="0" smtClean="0"/>
              <a:t>zpracování </a:t>
            </a:r>
            <a:r>
              <a:rPr lang="cs-CZ" dirty="0"/>
              <a:t>projektových dokumentací, </a:t>
            </a:r>
          </a:p>
          <a:p>
            <a:r>
              <a:rPr lang="cs-CZ" dirty="0" smtClean="0"/>
              <a:t>výkup </a:t>
            </a:r>
            <a:r>
              <a:rPr lang="cs-CZ" dirty="0"/>
              <a:t>nemovitostí podmiňujících výstavbu, </a:t>
            </a:r>
          </a:p>
          <a:p>
            <a:r>
              <a:rPr lang="cs-CZ" dirty="0" smtClean="0"/>
              <a:t>provádění </a:t>
            </a:r>
            <a:r>
              <a:rPr lang="cs-CZ" dirty="0"/>
              <a:t>inženýrské činnosti ve výstavbě, </a:t>
            </a:r>
            <a:endParaRPr lang="cs-CZ" dirty="0" smtClean="0"/>
          </a:p>
          <a:p>
            <a:r>
              <a:rPr lang="cs-CZ" dirty="0" smtClean="0"/>
              <a:t>vybrané </a:t>
            </a:r>
            <a:r>
              <a:rPr lang="cs-CZ" dirty="0"/>
              <a:t>služby bezprostředně související s realizací projektu, </a:t>
            </a:r>
            <a:endParaRPr lang="cs-CZ" dirty="0" smtClean="0"/>
          </a:p>
          <a:p>
            <a:r>
              <a:rPr lang="cs-CZ" dirty="0" smtClean="0"/>
              <a:t>povinná </a:t>
            </a:r>
            <a:r>
              <a:rPr lang="cs-CZ" dirty="0"/>
              <a:t>publicita.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dopravy 4/7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Způsobilé výdaje na hlavní aktivity:</a:t>
            </a:r>
          </a:p>
          <a:p>
            <a:r>
              <a:rPr lang="cs-CZ" dirty="0" smtClean="0"/>
              <a:t>Stavby- výdaje na realizaci chodníků a pásů pro chodce, společných pásů pro cyklisty, atd.</a:t>
            </a:r>
          </a:p>
          <a:p>
            <a:r>
              <a:rPr lang="cs-CZ" dirty="0" smtClean="0"/>
              <a:t>Výdaje na realizaci prvků zvyšujících bezpečnost pěší dopravy (podchody, lávky, přechody, opěrné zdi, atd.)</a:t>
            </a:r>
          </a:p>
          <a:p>
            <a:r>
              <a:rPr lang="cs-CZ" dirty="0" smtClean="0"/>
              <a:t>Další související výdaje (příprava staveniště, demolice objektů, rekultivace ploch, atd.)</a:t>
            </a:r>
          </a:p>
          <a:p>
            <a:r>
              <a:rPr lang="cs-CZ" dirty="0" smtClean="0"/>
              <a:t>DPH- pokud nemá žadatel nárok na odpočet DPH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2410</Words>
  <Application>Microsoft Office PowerPoint</Application>
  <PresentationFormat>Širokoúhlá obrazovka</PresentationFormat>
  <Paragraphs>337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Wingdings</vt:lpstr>
      <vt:lpstr>Motiv Office</vt:lpstr>
      <vt:lpstr>Seminář pro potenciální žadatele </vt:lpstr>
      <vt:lpstr>Obsah</vt:lpstr>
      <vt:lpstr>Představení výzvy</vt:lpstr>
      <vt:lpstr>Výzva č. 53 IROP</vt:lpstr>
      <vt:lpstr>Podporované aktivity</vt:lpstr>
      <vt:lpstr>Bezpečnost dopravy 1/7</vt:lpstr>
      <vt:lpstr>Bezpečnost dopravy 2/7</vt:lpstr>
      <vt:lpstr>Bezpečnost dopravy 3/7</vt:lpstr>
      <vt:lpstr>Bezpečnost dopravy 4/7</vt:lpstr>
      <vt:lpstr>Bezpečnost dopravy 5/7</vt:lpstr>
      <vt:lpstr>Bezpečnost dopravy 6/7</vt:lpstr>
      <vt:lpstr>Bezpečnost dopravy 7/7</vt:lpstr>
      <vt:lpstr>Cyklodoprava 1/7</vt:lpstr>
      <vt:lpstr>Cyklodoprava 2/7</vt:lpstr>
      <vt:lpstr>Cyklodoprava 3/7</vt:lpstr>
      <vt:lpstr>Cyklodoprava 4/7</vt:lpstr>
      <vt:lpstr>Cyklodoprava 5/7</vt:lpstr>
      <vt:lpstr>Cyklodoprava 6/7</vt:lpstr>
      <vt:lpstr>Cyklodoprava 7/7</vt:lpstr>
      <vt:lpstr>Nízkoemisní a bezemisní vozidla 1/6</vt:lpstr>
      <vt:lpstr>Nízkoemisní a bezemisní vozidla 2/6</vt:lpstr>
      <vt:lpstr>Nízkoemisní a bezemisní vozidla 3/6</vt:lpstr>
      <vt:lpstr>Nízkoemisní a bezemisní vozidla 4/6</vt:lpstr>
      <vt:lpstr>Nízkoemisní a bezemisní vozidla 5/6</vt:lpstr>
      <vt:lpstr>Nízkoemisní a bezemisní vozidla 6/6</vt:lpstr>
      <vt:lpstr>Udržitelnost</vt:lpstr>
      <vt:lpstr>Podání žádosti o podporu 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Postup hodnocení žádostí</vt:lpstr>
      <vt:lpstr>Další kroky</vt:lpstr>
      <vt:lpstr>Důležité odkazy</vt:lpstr>
      <vt:lpstr>Děkujeme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potenciální žadatele</dc:title>
  <dc:creator>Pc1</dc:creator>
  <cp:lastModifiedBy>Renata</cp:lastModifiedBy>
  <cp:revision>44</cp:revision>
  <dcterms:created xsi:type="dcterms:W3CDTF">2017-10-23T09:57:02Z</dcterms:created>
  <dcterms:modified xsi:type="dcterms:W3CDTF">2017-10-26T14:09:31Z</dcterms:modified>
</cp:coreProperties>
</file>