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88" r:id="rId5"/>
    <p:sldId id="287" r:id="rId6"/>
    <p:sldId id="269" r:id="rId7"/>
    <p:sldId id="289" r:id="rId8"/>
    <p:sldId id="282" r:id="rId9"/>
    <p:sldId id="285" r:id="rId10"/>
    <p:sldId id="290" r:id="rId11"/>
    <p:sldId id="286" r:id="rId12"/>
    <p:sldId id="277" r:id="rId13"/>
    <p:sldId id="28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6" autoAdjust="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9C8C-B9A7-4691-90BF-CF426B08DBFD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9A79-3A7B-4889-8E29-A9C636F32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9A79-3A7B-4889-8E29-A9C636F327D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7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9A79-3A7B-4889-8E29-A9C636F327D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7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47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2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14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0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16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91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43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37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9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05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91C5-924E-40E1-BDF7-F9BFA01EE363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8355-3DB6-4D5C-B8F5-1C053E0B2C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81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zelenausporam.cz/nzu-ligh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novazelenausporam.cz/dokumenty/nzuligh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novazelenausporam.cz/navody-pro-praci-v-systemu-ais-sfzp-c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novazelenausporam.cz/dokumenty/nzuligh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24000" y="760535"/>
            <a:ext cx="9144000" cy="5336930"/>
          </a:xfrm>
          <a:prstGeom prst="rect">
            <a:avLst/>
          </a:prstGeom>
          <a:solidFill>
            <a:schemeClr val="bg1"/>
          </a:solidFill>
          <a:ln>
            <a:solidFill>
              <a:srgbClr val="B0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79475"/>
            <a:ext cx="9144000" cy="238760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Nová zelená úsporám </a:t>
            </a:r>
            <a:r>
              <a:rPr lang="cs-CZ" sz="4000" b="1" dirty="0" err="1">
                <a:latin typeface="+mn-lt"/>
              </a:rPr>
              <a:t>Light</a:t>
            </a:r>
            <a:endParaRPr lang="cs-CZ" sz="4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223969"/>
            <a:ext cx="9144000" cy="165576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Informace pro žadatele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360023" y="3139354"/>
            <a:ext cx="7471954" cy="0"/>
          </a:xfrm>
          <a:prstGeom prst="line">
            <a:avLst/>
          </a:prstGeom>
          <a:ln w="254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98" y="3872172"/>
            <a:ext cx="2347004" cy="41872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1" y="5051431"/>
            <a:ext cx="5426413" cy="82762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7" y="987975"/>
            <a:ext cx="116221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0282"/>
            <a:ext cx="11011293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Co je k žádosti potřeba?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524141" y="1601920"/>
            <a:ext cx="9754229" cy="366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300"/>
              </a:spcBef>
            </a:pPr>
            <a:r>
              <a:rPr lang="cs-CZ" sz="2200" dirty="0"/>
              <a:t>Žadatelé bytových domů dokládají </a:t>
            </a:r>
            <a:r>
              <a:rPr lang="cs-CZ" sz="2200" b="1" dirty="0"/>
              <a:t>Souhlas spoluvlastníků bytového domu / SVJ / bytového družstva</a:t>
            </a:r>
          </a:p>
          <a:p>
            <a:pPr lvl="1">
              <a:spcBef>
                <a:spcPts val="300"/>
              </a:spcBef>
            </a:pPr>
            <a:endParaRPr lang="cs-CZ" sz="2200" b="1" dirty="0"/>
          </a:p>
          <a:p>
            <a:pPr lvl="1">
              <a:spcBef>
                <a:spcPts val="300"/>
              </a:spcBef>
            </a:pPr>
            <a:r>
              <a:rPr lang="cs-CZ" sz="2200" dirty="0"/>
              <a:t>Pokud je projekt spolufinancován z jiných veřejných zdrojů, dokládá žadatel k žádosti také </a:t>
            </a:r>
            <a:r>
              <a:rPr lang="cs-CZ" sz="2200" b="1" dirty="0"/>
              <a:t>Oznámení s spolufinancování projektu</a:t>
            </a:r>
          </a:p>
          <a:p>
            <a:pPr lvl="1">
              <a:spcBef>
                <a:spcPts val="300"/>
              </a:spcBef>
            </a:pPr>
            <a:endParaRPr lang="cs-CZ" sz="2200" dirty="0"/>
          </a:p>
          <a:p>
            <a:pPr lvl="1">
              <a:spcBef>
                <a:spcPts val="300"/>
              </a:spcBef>
            </a:pPr>
            <a:r>
              <a:rPr lang="cs-CZ" sz="2200" dirty="0"/>
              <a:t>V případě, že některý ze členů domácnosti nesplňuje podmínky programu NZÚ </a:t>
            </a:r>
            <a:r>
              <a:rPr lang="cs-CZ" sz="2200" dirty="0" err="1"/>
              <a:t>Light</a:t>
            </a:r>
            <a:r>
              <a:rPr lang="cs-CZ" sz="2200" dirty="0"/>
              <a:t> (např.  osoba pečující o člena žadatelovy domácnosti či osoba, které byl přidělen statut uprchlíka) je nutné doložit </a:t>
            </a:r>
            <a:r>
              <a:rPr lang="cs-CZ" sz="2200" b="1" dirty="0"/>
              <a:t>dokument prokazující oprávněnost žadatele</a:t>
            </a:r>
          </a:p>
          <a:p>
            <a:pPr>
              <a:spcBef>
                <a:spcPts val="300"/>
              </a:spcBef>
            </a:pPr>
            <a:endParaRPr lang="cs-CZ" sz="2400" b="1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 txBox="1">
            <a:spLocks/>
          </p:cNvSpPr>
          <p:nvPr/>
        </p:nvSpPr>
        <p:spPr>
          <a:xfrm>
            <a:off x="1003484" y="3219557"/>
            <a:ext cx="11011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2134"/>
            <a:ext cx="11011293" cy="623712"/>
          </a:xfrm>
        </p:spPr>
        <p:txBody>
          <a:bodyPr>
            <a:noAutofit/>
          </a:bodyPr>
          <a:lstStyle/>
          <a:p>
            <a:r>
              <a:rPr lang="cs-CZ" sz="4000" b="1" dirty="0"/>
              <a:t>Co je nutné doložit po dokončení prací? 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596400" y="2073310"/>
            <a:ext cx="105156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200" b="1" dirty="0"/>
              <a:t>Zprávu o provedených opatřeních</a:t>
            </a:r>
            <a:r>
              <a:rPr lang="cs-CZ" sz="2200" dirty="0"/>
              <a:t> (zdarma Vám ji potvrdí zástupci Místní akční skupiny)</a:t>
            </a:r>
          </a:p>
          <a:p>
            <a:pPr>
              <a:spcBef>
                <a:spcPts val="300"/>
              </a:spcBef>
            </a:pPr>
            <a:endParaRPr lang="cs-CZ" sz="2200" dirty="0"/>
          </a:p>
          <a:p>
            <a:pPr>
              <a:spcBef>
                <a:spcPts val="300"/>
              </a:spcBef>
            </a:pPr>
            <a:r>
              <a:rPr lang="cs-CZ" sz="2200" b="1" dirty="0"/>
              <a:t>Fotografie realizovaných opatření</a:t>
            </a:r>
          </a:p>
          <a:p>
            <a:pPr>
              <a:spcBef>
                <a:spcPts val="300"/>
              </a:spcBef>
            </a:pPr>
            <a:endParaRPr lang="cs-CZ" sz="2200" b="1" dirty="0"/>
          </a:p>
          <a:p>
            <a:pPr>
              <a:spcBef>
                <a:spcPts val="300"/>
              </a:spcBef>
            </a:pPr>
            <a:r>
              <a:rPr lang="cs-CZ" sz="2200" dirty="0"/>
              <a:t>U získání dotace na systémy na ohřevy vody se k žádosti dokládá</a:t>
            </a:r>
            <a:r>
              <a:rPr lang="cs-CZ" sz="2200" b="1" dirty="0"/>
              <a:t> Zpráva o instalaci OZE</a:t>
            </a:r>
            <a:r>
              <a:rPr lang="cs-CZ" sz="2200" dirty="0"/>
              <a:t>, kterou si je nutné nechat potvrdit od dodavatele solárního systému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 txBox="1">
            <a:spLocks/>
          </p:cNvSpPr>
          <p:nvPr/>
        </p:nvSpPr>
        <p:spPr>
          <a:xfrm>
            <a:off x="1003484" y="3219557"/>
            <a:ext cx="11011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Důležité odkazy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596400" y="1944688"/>
            <a:ext cx="10515600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200" dirty="0"/>
              <a:t>Pro konkrétnější informace se můžete podívat přímo na webové stránky NZÚ </a:t>
            </a:r>
            <a:r>
              <a:rPr lang="cs-CZ" sz="2200" dirty="0" err="1"/>
              <a:t>Light</a:t>
            </a:r>
            <a:r>
              <a:rPr lang="cs-CZ" sz="2200" dirty="0"/>
              <a:t> (</a:t>
            </a:r>
            <a:r>
              <a:rPr lang="cs-CZ" sz="2200" u="sng" dirty="0">
                <a:hlinkClick r:id="rId3"/>
              </a:rPr>
              <a:t>https://novazelenausporam.cz/</a:t>
            </a:r>
            <a:r>
              <a:rPr lang="cs-CZ" sz="2200" u="sng" dirty="0" err="1">
                <a:hlinkClick r:id="rId3"/>
              </a:rPr>
              <a:t>nzu-light</a:t>
            </a:r>
            <a:r>
              <a:rPr lang="cs-CZ" sz="2200" u="sng" dirty="0">
                <a:hlinkClick r:id="rId3"/>
              </a:rPr>
              <a:t>/</a:t>
            </a:r>
            <a:r>
              <a:rPr lang="cs-CZ" sz="2200" dirty="0"/>
              <a:t>)</a:t>
            </a:r>
          </a:p>
          <a:p>
            <a:pPr marL="0" indent="0" fontAlgn="base">
              <a:buNone/>
            </a:pPr>
            <a:endParaRPr lang="cs-CZ" sz="2200" dirty="0"/>
          </a:p>
          <a:p>
            <a:r>
              <a:rPr lang="cs-CZ" sz="2200" dirty="0"/>
              <a:t>Odborný posudek, Závěrečnou zprávu o provedených opatřeních a Závazné pokyny pro žadatele a příjemce podpory  si lze stáhnout na: </a:t>
            </a:r>
            <a:r>
              <a:rPr lang="cs-CZ" sz="2200" u="sng" dirty="0">
                <a:hlinkClick r:id="rId4"/>
              </a:rPr>
              <a:t>https://novazelenausporam.cz/dokumenty/nzulight/</a:t>
            </a:r>
            <a:endParaRPr lang="cs-CZ" sz="2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893837" y="1565355"/>
            <a:ext cx="10515600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pl-PL" sz="2200" dirty="0"/>
              <a:t>V případě nejasností se na nás můžete obrátit.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pl-PL" sz="2200" dirty="0"/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pl-PL" sz="2200" b="1" dirty="0"/>
              <a:t>Kontaktní </a:t>
            </a:r>
            <a:r>
              <a:rPr lang="pl-PL" sz="2200" b="1" dirty="0" smtClean="0"/>
              <a:t>údaje:</a:t>
            </a:r>
            <a:endParaRPr lang="pl-PL" sz="2200" dirty="0"/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pl-PL" sz="2200" b="1" dirty="0" smtClean="0"/>
              <a:t>Bc</a:t>
            </a:r>
            <a:r>
              <a:rPr lang="cs-CZ" sz="2200" b="1" dirty="0" smtClean="0"/>
              <a:t>. </a:t>
            </a:r>
            <a:r>
              <a:rPr lang="cs-CZ" sz="2200" b="1" dirty="0"/>
              <a:t>Zuzana Pešková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200" dirty="0"/>
              <a:t>Email: zuzana.peskova@maschrudimsko.cz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200" dirty="0"/>
              <a:t>Tel.: +420 605 970 057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200" b="1" dirty="0" smtClean="0"/>
              <a:t>Bc. Roman </a:t>
            </a:r>
            <a:r>
              <a:rPr lang="cs-CZ" sz="2200" b="1" dirty="0"/>
              <a:t>Jeníček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200" dirty="0"/>
              <a:t>Email: roman.jenicek@maschrudimsko.cz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200" dirty="0"/>
              <a:t>Tel.: +420 604 199 180</a:t>
            </a:r>
            <a:endParaRPr lang="pl-PL" sz="2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4" y="443991"/>
            <a:ext cx="4310005" cy="7689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3361"/>
            <a:ext cx="10515600" cy="1325563"/>
          </a:xfrm>
        </p:spPr>
        <p:txBody>
          <a:bodyPr>
            <a:noAutofit/>
          </a:bodyPr>
          <a:lstStyle/>
          <a:p>
            <a:r>
              <a:rPr lang="cs-CZ" sz="4000" b="1" dirty="0"/>
              <a:t>Základní informace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6"/>
          <p:cNvSpPr txBox="1">
            <a:spLocks/>
          </p:cNvSpPr>
          <p:nvPr/>
        </p:nvSpPr>
        <p:spPr>
          <a:xfrm>
            <a:off x="838200" y="16462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endParaRPr lang="cs-CZ" sz="2400" dirty="0"/>
          </a:p>
          <a:p>
            <a:pPr>
              <a:spcBef>
                <a:spcPts val="300"/>
              </a:spcBef>
            </a:pPr>
            <a:endParaRPr lang="cs-CZ" sz="2400" dirty="0"/>
          </a:p>
          <a:p>
            <a:pPr marL="0" indent="0">
              <a:spcBef>
                <a:spcPts val="300"/>
              </a:spcBef>
              <a:buNone/>
            </a:pP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463484" y="1484205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38200" y="1588924"/>
            <a:ext cx="1049934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Podání žádosti elektronicky </a:t>
            </a:r>
            <a:r>
              <a:rPr lang="cs-CZ" sz="2200" b="1" dirty="0"/>
              <a:t>přes AIS SFŽP.</a:t>
            </a:r>
            <a:endParaRPr lang="cs-CZ" sz="2200" dirty="0"/>
          </a:p>
          <a:p>
            <a:pPr>
              <a:spcBef>
                <a:spcPts val="300"/>
              </a:spcBef>
            </a:pPr>
            <a:endParaRPr lang="cs-CZ" sz="22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Dotaci je možno získat na projekty realizované po 12. 9. 2022. Žádost lze podat před provedením prací, v jejich průběhu i po jejich ukončení.</a:t>
            </a:r>
          </a:p>
          <a:p>
            <a:pPr>
              <a:spcBef>
                <a:spcPts val="300"/>
              </a:spcBef>
            </a:pPr>
            <a:endParaRPr lang="cs-CZ" sz="22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Na realizaci projektu má žadatel </a:t>
            </a:r>
            <a:r>
              <a:rPr lang="cs-CZ" sz="2200" b="1" dirty="0"/>
              <a:t>1 rok od schválení žádosti </a:t>
            </a:r>
            <a:r>
              <a:rPr lang="cs-CZ" sz="2200" dirty="0"/>
              <a:t>(lhůtu lze v odůvodněných případech o 0,5 roku prodloužit)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Realizace je možná svépomocí nebo prostřednictvím realizační firmy.</a:t>
            </a:r>
          </a:p>
          <a:p>
            <a:pPr>
              <a:spcBef>
                <a:spcPts val="300"/>
              </a:spcBef>
            </a:pPr>
            <a:endParaRPr lang="cs-CZ" sz="22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Administrace probíhá přes Místní akční skupiny,  EKIS nebo M-EKIS.</a:t>
            </a:r>
          </a:p>
        </p:txBody>
      </p:sp>
    </p:spTree>
    <p:extLst>
      <p:ext uri="{BB962C8B-B14F-4D97-AF65-F5344CB8AC3E}">
        <p14:creationId xmlns:p14="http://schemas.microsoft.com/office/powerpoint/2010/main" val="58250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529941" y="1689227"/>
            <a:ext cx="10884293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0" algn="ctr">
              <a:spcBef>
                <a:spcPts val="300"/>
              </a:spcBef>
              <a:buNone/>
            </a:pPr>
            <a:r>
              <a:rPr lang="cs-CZ" sz="2200" dirty="0"/>
              <a:t>vlastník nebo spoluvlastník rodinného domu nebo trvale obývaného </a:t>
            </a:r>
          </a:p>
          <a:p>
            <a:pPr marL="457200" lvl="2" indent="0" algn="ctr">
              <a:spcBef>
                <a:spcPts val="300"/>
              </a:spcBef>
              <a:buNone/>
            </a:pPr>
            <a:r>
              <a:rPr lang="cs-CZ" sz="2200" dirty="0"/>
              <a:t>rekreačního objektu</a:t>
            </a:r>
          </a:p>
          <a:p>
            <a:pPr marL="742950" lvl="2" indent="-285750" algn="ctr">
              <a:spcBef>
                <a:spcPts val="300"/>
              </a:spcBef>
            </a:pPr>
            <a:endParaRPr lang="cs-CZ" sz="2200" dirty="0"/>
          </a:p>
          <a:p>
            <a:pPr marL="457200" lvl="2" indent="0" algn="ctr">
              <a:spcBef>
                <a:spcPts val="300"/>
              </a:spcBef>
              <a:buNone/>
            </a:pPr>
            <a:r>
              <a:rPr lang="cs-CZ" sz="2200" b="1" dirty="0"/>
              <a:t>NEBO</a:t>
            </a:r>
          </a:p>
          <a:p>
            <a:pPr marL="742950" lvl="2" indent="-285750" algn="ctr">
              <a:spcBef>
                <a:spcPts val="300"/>
              </a:spcBef>
            </a:pPr>
            <a:endParaRPr lang="cs-CZ" sz="2200" dirty="0"/>
          </a:p>
          <a:p>
            <a:pPr marL="457200" lvl="2" indent="0" algn="ctr">
              <a:spcBef>
                <a:spcPts val="300"/>
              </a:spcBef>
              <a:buNone/>
            </a:pPr>
            <a:r>
              <a:rPr lang="cs-CZ" sz="2200" dirty="0"/>
              <a:t>vlastník nebo spoluvlastník bytu v bytovém domě nebo spoluvlastnického podílu na bytovém domě s právem užívat posuzovaný byt</a:t>
            </a:r>
          </a:p>
          <a:p>
            <a:pPr marL="742950" lvl="2" indent="-285750" algn="ctr">
              <a:spcBef>
                <a:spcPts val="300"/>
              </a:spcBef>
            </a:pPr>
            <a:endParaRPr lang="cs-CZ" sz="2200" dirty="0"/>
          </a:p>
          <a:p>
            <a:pPr marL="457200" lvl="2" indent="0" algn="ctr">
              <a:spcBef>
                <a:spcPts val="300"/>
              </a:spcBef>
              <a:buNone/>
            </a:pPr>
            <a:r>
              <a:rPr lang="cs-CZ" sz="2200" b="1" dirty="0"/>
              <a:t>NEBO</a:t>
            </a:r>
          </a:p>
          <a:p>
            <a:pPr marL="457200" lvl="2" indent="0" algn="ctr">
              <a:spcBef>
                <a:spcPts val="300"/>
              </a:spcBef>
              <a:buNone/>
            </a:pPr>
            <a:endParaRPr lang="cs-CZ" sz="2200" dirty="0"/>
          </a:p>
          <a:p>
            <a:pPr marL="457200" lvl="2" indent="0" algn="ctr">
              <a:spcBef>
                <a:spcPts val="300"/>
              </a:spcBef>
              <a:buNone/>
            </a:pPr>
            <a:r>
              <a:rPr lang="cs-CZ" sz="2200" dirty="0"/>
              <a:t>člen bytového družstva s právem užívání posuzovaného bytu v bytovém domě.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2802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Žadatelem o podporu se může stát: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529942" y="1763159"/>
            <a:ext cx="10890316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0">
              <a:spcBef>
                <a:spcPts val="300"/>
              </a:spcBef>
              <a:buNone/>
            </a:pPr>
            <a:endParaRPr lang="cs-CZ" sz="2200" dirty="0"/>
          </a:p>
          <a:p>
            <a:pPr marL="800100" lvl="2" indent="-342900">
              <a:spcBef>
                <a:spcPts val="300"/>
              </a:spcBef>
            </a:pPr>
            <a:r>
              <a:rPr lang="cs-CZ" sz="2200" dirty="0"/>
              <a:t>Žadatel i všichni členové domácnosti musí ke dni podání žádosti </a:t>
            </a:r>
            <a:r>
              <a:rPr lang="cs-CZ" sz="2200" b="1" dirty="0"/>
              <a:t>pobírat starobní důchod nebo invalidní důchod 3. stupně</a:t>
            </a:r>
            <a:r>
              <a:rPr lang="cs-CZ" sz="2200" dirty="0"/>
              <a:t> nebo </a:t>
            </a:r>
          </a:p>
          <a:p>
            <a:pPr marL="800100" lvl="2" indent="-342900">
              <a:spcBef>
                <a:spcPts val="300"/>
              </a:spcBef>
            </a:pPr>
            <a:r>
              <a:rPr lang="cs-CZ" sz="2200" dirty="0"/>
              <a:t>žadatel kdykoli v období mezi 12. 9. 2022 a dnem podání žádosti o dotaci </a:t>
            </a:r>
            <a:r>
              <a:rPr lang="cs-CZ" sz="2200" dirty="0" smtClean="0"/>
              <a:t>musí pobírat </a:t>
            </a:r>
            <a:r>
              <a:rPr lang="cs-CZ" sz="2200" b="1" dirty="0"/>
              <a:t>příspěvek na bydlení </a:t>
            </a:r>
            <a:r>
              <a:rPr lang="cs-CZ" sz="2200" dirty="0"/>
              <a:t>(není nutné, aby jej pobíral po celou dobu) nebo </a:t>
            </a:r>
          </a:p>
          <a:p>
            <a:pPr marL="800100" lvl="2" indent="-342900">
              <a:spcBef>
                <a:spcPts val="300"/>
              </a:spcBef>
            </a:pPr>
            <a:r>
              <a:rPr lang="cs-CZ" sz="2200" dirty="0"/>
              <a:t>v období mezi 12. 9. 2022 a dnem podání žádosti o podporu musí některý ze členů domácnosti pobírat </a:t>
            </a:r>
            <a:r>
              <a:rPr lang="cs-CZ" sz="2200" b="1" dirty="0"/>
              <a:t>přídavek na dítě</a:t>
            </a:r>
            <a:r>
              <a:rPr lang="cs-CZ" sz="2200" dirty="0"/>
              <a:t> žijící ve společné domácnosti se žadatelem (není nutné, aby jej pobíral po celou dobu).</a:t>
            </a:r>
          </a:p>
          <a:p>
            <a:pPr marL="800100" lvl="2" indent="-342900">
              <a:spcBef>
                <a:spcPts val="300"/>
              </a:spcBef>
            </a:pPr>
            <a:endParaRPr lang="cs-CZ" sz="2200" dirty="0"/>
          </a:p>
          <a:p>
            <a:pPr marL="800100" lvl="2" indent="-342900">
              <a:spcBef>
                <a:spcPts val="300"/>
              </a:spcBef>
            </a:pPr>
            <a:r>
              <a:rPr lang="cs-CZ" sz="2200" dirty="0"/>
              <a:t>Žadatel musí mít v domě </a:t>
            </a:r>
            <a:r>
              <a:rPr lang="cs-CZ" sz="2200" b="1" dirty="0"/>
              <a:t>trvalý pobyt před 12. 9. 2022.</a:t>
            </a: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280282"/>
            <a:ext cx="10515600" cy="1325563"/>
          </a:xfrm>
        </p:spPr>
        <p:txBody>
          <a:bodyPr>
            <a:normAutofit/>
          </a:bodyPr>
          <a:lstStyle/>
          <a:p>
            <a:endParaRPr lang="cs-CZ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3361"/>
            <a:ext cx="10515600" cy="1325563"/>
          </a:xfrm>
        </p:spPr>
        <p:txBody>
          <a:bodyPr>
            <a:noAutofit/>
          </a:bodyPr>
          <a:lstStyle/>
          <a:p>
            <a:r>
              <a:rPr lang="cs-CZ" sz="4000" b="1" dirty="0"/>
              <a:t>Základní informace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6"/>
          <p:cNvSpPr txBox="1">
            <a:spLocks/>
          </p:cNvSpPr>
          <p:nvPr/>
        </p:nvSpPr>
        <p:spPr>
          <a:xfrm>
            <a:off x="838200" y="16462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endParaRPr lang="cs-CZ" sz="2400" dirty="0"/>
          </a:p>
          <a:p>
            <a:pPr>
              <a:spcBef>
                <a:spcPts val="300"/>
              </a:spcBef>
            </a:pPr>
            <a:endParaRPr lang="cs-CZ" sz="2400" dirty="0"/>
          </a:p>
          <a:p>
            <a:pPr marL="0" indent="0">
              <a:spcBef>
                <a:spcPts val="300"/>
              </a:spcBef>
              <a:buNone/>
            </a:pPr>
            <a:endParaRPr lang="cs-CZ" sz="2000" b="1" dirty="0"/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463484" y="1484205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38200" y="1588924"/>
            <a:ext cx="10499342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 případě schválení Vaší žádosti o dotace Vám budou peníze </a:t>
            </a:r>
            <a:r>
              <a:rPr lang="cs-CZ" sz="2200" b="1" dirty="0"/>
              <a:t>vyplaceny předem </a:t>
            </a:r>
            <a:r>
              <a:rPr lang="cs-CZ" sz="2200" dirty="0"/>
              <a:t>v podpoře </a:t>
            </a:r>
            <a:r>
              <a:rPr lang="cs-CZ" sz="2200" b="1" dirty="0"/>
              <a:t>až 100 % realizačních výdajů, maximálně ve výši 240 tis. Kč.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22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 maximální částky (240 000,–) lze dosáhnout na podporu ve výši až </a:t>
            </a:r>
            <a:r>
              <a:rPr lang="cs-CZ" sz="2200" b="1" dirty="0"/>
              <a:t>150 000,–</a:t>
            </a:r>
            <a:r>
              <a:rPr lang="cs-CZ" sz="2200" dirty="0"/>
              <a:t>na zateplení, výměnu oken a vchodových dveří (u rodinných i bytových domů) a maximálně </a:t>
            </a:r>
            <a:r>
              <a:rPr lang="cs-CZ" sz="2200" b="1" dirty="0"/>
              <a:t>90 000,– </a:t>
            </a:r>
            <a:r>
              <a:rPr lang="cs-CZ" sz="2200" dirty="0"/>
              <a:t>na instalaci systémů na ohřevy vody (pouze u rodinných domů).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23183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838200" y="1483767"/>
            <a:ext cx="10515600" cy="79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200" dirty="0"/>
              <a:t>Lze žádat na opatření uvedená v tabulce: </a:t>
            </a:r>
          </a:p>
          <a:p>
            <a:pPr marL="0" indent="0">
              <a:spcBef>
                <a:spcPts val="300"/>
              </a:spcBef>
              <a:buNone/>
            </a:pPr>
            <a:endParaRPr lang="cs-CZ" sz="24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63484" y="280282"/>
            <a:ext cx="11525316" cy="1209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Na jaké opatření lze poskytnout dotaci? 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83E91E-5F5A-4411-8170-A0A95204E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81" y="2016850"/>
            <a:ext cx="6829838" cy="39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63484" y="280282"/>
            <a:ext cx="11525316" cy="1209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Na jaké opatření lze poskytnout dotaci? 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6BA13C4-9DF0-4D17-B991-748CF710F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44" y="2072169"/>
            <a:ext cx="7703911" cy="3660229"/>
          </a:xfrm>
        </p:spPr>
      </p:pic>
      <p:sp>
        <p:nvSpPr>
          <p:cNvPr id="15" name="Zástupný symbol pro obsah 12">
            <a:extLst>
              <a:ext uri="{FF2B5EF4-FFF2-40B4-BE49-F238E27FC236}">
                <a16:creationId xmlns:a16="http://schemas.microsoft.com/office/drawing/2014/main" id="{1CBAA229-D21E-4674-B660-214C4FE84B8C}"/>
              </a:ext>
            </a:extLst>
          </p:cNvPr>
          <p:cNvSpPr txBox="1">
            <a:spLocks/>
          </p:cNvSpPr>
          <p:nvPr/>
        </p:nvSpPr>
        <p:spPr>
          <a:xfrm>
            <a:off x="838200" y="1483767"/>
            <a:ext cx="10515600" cy="79560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cs-CZ" sz="2200" dirty="0"/>
              <a:t>A od 1. 5. 2023 také na systémy na ohřevy vody: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025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0282"/>
            <a:ext cx="11011293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Jak podat žádost?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719667" y="1202724"/>
            <a:ext cx="10515600" cy="404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Blip>
                <a:blip r:embed="rId3"/>
              </a:buBlip>
            </a:pPr>
            <a:endParaRPr lang="cs-CZ" sz="2400" dirty="0"/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cs-CZ" sz="2200" dirty="0"/>
              <a:t>K podání žádosti je nutné si zřídit </a:t>
            </a:r>
            <a:r>
              <a:rPr lang="cs-CZ" sz="2200" b="1" dirty="0"/>
              <a:t>elektronickou nebo bankovní identitu</a:t>
            </a:r>
            <a:r>
              <a:rPr lang="cs-CZ" sz="2200" dirty="0"/>
              <a:t>. </a:t>
            </a:r>
          </a:p>
          <a:p>
            <a:pPr marL="0" indent="0">
              <a:spcBef>
                <a:spcPts val="300"/>
              </a:spcBef>
              <a:buNone/>
            </a:pPr>
            <a:endParaRPr lang="cs-CZ" sz="2200" dirty="0"/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cs-CZ" sz="2200" b="1" dirty="0"/>
              <a:t>Žádost se podává prostřednictvím informačního systému pro podání žádosti AIS SFŽP ČR </a:t>
            </a:r>
            <a:r>
              <a:rPr lang="cs-CZ" sz="2200" dirty="0"/>
              <a:t>přes ikonu Podat žádost (nacházející se vpravo nahoře na webových stránkách) - nejprve je nutné se zaregistrovat a poté vyplnit formulář žádosti.</a:t>
            </a:r>
          </a:p>
          <a:p>
            <a:pPr marL="0" indent="0">
              <a:spcBef>
                <a:spcPts val="300"/>
              </a:spcBef>
              <a:buNone/>
            </a:pPr>
            <a:endParaRPr lang="cs-CZ" sz="2200" dirty="0"/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cs-CZ" sz="2200" dirty="0"/>
              <a:t>Podáním žádosti  o dotaci a další administrací můžete prostřednictvím systému pověřit i jinou osobu.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endParaRPr lang="cs-CZ" sz="2200" dirty="0"/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cs-CZ" sz="2200" b="1" dirty="0"/>
              <a:t>Jak si založit identitu občana a účet v AIS SFŽP ČR najdete na: </a:t>
            </a:r>
            <a:r>
              <a:rPr lang="cs-CZ" sz="2200" u="sng" dirty="0">
                <a:hlinkClick r:id="rId4"/>
              </a:rPr>
              <a:t>https://novazelenausporam.cz/navody-pro-praci-v-systemu-ais-sfzp-cr/</a:t>
            </a:r>
            <a:endParaRPr lang="cs-CZ" sz="2200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2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0282"/>
            <a:ext cx="11011293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Co je k žádosti potřeba?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5525197"/>
            <a:ext cx="1080000" cy="1332803"/>
          </a:xfrm>
          <a:prstGeom prst="rect">
            <a:avLst/>
          </a:prstGeom>
        </p:spPr>
      </p:pic>
      <p:sp>
        <p:nvSpPr>
          <p:cNvPr id="13" name="Zástupný symbol pro obsah 12"/>
          <p:cNvSpPr txBox="1">
            <a:spLocks noGrp="1"/>
          </p:cNvSpPr>
          <p:nvPr>
            <p:ph idx="1"/>
          </p:nvPr>
        </p:nvSpPr>
        <p:spPr>
          <a:xfrm>
            <a:off x="596400" y="1581607"/>
            <a:ext cx="10515600" cy="408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200" b="1" dirty="0"/>
              <a:t>Fotografie míst</a:t>
            </a:r>
            <a:r>
              <a:rPr lang="cs-CZ" sz="2200" dirty="0"/>
              <a:t>, které budete chtít změnit - původní okna, dveře,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200" dirty="0"/>
              <a:t>   nezaizolovanou střechu apod. (tato fotodokumentace se dokládá k žádosti)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endParaRPr lang="cs-CZ" sz="2200" dirty="0"/>
          </a:p>
          <a:p>
            <a:pPr>
              <a:spcBef>
                <a:spcPts val="300"/>
              </a:spcBef>
            </a:pPr>
            <a:r>
              <a:rPr lang="cs-CZ" sz="2200" b="1" dirty="0"/>
              <a:t>Zpráva o navrhovaných opatření</a:t>
            </a:r>
            <a:r>
              <a:rPr lang="cs-CZ" sz="2200" dirty="0"/>
              <a:t> (lze stáhnout z: </a:t>
            </a:r>
            <a:r>
              <a:rPr lang="cs-CZ" sz="2200" u="sng" dirty="0">
                <a:hlinkClick r:id="rId4"/>
              </a:rPr>
              <a:t>https://novazelenausporam.cz/dokumenty/</a:t>
            </a:r>
            <a:r>
              <a:rPr lang="cs-CZ" sz="2200" u="sng" dirty="0" err="1">
                <a:hlinkClick r:id="rId4"/>
              </a:rPr>
              <a:t>nzulight</a:t>
            </a:r>
            <a:r>
              <a:rPr lang="cs-CZ" sz="2200" u="sng" dirty="0">
                <a:hlinkClick r:id="rId4"/>
              </a:rPr>
              <a:t>/</a:t>
            </a:r>
            <a:r>
              <a:rPr lang="cs-CZ" sz="2200" dirty="0"/>
              <a:t>) – zdarma vám ho vypracují zástupci Místních akčních skupin,  EKIS nebo M-EKIS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endParaRPr lang="cs-CZ" sz="2200" dirty="0"/>
          </a:p>
          <a:p>
            <a:pPr>
              <a:spcBef>
                <a:spcPts val="300"/>
              </a:spcBef>
            </a:pPr>
            <a:r>
              <a:rPr lang="cs-CZ" sz="2200" b="1" dirty="0"/>
              <a:t>Doklad potvrzující vlastnictví bankovního účtu </a:t>
            </a:r>
            <a:r>
              <a:rPr lang="cs-CZ" sz="2200" dirty="0"/>
              <a:t>(např. poslední výpis z účtu, na kterém bude uvedeno vaše jméno, nebo smlouva s bankou o zřízení bankovního účtu)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endParaRPr lang="cs-CZ" sz="2200" dirty="0"/>
          </a:p>
          <a:p>
            <a:pPr>
              <a:spcBef>
                <a:spcPts val="300"/>
              </a:spcBef>
            </a:pPr>
            <a:r>
              <a:rPr lang="cs-CZ" sz="2200" b="1" dirty="0"/>
              <a:t>Potvrzení prokazující čerpání důchodu nebo příspěvku na bydlení</a:t>
            </a:r>
          </a:p>
          <a:p>
            <a:pPr>
              <a:spcBef>
                <a:spcPts val="300"/>
              </a:spcBef>
            </a:pPr>
            <a:endParaRPr lang="cs-CZ" sz="2400" b="1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463484" y="1342796"/>
            <a:ext cx="1080000" cy="0"/>
          </a:xfrm>
          <a:prstGeom prst="line">
            <a:avLst/>
          </a:prstGeom>
          <a:ln w="50800">
            <a:solidFill>
              <a:srgbClr val="B0B7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 txBox="1">
            <a:spLocks/>
          </p:cNvSpPr>
          <p:nvPr/>
        </p:nvSpPr>
        <p:spPr>
          <a:xfrm>
            <a:off x="1003484" y="3219557"/>
            <a:ext cx="11011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14" y="6004393"/>
            <a:ext cx="4849173" cy="7395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8" y="363664"/>
            <a:ext cx="1329168" cy="15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22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785</Words>
  <Application>Microsoft Office PowerPoint</Application>
  <PresentationFormat>Širokoúhlá obrazovka</PresentationFormat>
  <Paragraphs>93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Nová zelená úsporám Light</vt:lpstr>
      <vt:lpstr>Základní informace</vt:lpstr>
      <vt:lpstr>Žadatelem o podporu se může stát:</vt:lpstr>
      <vt:lpstr>Prezentace aplikace PowerPoint</vt:lpstr>
      <vt:lpstr>Základní informace</vt:lpstr>
      <vt:lpstr>Prezentace aplikace PowerPoint</vt:lpstr>
      <vt:lpstr>Prezentace aplikace PowerPoint</vt:lpstr>
      <vt:lpstr>Jak podat žádost?</vt:lpstr>
      <vt:lpstr>Co je k žádosti potřeba?</vt:lpstr>
      <vt:lpstr>Co je k žádosti potřeba?</vt:lpstr>
      <vt:lpstr>Co je nutné doložit po dokončení prací?  </vt:lpstr>
      <vt:lpstr>Důležité odkazy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Pc1</dc:creator>
  <cp:lastModifiedBy>Pc2</cp:lastModifiedBy>
  <cp:revision>104</cp:revision>
  <dcterms:created xsi:type="dcterms:W3CDTF">2021-08-11T07:35:22Z</dcterms:created>
  <dcterms:modified xsi:type="dcterms:W3CDTF">2024-02-13T13:08:35Z</dcterms:modified>
</cp:coreProperties>
</file>