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9" r:id="rId5"/>
    <p:sldId id="260" r:id="rId6"/>
    <p:sldId id="266" r:id="rId7"/>
    <p:sldId id="270" r:id="rId8"/>
    <p:sldId id="271" r:id="rId9"/>
    <p:sldId id="272" r:id="rId10"/>
    <p:sldId id="273" r:id="rId11"/>
    <p:sldId id="274" r:id="rId12"/>
    <p:sldId id="275" r:id="rId13"/>
    <p:sldId id="267" r:id="rId14"/>
    <p:sldId id="276" r:id="rId15"/>
    <p:sldId id="277" r:id="rId16"/>
    <p:sldId id="278" r:id="rId17"/>
    <p:sldId id="279" r:id="rId18"/>
    <p:sldId id="280" r:id="rId19"/>
    <p:sldId id="281" r:id="rId20"/>
    <p:sldId id="282" r:id="rId21"/>
    <p:sldId id="283" r:id="rId22"/>
    <p:sldId id="284" r:id="rId23"/>
    <p:sldId id="285" r:id="rId24"/>
    <p:sldId id="286" r:id="rId25"/>
    <p:sldId id="287" r:id="rId26"/>
    <p:sldId id="261" r:id="rId27"/>
    <p:sldId id="262" r:id="rId28"/>
    <p:sldId id="263" r:id="rId29"/>
    <p:sldId id="264" r:id="rId30"/>
    <p:sldId id="265" r:id="rId31"/>
    <p:sldId id="289" r:id="rId32"/>
    <p:sldId id="290" r:id="rId33"/>
    <p:sldId id="291" r:id="rId34"/>
    <p:sldId id="292" r:id="rId35"/>
    <p:sldId id="293" r:id="rId36"/>
    <p:sldId id="294" r:id="rId37"/>
    <p:sldId id="295" r:id="rId38"/>
    <p:sldId id="296" r:id="rId39"/>
    <p:sldId id="297" r:id="rId40"/>
    <p:sldId id="288" r:id="rId41"/>
    <p:sldId id="299" r:id="rId42"/>
    <p:sldId id="298" r:id="rId43"/>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82" autoAdjust="0"/>
    <p:restoredTop sz="94660"/>
  </p:normalViewPr>
  <p:slideViewPr>
    <p:cSldViewPr snapToGrid="0">
      <p:cViewPr varScale="1">
        <p:scale>
          <a:sx n="115" d="100"/>
          <a:sy n="115" d="100"/>
        </p:scale>
        <p:origin x="60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A403DFC7-9D47-4A1A-A60D-1A940D5738AC}" type="datetimeFigureOut">
              <a:rPr lang="cs-CZ" smtClean="0"/>
              <a:t>8.7.2019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66AF60C-3F7D-4DC8-AA2A-219F9D3E3131}" type="slidenum">
              <a:rPr lang="cs-CZ" smtClean="0"/>
              <a:t>‹#›</a:t>
            </a:fld>
            <a:endParaRPr lang="cs-CZ"/>
          </a:p>
        </p:txBody>
      </p:sp>
    </p:spTree>
    <p:extLst>
      <p:ext uri="{BB962C8B-B14F-4D97-AF65-F5344CB8AC3E}">
        <p14:creationId xmlns:p14="http://schemas.microsoft.com/office/powerpoint/2010/main" val="694894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403DFC7-9D47-4A1A-A60D-1A940D5738AC}" type="datetimeFigureOut">
              <a:rPr lang="cs-CZ" smtClean="0"/>
              <a:t>8.7.2019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66AF60C-3F7D-4DC8-AA2A-219F9D3E3131}" type="slidenum">
              <a:rPr lang="cs-CZ" smtClean="0"/>
              <a:t>‹#›</a:t>
            </a:fld>
            <a:endParaRPr lang="cs-CZ"/>
          </a:p>
        </p:txBody>
      </p:sp>
    </p:spTree>
    <p:extLst>
      <p:ext uri="{BB962C8B-B14F-4D97-AF65-F5344CB8AC3E}">
        <p14:creationId xmlns:p14="http://schemas.microsoft.com/office/powerpoint/2010/main" val="3478409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403DFC7-9D47-4A1A-A60D-1A940D5738AC}" type="datetimeFigureOut">
              <a:rPr lang="cs-CZ" smtClean="0"/>
              <a:t>8.7.2019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66AF60C-3F7D-4DC8-AA2A-219F9D3E3131}" type="slidenum">
              <a:rPr lang="cs-CZ" smtClean="0"/>
              <a:t>‹#›</a:t>
            </a:fld>
            <a:endParaRPr lang="cs-CZ"/>
          </a:p>
        </p:txBody>
      </p:sp>
    </p:spTree>
    <p:extLst>
      <p:ext uri="{BB962C8B-B14F-4D97-AF65-F5344CB8AC3E}">
        <p14:creationId xmlns:p14="http://schemas.microsoft.com/office/powerpoint/2010/main" val="3820791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403DFC7-9D47-4A1A-A60D-1A940D5738AC}" type="datetimeFigureOut">
              <a:rPr lang="cs-CZ" smtClean="0"/>
              <a:t>8.7.2019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66AF60C-3F7D-4DC8-AA2A-219F9D3E3131}" type="slidenum">
              <a:rPr lang="cs-CZ" smtClean="0"/>
              <a:t>‹#›</a:t>
            </a:fld>
            <a:endParaRPr lang="cs-CZ"/>
          </a:p>
        </p:txBody>
      </p:sp>
    </p:spTree>
    <p:extLst>
      <p:ext uri="{BB962C8B-B14F-4D97-AF65-F5344CB8AC3E}">
        <p14:creationId xmlns:p14="http://schemas.microsoft.com/office/powerpoint/2010/main" val="3272934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A403DFC7-9D47-4A1A-A60D-1A940D5738AC}" type="datetimeFigureOut">
              <a:rPr lang="cs-CZ" smtClean="0"/>
              <a:t>8.7.2019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66AF60C-3F7D-4DC8-AA2A-219F9D3E3131}" type="slidenum">
              <a:rPr lang="cs-CZ" smtClean="0"/>
              <a:t>‹#›</a:t>
            </a:fld>
            <a:endParaRPr lang="cs-CZ"/>
          </a:p>
        </p:txBody>
      </p:sp>
    </p:spTree>
    <p:extLst>
      <p:ext uri="{BB962C8B-B14F-4D97-AF65-F5344CB8AC3E}">
        <p14:creationId xmlns:p14="http://schemas.microsoft.com/office/powerpoint/2010/main" val="3756083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A403DFC7-9D47-4A1A-A60D-1A940D5738AC}" type="datetimeFigureOut">
              <a:rPr lang="cs-CZ" smtClean="0"/>
              <a:t>8.7.2019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66AF60C-3F7D-4DC8-AA2A-219F9D3E3131}" type="slidenum">
              <a:rPr lang="cs-CZ" smtClean="0"/>
              <a:t>‹#›</a:t>
            </a:fld>
            <a:endParaRPr lang="cs-CZ"/>
          </a:p>
        </p:txBody>
      </p:sp>
    </p:spTree>
    <p:extLst>
      <p:ext uri="{BB962C8B-B14F-4D97-AF65-F5344CB8AC3E}">
        <p14:creationId xmlns:p14="http://schemas.microsoft.com/office/powerpoint/2010/main" val="1680978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A403DFC7-9D47-4A1A-A60D-1A940D5738AC}" type="datetimeFigureOut">
              <a:rPr lang="cs-CZ" smtClean="0"/>
              <a:t>8.7.2019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866AF60C-3F7D-4DC8-AA2A-219F9D3E3131}" type="slidenum">
              <a:rPr lang="cs-CZ" smtClean="0"/>
              <a:t>‹#›</a:t>
            </a:fld>
            <a:endParaRPr lang="cs-CZ"/>
          </a:p>
        </p:txBody>
      </p:sp>
    </p:spTree>
    <p:extLst>
      <p:ext uri="{BB962C8B-B14F-4D97-AF65-F5344CB8AC3E}">
        <p14:creationId xmlns:p14="http://schemas.microsoft.com/office/powerpoint/2010/main" val="2149817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A403DFC7-9D47-4A1A-A60D-1A940D5738AC}" type="datetimeFigureOut">
              <a:rPr lang="cs-CZ" smtClean="0"/>
              <a:t>8.7.2019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66AF60C-3F7D-4DC8-AA2A-219F9D3E3131}" type="slidenum">
              <a:rPr lang="cs-CZ" smtClean="0"/>
              <a:t>‹#›</a:t>
            </a:fld>
            <a:endParaRPr lang="cs-CZ"/>
          </a:p>
        </p:txBody>
      </p:sp>
    </p:spTree>
    <p:extLst>
      <p:ext uri="{BB962C8B-B14F-4D97-AF65-F5344CB8AC3E}">
        <p14:creationId xmlns:p14="http://schemas.microsoft.com/office/powerpoint/2010/main" val="2063478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A403DFC7-9D47-4A1A-A60D-1A940D5738AC}" type="datetimeFigureOut">
              <a:rPr lang="cs-CZ" smtClean="0"/>
              <a:t>8.7.2019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866AF60C-3F7D-4DC8-AA2A-219F9D3E3131}" type="slidenum">
              <a:rPr lang="cs-CZ" smtClean="0"/>
              <a:t>‹#›</a:t>
            </a:fld>
            <a:endParaRPr lang="cs-CZ"/>
          </a:p>
        </p:txBody>
      </p:sp>
    </p:spTree>
    <p:extLst>
      <p:ext uri="{BB962C8B-B14F-4D97-AF65-F5344CB8AC3E}">
        <p14:creationId xmlns:p14="http://schemas.microsoft.com/office/powerpoint/2010/main" val="3643741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A403DFC7-9D47-4A1A-A60D-1A940D5738AC}" type="datetimeFigureOut">
              <a:rPr lang="cs-CZ" smtClean="0"/>
              <a:t>8.7.2019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66AF60C-3F7D-4DC8-AA2A-219F9D3E3131}" type="slidenum">
              <a:rPr lang="cs-CZ" smtClean="0"/>
              <a:t>‹#›</a:t>
            </a:fld>
            <a:endParaRPr lang="cs-CZ"/>
          </a:p>
        </p:txBody>
      </p:sp>
    </p:spTree>
    <p:extLst>
      <p:ext uri="{BB962C8B-B14F-4D97-AF65-F5344CB8AC3E}">
        <p14:creationId xmlns:p14="http://schemas.microsoft.com/office/powerpoint/2010/main" val="3629485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A403DFC7-9D47-4A1A-A60D-1A940D5738AC}" type="datetimeFigureOut">
              <a:rPr lang="cs-CZ" smtClean="0"/>
              <a:t>8.7.2019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66AF60C-3F7D-4DC8-AA2A-219F9D3E3131}" type="slidenum">
              <a:rPr lang="cs-CZ" smtClean="0"/>
              <a:t>‹#›</a:t>
            </a:fld>
            <a:endParaRPr lang="cs-CZ"/>
          </a:p>
        </p:txBody>
      </p:sp>
    </p:spTree>
    <p:extLst>
      <p:ext uri="{BB962C8B-B14F-4D97-AF65-F5344CB8AC3E}">
        <p14:creationId xmlns:p14="http://schemas.microsoft.com/office/powerpoint/2010/main" val="4141424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03DFC7-9D47-4A1A-A60D-1A940D5738AC}" type="datetimeFigureOut">
              <a:rPr lang="cs-CZ" smtClean="0"/>
              <a:t>8.7.2019</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6AF60C-3F7D-4DC8-AA2A-219F9D3E3131}" type="slidenum">
              <a:rPr lang="cs-CZ" smtClean="0"/>
              <a:t>‹#›</a:t>
            </a:fld>
            <a:endParaRPr lang="cs-CZ"/>
          </a:p>
        </p:txBody>
      </p:sp>
    </p:spTree>
    <p:extLst>
      <p:ext uri="{BB962C8B-B14F-4D97-AF65-F5344CB8AC3E}">
        <p14:creationId xmlns:p14="http://schemas.microsoft.com/office/powerpoint/2010/main" val="1111735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szif.cz/" TargetMode="External"/><Relationship Id="rId2" Type="http://schemas.openxmlformats.org/officeDocument/2006/relationships/hyperlink" Target="http://www.eagri.cz/prv" TargetMode="External"/><Relationship Id="rId1" Type="http://schemas.openxmlformats.org/officeDocument/2006/relationships/slideLayout" Target="../slideLayouts/slideLayout2.xml"/><Relationship Id="rId5" Type="http://schemas.openxmlformats.org/officeDocument/2006/relationships/image" Target="../media/image2.emf"/><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www.szif.cz/" TargetMode="External"/><Relationship Id="rId2" Type="http://schemas.openxmlformats.org/officeDocument/2006/relationships/hyperlink" Target="http://www.eagri.cz/prv" TargetMode="External"/><Relationship Id="rId1" Type="http://schemas.openxmlformats.org/officeDocument/2006/relationships/slideLayout" Target="../slideLayouts/slideLayout2.xml"/><Relationship Id="rId5" Type="http://schemas.openxmlformats.org/officeDocument/2006/relationships/image" Target="../media/image2.emf"/><Relationship Id="rId4" Type="http://schemas.openxmlformats.org/officeDocument/2006/relationships/image" Target="../media/image1.png"/></Relationships>
</file>

<file path=ppt/slides/_rels/slide3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www.szif.cz/" TargetMode="External"/><Relationship Id="rId2" Type="http://schemas.openxmlformats.org/officeDocument/2006/relationships/hyperlink" Target="http://www.eagri.cz/prv" TargetMode="External"/><Relationship Id="rId1" Type="http://schemas.openxmlformats.org/officeDocument/2006/relationships/slideLayout" Target="../slideLayouts/slideLayout2.xml"/><Relationship Id="rId5" Type="http://schemas.openxmlformats.org/officeDocument/2006/relationships/image" Target="../media/image2.emf"/><Relationship Id="rId4" Type="http://schemas.openxmlformats.org/officeDocument/2006/relationships/image" Target="../media/image1.png"/></Relationships>
</file>

<file path=ppt/slides/_rels/slide3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maschrudimsko.cz/download.aspx?id=12232"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mailto:michaela.lutrova@maschrudimsko.cz" TargetMode="External"/><Relationship Id="rId2" Type="http://schemas.openxmlformats.org/officeDocument/2006/relationships/hyperlink" Target="http://www.maschrudimsko.cz/" TargetMode="External"/><Relationship Id="rId1" Type="http://schemas.openxmlformats.org/officeDocument/2006/relationships/slideLayout" Target="../slideLayouts/slideLayout7.xml"/><Relationship Id="rId5" Type="http://schemas.openxmlformats.org/officeDocument/2006/relationships/image" Target="../media/image2.emf"/><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1662401"/>
          </a:xfrm>
        </p:spPr>
        <p:txBody>
          <a:bodyPr/>
          <a:lstStyle/>
          <a:p>
            <a:r>
              <a:rPr lang="cs-CZ" b="1" dirty="0" smtClean="0">
                <a:solidFill>
                  <a:srgbClr val="C00000"/>
                </a:solidFill>
              </a:rPr>
              <a:t>SEMINÁŘ PRO PŘÍJEMCE</a:t>
            </a:r>
            <a:endParaRPr lang="cs-CZ" b="1" dirty="0">
              <a:solidFill>
                <a:srgbClr val="C00000"/>
              </a:solidFill>
            </a:endParaRPr>
          </a:p>
        </p:txBody>
      </p:sp>
      <p:sp>
        <p:nvSpPr>
          <p:cNvPr id="3" name="Podnadpis 2"/>
          <p:cNvSpPr>
            <a:spLocks noGrp="1"/>
          </p:cNvSpPr>
          <p:nvPr>
            <p:ph type="subTitle" idx="1"/>
          </p:nvPr>
        </p:nvSpPr>
        <p:spPr>
          <a:xfrm>
            <a:off x="1524000" y="2593571"/>
            <a:ext cx="9144000" cy="2664230"/>
          </a:xfrm>
        </p:spPr>
        <p:txBody>
          <a:bodyPr>
            <a:normAutofit/>
          </a:bodyPr>
          <a:lstStyle/>
          <a:p>
            <a:endParaRPr lang="cs-CZ" dirty="0" smtClean="0"/>
          </a:p>
          <a:p>
            <a:r>
              <a:rPr lang="cs-CZ" dirty="0" smtClean="0"/>
              <a:t>PRV MAS CHRUDIMSKO, Z.S.</a:t>
            </a:r>
          </a:p>
          <a:p>
            <a:endParaRPr lang="cs-CZ" dirty="0"/>
          </a:p>
          <a:p>
            <a:r>
              <a:rPr lang="cs-CZ" sz="3200" b="1" dirty="0"/>
              <a:t>Výzva </a:t>
            </a:r>
            <a:r>
              <a:rPr lang="cs-CZ" sz="3200" b="1" dirty="0" smtClean="0"/>
              <a:t>– Program rozvoje venkova I</a:t>
            </a:r>
            <a:endParaRPr lang="cs-CZ" sz="3200" b="1" dirty="0" smtClean="0">
              <a:solidFill>
                <a:schemeClr val="tx1">
                  <a:lumMod val="50000"/>
                  <a:lumOff val="50000"/>
                </a:schemeClr>
              </a:solidFill>
            </a:endParaRPr>
          </a:p>
          <a:p>
            <a:r>
              <a:rPr lang="cs-CZ" sz="3200" b="1" dirty="0" smtClean="0">
                <a:solidFill>
                  <a:schemeClr val="tx1">
                    <a:lumMod val="50000"/>
                    <a:lumOff val="50000"/>
                  </a:schemeClr>
                </a:solidFill>
              </a:rPr>
              <a:t>13</a:t>
            </a:r>
            <a:r>
              <a:rPr lang="cs-CZ" sz="3200" b="1" dirty="0" smtClean="0">
                <a:solidFill>
                  <a:schemeClr val="tx1">
                    <a:lumMod val="50000"/>
                    <a:lumOff val="50000"/>
                  </a:schemeClr>
                </a:solidFill>
              </a:rPr>
              <a:t>.06.2019</a:t>
            </a:r>
            <a:endParaRPr lang="cs-CZ" sz="3200" b="1" dirty="0" smtClean="0">
              <a:solidFill>
                <a:schemeClr val="tx1">
                  <a:lumMod val="50000"/>
                  <a:lumOff val="50000"/>
                </a:schemeClr>
              </a:solidFill>
            </a:endParaRPr>
          </a:p>
          <a:p>
            <a:endParaRPr lang="cs-CZ" b="1" dirty="0"/>
          </a:p>
        </p:txBody>
      </p:sp>
      <p:pic>
        <p:nvPicPr>
          <p:cNvPr id="4" name="Obrázek 2" descr="Publicita IROP.png"/>
          <p:cNvPicPr/>
          <p:nvPr/>
        </p:nvPicPr>
        <p:blipFill>
          <a:blip r:embed="rId2"/>
          <a:srcRect/>
          <a:stretch>
            <a:fillRect/>
          </a:stretch>
        </p:blipFill>
        <p:spPr bwMode="auto">
          <a:xfrm>
            <a:off x="2478505" y="5546558"/>
            <a:ext cx="6894095" cy="1070810"/>
          </a:xfrm>
          <a:prstGeom prst="rect">
            <a:avLst/>
          </a:prstGeom>
          <a:noFill/>
          <a:ln w="9525">
            <a:noFill/>
            <a:miter lim="800000"/>
            <a:headEnd/>
            <a:tailEnd/>
          </a:ln>
        </p:spPr>
      </p:pic>
      <p:pic>
        <p:nvPicPr>
          <p:cNvPr id="5" name="Obrázek 4"/>
          <p:cNvPicPr>
            <a:picLocks noChangeAspect="1"/>
          </p:cNvPicPr>
          <p:nvPr/>
        </p:nvPicPr>
        <p:blipFill>
          <a:blip r:embed="rId3"/>
          <a:stretch>
            <a:fillRect/>
          </a:stretch>
        </p:blipFill>
        <p:spPr>
          <a:xfrm>
            <a:off x="6841375" y="445971"/>
            <a:ext cx="3826625" cy="1064028"/>
          </a:xfrm>
          <a:prstGeom prst="rect">
            <a:avLst/>
          </a:prstGeom>
        </p:spPr>
      </p:pic>
    </p:spTree>
    <p:extLst>
      <p:ext uri="{BB962C8B-B14F-4D97-AF65-F5344CB8AC3E}">
        <p14:creationId xmlns:p14="http://schemas.microsoft.com/office/powerpoint/2010/main" val="18333673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8077200" cy="1463675"/>
          </a:xfrm>
        </p:spPr>
        <p:txBody>
          <a:bodyPr/>
          <a:lstStyle/>
          <a:p>
            <a:r>
              <a:rPr lang="cs-CZ" b="1" dirty="0" smtClean="0"/>
              <a:t>Veřejné zakázky / cenový marketing – pravidla</a:t>
            </a:r>
            <a:endParaRPr lang="cs-CZ" b="1" dirty="0"/>
          </a:p>
        </p:txBody>
      </p:sp>
      <p:sp>
        <p:nvSpPr>
          <p:cNvPr id="3" name="Zástupný symbol pro obsah 2"/>
          <p:cNvSpPr>
            <a:spLocks noGrp="1"/>
          </p:cNvSpPr>
          <p:nvPr>
            <p:ph idx="1"/>
          </p:nvPr>
        </p:nvSpPr>
        <p:spPr>
          <a:xfrm>
            <a:off x="838200" y="1690687"/>
            <a:ext cx="10515600" cy="4028470"/>
          </a:xfrm>
        </p:spPr>
        <p:txBody>
          <a:bodyPr>
            <a:normAutofit fontScale="70000" lnSpcReduction="20000"/>
          </a:bodyPr>
          <a:lstStyle/>
          <a:p>
            <a:endParaRPr lang="cs-CZ" dirty="0"/>
          </a:p>
          <a:p>
            <a:pPr marL="514350" indent="-514350">
              <a:buFont typeface="+mj-lt"/>
              <a:buAutoNum type="arabicParenR" startAt="8"/>
            </a:pPr>
            <a:r>
              <a:rPr lang="cs-CZ" dirty="0" smtClean="0"/>
              <a:t>Pokud </a:t>
            </a:r>
            <a:r>
              <a:rPr lang="cs-CZ" dirty="0"/>
              <a:t>předpokládaná hodnota zakázky přesáhne nebo je rovna 400 000,-Kč  bez DPH, nebo 500 000,-Kč bez DPH v případě, že je zakázka zadávána  </a:t>
            </a:r>
            <a:r>
              <a:rPr lang="cs-CZ" dirty="0" smtClean="0"/>
              <a:t>žadatelem / příjemcem </a:t>
            </a:r>
            <a:r>
              <a:rPr lang="cs-CZ" dirty="0"/>
              <a:t>dotace, který není zadavatelem dle ZZVZ, je  </a:t>
            </a:r>
            <a:r>
              <a:rPr lang="cs-CZ" dirty="0" smtClean="0"/>
              <a:t>žadatel / příjemce </a:t>
            </a:r>
            <a:r>
              <a:rPr lang="cs-CZ" dirty="0"/>
              <a:t>povinen uskutečnit výběrové řízení. Řídí se přitom  </a:t>
            </a:r>
            <a:r>
              <a:rPr lang="cs-CZ" b="1" dirty="0"/>
              <a:t>Příručkou pro zadávání veřejných zakázek, která </a:t>
            </a:r>
            <a:r>
              <a:rPr lang="cs-CZ" b="1" dirty="0" smtClean="0"/>
              <a:t>je závazná</a:t>
            </a:r>
            <a:r>
              <a:rPr lang="cs-CZ" dirty="0"/>
              <a:t>.</a:t>
            </a:r>
          </a:p>
          <a:p>
            <a:pPr marL="514350" indent="-514350">
              <a:buFont typeface="+mj-lt"/>
              <a:buAutoNum type="arabicParenR" startAt="8"/>
            </a:pPr>
            <a:r>
              <a:rPr lang="cs-CZ" dirty="0" smtClean="0"/>
              <a:t>Bez </a:t>
            </a:r>
            <a:r>
              <a:rPr lang="cs-CZ" dirty="0"/>
              <a:t>ohledu na výši zakázky může zadavatel zadávající zakázku mimo režim  ZZVZ tuto zveřejnit v otevřené výzvě, a to prostřednictvím Portálu Farmáře  nebo na profilu zadavatele nebo ve věstníku veřejných zakázek nebo na  elektronickém tržišti. Pokud nastane situace, že zadavatel na takto  uveřejněnou zakázku obdrží nabídku pouze od jednoho uchazeče, může v  tomto případě uzavřít smlouvu s uchazečem, který předložil nabídku, pokud  tato nabídka splňuje požadavky zadavatele na předmět </a:t>
            </a:r>
            <a:r>
              <a:rPr lang="cs-CZ" dirty="0" smtClean="0"/>
              <a:t>plnění zakázky.</a:t>
            </a:r>
          </a:p>
          <a:p>
            <a:pPr marL="514350" indent="-514350">
              <a:buFont typeface="+mj-lt"/>
              <a:buAutoNum type="arabicParenR" startAt="8"/>
            </a:pPr>
            <a:r>
              <a:rPr lang="cs-CZ" dirty="0" smtClean="0"/>
              <a:t>V </a:t>
            </a:r>
            <a:r>
              <a:rPr lang="cs-CZ" dirty="0"/>
              <a:t>případě, že zadavatel nezveřejní zakázku mimo režim ZZVZ v otevřené  výzvě prostřednictvím Portálu Farmáře nebo ve věstníku veřejných zakázek  nebo na profilu zadavatele nebo na elektronickém tržišti, nesmí vyzvat osobu  (FO, PO), která má vztah k žadateli, jako k zadavateli zakázky, tj. nesmí  vyzvat osobu blízkou nebo osobu, která je personálně </a:t>
            </a:r>
          </a:p>
          <a:p>
            <a:pPr marL="514350" indent="-514350">
              <a:buFont typeface="+mj-lt"/>
              <a:buAutoNum type="arabicPeriod"/>
            </a:pPr>
            <a:endParaRPr lang="cs-CZ" dirty="0"/>
          </a:p>
          <a:p>
            <a:pPr marL="0" indent="0">
              <a:buNone/>
            </a:pPr>
            <a:endParaRPr lang="cs-CZ" dirty="0"/>
          </a:p>
        </p:txBody>
      </p:sp>
      <p:pic>
        <p:nvPicPr>
          <p:cNvPr id="4" name="Obrázek 2" descr="Publicita IROP.png"/>
          <p:cNvPicPr/>
          <p:nvPr/>
        </p:nvPicPr>
        <p:blipFill>
          <a:blip r:embed="rId2"/>
          <a:srcRect/>
          <a:stretch>
            <a:fillRect/>
          </a:stretch>
        </p:blipFill>
        <p:spPr bwMode="auto">
          <a:xfrm>
            <a:off x="1913021" y="5527963"/>
            <a:ext cx="8253663" cy="1050248"/>
          </a:xfrm>
          <a:prstGeom prst="rect">
            <a:avLst/>
          </a:prstGeom>
          <a:noFill/>
          <a:ln w="9525">
            <a:noFill/>
            <a:miter lim="800000"/>
            <a:headEnd/>
            <a:tailEnd/>
          </a:ln>
        </p:spPr>
      </p:pic>
      <p:pic>
        <p:nvPicPr>
          <p:cNvPr id="5" name="Obrázek 4"/>
          <p:cNvPicPr>
            <a:picLocks noChangeAspect="1"/>
          </p:cNvPicPr>
          <p:nvPr/>
        </p:nvPicPr>
        <p:blipFill>
          <a:blip r:embed="rId3"/>
          <a:stretch>
            <a:fillRect/>
          </a:stretch>
        </p:blipFill>
        <p:spPr>
          <a:xfrm>
            <a:off x="8886524" y="514104"/>
            <a:ext cx="2560320" cy="1027603"/>
          </a:xfrm>
          <a:prstGeom prst="rect">
            <a:avLst/>
          </a:prstGeom>
        </p:spPr>
      </p:pic>
      <p:pic>
        <p:nvPicPr>
          <p:cNvPr id="6" name="Obrázek 5"/>
          <p:cNvPicPr>
            <a:picLocks noChangeAspect="1"/>
          </p:cNvPicPr>
          <p:nvPr/>
        </p:nvPicPr>
        <p:blipFill>
          <a:blip r:embed="rId3"/>
          <a:stretch>
            <a:fillRect/>
          </a:stretch>
        </p:blipFill>
        <p:spPr>
          <a:xfrm>
            <a:off x="8874492" y="514104"/>
            <a:ext cx="3255344" cy="1027603"/>
          </a:xfrm>
          <a:prstGeom prst="rect">
            <a:avLst/>
          </a:prstGeom>
        </p:spPr>
      </p:pic>
    </p:spTree>
    <p:extLst>
      <p:ext uri="{BB962C8B-B14F-4D97-AF65-F5344CB8AC3E}">
        <p14:creationId xmlns:p14="http://schemas.microsoft.com/office/powerpoint/2010/main" val="4015102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8077200" cy="1463675"/>
          </a:xfrm>
        </p:spPr>
        <p:txBody>
          <a:bodyPr/>
          <a:lstStyle/>
          <a:p>
            <a:r>
              <a:rPr lang="cs-CZ" b="1" dirty="0" smtClean="0"/>
              <a:t>Veřejné zakázky / cenový marketing – pravidla</a:t>
            </a:r>
            <a:endParaRPr lang="cs-CZ" b="1" dirty="0"/>
          </a:p>
        </p:txBody>
      </p:sp>
      <p:sp>
        <p:nvSpPr>
          <p:cNvPr id="3" name="Zástupný symbol pro obsah 2"/>
          <p:cNvSpPr>
            <a:spLocks noGrp="1"/>
          </p:cNvSpPr>
          <p:nvPr>
            <p:ph idx="1"/>
          </p:nvPr>
        </p:nvSpPr>
        <p:spPr>
          <a:xfrm>
            <a:off x="838200" y="1690687"/>
            <a:ext cx="10515600" cy="4028470"/>
          </a:xfrm>
        </p:spPr>
        <p:txBody>
          <a:bodyPr>
            <a:normAutofit/>
          </a:bodyPr>
          <a:lstStyle/>
          <a:p>
            <a:pPr marL="0" indent="0">
              <a:buNone/>
            </a:pPr>
            <a:endParaRPr lang="cs-CZ" dirty="0"/>
          </a:p>
          <a:p>
            <a:pPr marL="0" indent="0">
              <a:buNone/>
            </a:pPr>
            <a:endParaRPr lang="cs-CZ" dirty="0"/>
          </a:p>
        </p:txBody>
      </p:sp>
      <p:pic>
        <p:nvPicPr>
          <p:cNvPr id="4" name="Obrázek 2" descr="Publicita IROP.png"/>
          <p:cNvPicPr/>
          <p:nvPr/>
        </p:nvPicPr>
        <p:blipFill>
          <a:blip r:embed="rId2"/>
          <a:srcRect/>
          <a:stretch>
            <a:fillRect/>
          </a:stretch>
        </p:blipFill>
        <p:spPr bwMode="auto">
          <a:xfrm>
            <a:off x="1913021" y="5527963"/>
            <a:ext cx="8253663" cy="1050248"/>
          </a:xfrm>
          <a:prstGeom prst="rect">
            <a:avLst/>
          </a:prstGeom>
          <a:noFill/>
          <a:ln w="9525">
            <a:noFill/>
            <a:miter lim="800000"/>
            <a:headEnd/>
            <a:tailEnd/>
          </a:ln>
        </p:spPr>
      </p:pic>
      <p:pic>
        <p:nvPicPr>
          <p:cNvPr id="5" name="Obrázek 4"/>
          <p:cNvPicPr>
            <a:picLocks noChangeAspect="1"/>
          </p:cNvPicPr>
          <p:nvPr/>
        </p:nvPicPr>
        <p:blipFill>
          <a:blip r:embed="rId3"/>
          <a:stretch>
            <a:fillRect/>
          </a:stretch>
        </p:blipFill>
        <p:spPr>
          <a:xfrm>
            <a:off x="8886524" y="514104"/>
            <a:ext cx="2560320" cy="1027603"/>
          </a:xfrm>
          <a:prstGeom prst="rect">
            <a:avLst/>
          </a:prstGeom>
        </p:spPr>
      </p:pic>
      <p:pic>
        <p:nvPicPr>
          <p:cNvPr id="6" name="Obrázek 5"/>
          <p:cNvPicPr>
            <a:picLocks noChangeAspect="1"/>
          </p:cNvPicPr>
          <p:nvPr/>
        </p:nvPicPr>
        <p:blipFill>
          <a:blip r:embed="rId3"/>
          <a:stretch>
            <a:fillRect/>
          </a:stretch>
        </p:blipFill>
        <p:spPr>
          <a:xfrm>
            <a:off x="8874492" y="514104"/>
            <a:ext cx="3255344" cy="1027603"/>
          </a:xfrm>
          <a:prstGeom prst="rect">
            <a:avLst/>
          </a:prstGeom>
        </p:spPr>
      </p:pic>
      <p:sp>
        <p:nvSpPr>
          <p:cNvPr id="7" name="Obdélník 6"/>
          <p:cNvSpPr/>
          <p:nvPr/>
        </p:nvSpPr>
        <p:spPr>
          <a:xfrm>
            <a:off x="838200" y="1711228"/>
            <a:ext cx="10515600" cy="3785652"/>
          </a:xfrm>
          <a:prstGeom prst="rect">
            <a:avLst/>
          </a:prstGeom>
        </p:spPr>
        <p:txBody>
          <a:bodyPr wrap="square">
            <a:spAutoFit/>
          </a:bodyPr>
          <a:lstStyle/>
          <a:p>
            <a:pPr marL="457200" indent="-457200">
              <a:buFont typeface="+mj-lt"/>
              <a:buAutoNum type="arabicParenR" startAt="11"/>
            </a:pPr>
            <a:r>
              <a:rPr lang="cs-CZ" sz="2000" dirty="0" smtClean="0"/>
              <a:t>V </a:t>
            </a:r>
            <a:r>
              <a:rPr lang="cs-CZ" sz="2000" dirty="0"/>
              <a:t>případě, že zadavatel nezveřejní zakázku mimo režim ZZVZ v otevřené  výzvě prostřednictvím Portálu Farmáře nebo ve věstníku veřejných zakázek  nebo na profilu zadavatele nebo na elektronickém tržišti, tak dodavatel,  který podal nabídku ve výběrovém řízení či pro cenový marketing, nesmí být  současně poddodavatelem jiného dodavatele v tomtéž výběrovém řízení  (cenovém marketingu). Takovéto nabídky musí zadavatel ze soutěže vyloučit.  Dodavatel, který nepodal nabídku ve výběrovém řízení (pro cenový  marketing), však může být poddodavatelem více uchazečů v tomtéž  výběrovém řízení (</a:t>
            </a:r>
            <a:r>
              <a:rPr lang="cs-CZ" sz="2000" dirty="0" smtClean="0"/>
              <a:t>cenovém marketingu</a:t>
            </a:r>
            <a:r>
              <a:rPr lang="cs-CZ" sz="2000" dirty="0"/>
              <a:t>).</a:t>
            </a:r>
          </a:p>
          <a:p>
            <a:pPr marL="457200" indent="-457200">
              <a:buFont typeface="+mj-lt"/>
              <a:buAutoNum type="arabicParenR" startAt="11"/>
            </a:pPr>
            <a:r>
              <a:rPr lang="cs-CZ" sz="2000" dirty="0" smtClean="0"/>
              <a:t>V případě, že zadavatel nezveřejní zakázku mimo režim ZZVZ v otevřené  výzvě prostřednictvím Portálu Farmáře nebo ve věstníku veřejných zakázek  nebo na profilu zadavatele nebo na elektronickém tržišti, tak dodavatel,  který podal nabídku ve výběrovém řízení či pro cenový marketing, nesmí být  personálně ani majetkově propojen s jiným dodavatelem v tomtéž výběrovém  řízení (cenovém marketingu). Takovéto nabídky musí zadavatel ze soutěže vyloučit.</a:t>
            </a:r>
            <a:endParaRPr lang="cs-CZ" sz="2000" dirty="0"/>
          </a:p>
        </p:txBody>
      </p:sp>
    </p:spTree>
    <p:extLst>
      <p:ext uri="{BB962C8B-B14F-4D97-AF65-F5344CB8AC3E}">
        <p14:creationId xmlns:p14="http://schemas.microsoft.com/office/powerpoint/2010/main" val="29536070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8077200" cy="1463675"/>
          </a:xfrm>
        </p:spPr>
        <p:txBody>
          <a:bodyPr/>
          <a:lstStyle/>
          <a:p>
            <a:r>
              <a:rPr lang="cs-CZ" b="1" dirty="0" smtClean="0"/>
              <a:t>Veřejné zakázky / cenový marketing – pravidla</a:t>
            </a:r>
            <a:endParaRPr lang="cs-CZ" b="1" dirty="0"/>
          </a:p>
        </p:txBody>
      </p:sp>
      <p:sp>
        <p:nvSpPr>
          <p:cNvPr id="3" name="Zástupný symbol pro obsah 2"/>
          <p:cNvSpPr>
            <a:spLocks noGrp="1"/>
          </p:cNvSpPr>
          <p:nvPr>
            <p:ph idx="1"/>
          </p:nvPr>
        </p:nvSpPr>
        <p:spPr>
          <a:xfrm>
            <a:off x="838200" y="1690687"/>
            <a:ext cx="10515600" cy="4028470"/>
          </a:xfrm>
        </p:spPr>
        <p:txBody>
          <a:bodyPr>
            <a:normAutofit/>
          </a:bodyPr>
          <a:lstStyle/>
          <a:p>
            <a:pPr marL="0" indent="0">
              <a:buNone/>
            </a:pPr>
            <a:endParaRPr lang="cs-CZ" dirty="0"/>
          </a:p>
          <a:p>
            <a:pPr marL="0" indent="0">
              <a:buNone/>
            </a:pPr>
            <a:endParaRPr lang="cs-CZ" dirty="0"/>
          </a:p>
        </p:txBody>
      </p:sp>
      <p:pic>
        <p:nvPicPr>
          <p:cNvPr id="4" name="Obrázek 2" descr="Publicita IROP.png"/>
          <p:cNvPicPr/>
          <p:nvPr/>
        </p:nvPicPr>
        <p:blipFill>
          <a:blip r:embed="rId2"/>
          <a:srcRect/>
          <a:stretch>
            <a:fillRect/>
          </a:stretch>
        </p:blipFill>
        <p:spPr bwMode="auto">
          <a:xfrm>
            <a:off x="1913021" y="5527963"/>
            <a:ext cx="8253663" cy="1050248"/>
          </a:xfrm>
          <a:prstGeom prst="rect">
            <a:avLst/>
          </a:prstGeom>
          <a:noFill/>
          <a:ln w="9525">
            <a:noFill/>
            <a:miter lim="800000"/>
            <a:headEnd/>
            <a:tailEnd/>
          </a:ln>
        </p:spPr>
      </p:pic>
      <p:pic>
        <p:nvPicPr>
          <p:cNvPr id="5" name="Obrázek 4"/>
          <p:cNvPicPr>
            <a:picLocks noChangeAspect="1"/>
          </p:cNvPicPr>
          <p:nvPr/>
        </p:nvPicPr>
        <p:blipFill>
          <a:blip r:embed="rId3"/>
          <a:stretch>
            <a:fillRect/>
          </a:stretch>
        </p:blipFill>
        <p:spPr>
          <a:xfrm>
            <a:off x="8886524" y="514104"/>
            <a:ext cx="2560320" cy="1027603"/>
          </a:xfrm>
          <a:prstGeom prst="rect">
            <a:avLst/>
          </a:prstGeom>
        </p:spPr>
      </p:pic>
      <p:pic>
        <p:nvPicPr>
          <p:cNvPr id="6" name="Obrázek 5"/>
          <p:cNvPicPr>
            <a:picLocks noChangeAspect="1"/>
          </p:cNvPicPr>
          <p:nvPr/>
        </p:nvPicPr>
        <p:blipFill>
          <a:blip r:embed="rId3"/>
          <a:stretch>
            <a:fillRect/>
          </a:stretch>
        </p:blipFill>
        <p:spPr>
          <a:xfrm>
            <a:off x="8874492" y="514104"/>
            <a:ext cx="3255344" cy="1027603"/>
          </a:xfrm>
          <a:prstGeom prst="rect">
            <a:avLst/>
          </a:prstGeom>
        </p:spPr>
      </p:pic>
      <p:sp>
        <p:nvSpPr>
          <p:cNvPr id="7" name="Zástupný symbol pro obsah 2"/>
          <p:cNvSpPr txBox="1">
            <a:spLocks/>
          </p:cNvSpPr>
          <p:nvPr/>
        </p:nvSpPr>
        <p:spPr>
          <a:xfrm>
            <a:off x="990600" y="1843087"/>
            <a:ext cx="10515600" cy="402847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buFont typeface="+mj-lt"/>
              <a:buAutoNum type="arabicParenR" startAt="11"/>
            </a:pPr>
            <a:r>
              <a:rPr lang="cs-CZ" sz="2000" dirty="0"/>
              <a:t>Pokud nastane situace, že zadavatel postupuje v souladu s bodem 7, ale  nemůže doložit výběr minimálně ze 3 dodavatelů, nebo v souladu s bodem 8,  ale obdrží méně než 3 nabídky, musí v těchto případech zopakovat výběrové  řízení dle bodu 9.</a:t>
            </a:r>
          </a:p>
          <a:p>
            <a:pPr marL="457200" indent="-457200">
              <a:buFont typeface="+mj-lt"/>
              <a:buAutoNum type="arabicParenR" startAt="11"/>
            </a:pPr>
            <a:r>
              <a:rPr lang="cs-CZ" sz="2000" dirty="0" smtClean="0"/>
              <a:t>Žadatel / příjemce </a:t>
            </a:r>
            <a:r>
              <a:rPr lang="cs-CZ" sz="2000" dirty="0"/>
              <a:t>dotace není povinen zadávat zakázky podle bodu 7 a 8,  pokud tyto splňují podmínky pro použití výjimky stanovené v § 29 a § 30 ZZVZ,  a které splňují podmínky pro jejich zadání v jednacím řízení bez uveřejnění  podle § 63 odst. 3 a 5 a § 64 až 66 ZZVZ. Postup podle těchto paragrafů ZVZ je  považován za provedený v souladu s těmito Pravidly.</a:t>
            </a:r>
          </a:p>
          <a:p>
            <a:pPr marL="457200" indent="-457200">
              <a:buFont typeface="+mj-lt"/>
              <a:buAutoNum type="arabicParenR" startAt="11"/>
            </a:pPr>
            <a:endParaRPr lang="cs-CZ" sz="2000" dirty="0"/>
          </a:p>
          <a:p>
            <a:pPr marL="0" indent="0">
              <a:buFont typeface="Arial" panose="020B0604020202020204" pitchFamily="34" charset="0"/>
              <a:buNone/>
            </a:pPr>
            <a:endParaRPr lang="cs-CZ" dirty="0"/>
          </a:p>
        </p:txBody>
      </p:sp>
    </p:spTree>
    <p:extLst>
      <p:ext uri="{BB962C8B-B14F-4D97-AF65-F5344CB8AC3E}">
        <p14:creationId xmlns:p14="http://schemas.microsoft.com/office/powerpoint/2010/main" val="23373970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8077200" cy="1463675"/>
          </a:xfrm>
        </p:spPr>
        <p:txBody>
          <a:bodyPr/>
          <a:lstStyle/>
          <a:p>
            <a:r>
              <a:rPr lang="cs-CZ" b="1" dirty="0" smtClean="0"/>
              <a:t>Veřejné zakázky / cenový marketing</a:t>
            </a:r>
            <a:endParaRPr lang="cs-CZ" b="1" dirty="0"/>
          </a:p>
        </p:txBody>
      </p:sp>
      <p:sp>
        <p:nvSpPr>
          <p:cNvPr id="3" name="Zástupný symbol pro obsah 2"/>
          <p:cNvSpPr>
            <a:spLocks noGrp="1"/>
          </p:cNvSpPr>
          <p:nvPr>
            <p:ph idx="1"/>
          </p:nvPr>
        </p:nvSpPr>
        <p:spPr>
          <a:xfrm>
            <a:off x="838200" y="1690687"/>
            <a:ext cx="10515600" cy="4028470"/>
          </a:xfrm>
        </p:spPr>
        <p:txBody>
          <a:bodyPr>
            <a:normAutofit fontScale="92500" lnSpcReduction="10000"/>
          </a:bodyPr>
          <a:lstStyle/>
          <a:p>
            <a:pPr marL="0" indent="0">
              <a:buNone/>
            </a:pPr>
            <a:r>
              <a:rPr lang="cs-CZ" dirty="0" smtClean="0"/>
              <a:t>Zakázky v PRV:</a:t>
            </a:r>
          </a:p>
          <a:p>
            <a:r>
              <a:rPr lang="cs-CZ" dirty="0" smtClean="0"/>
              <a:t>Cenový marketing (pokud předpokládaná hodnota nedosáhne 400 tis. Kč bez DPH pro žadatele s dotací vyšší než 50 % nebo 500 tis. Kč bez DPH pro žadatele s dotací 50 % a nižší)</a:t>
            </a:r>
            <a:endParaRPr lang="cs-CZ" dirty="0"/>
          </a:p>
          <a:p>
            <a:r>
              <a:rPr lang="cs-CZ" dirty="0" smtClean="0"/>
              <a:t>Malá hodnota (pokud předpokládaná hodnota nedosáhne 2 mil. Kč bez DPH v případě zakázky na dodávky a / nebo služby, nebo 6 mil. Kč. Bez DPH v případě zakázky na stavební práce) –</a:t>
            </a:r>
            <a:r>
              <a:rPr lang="cs-CZ" dirty="0"/>
              <a:t> </a:t>
            </a:r>
            <a:r>
              <a:rPr lang="cs-CZ" dirty="0" smtClean="0"/>
              <a:t>výběrové řízení dle Příručky</a:t>
            </a:r>
            <a:endParaRPr lang="cs-CZ" dirty="0"/>
          </a:p>
          <a:p>
            <a:r>
              <a:rPr lang="cs-CZ" dirty="0" smtClean="0"/>
              <a:t>Vyšší hodnota (předpokládaná hodnota nejméně 2 mil. Kč bez DPH v případě zakázky na dodávky a/nebo služby, nebo 6 mil. Kč bez DPH v případě zakázky na stavební práce) – výběrové řízení dle Příručky (dotace 50 % a nižší), výběrové řízení dle ZZVZ (dotace vyšší než 50 %).</a:t>
            </a:r>
            <a:endParaRPr lang="cs-CZ" dirty="0"/>
          </a:p>
          <a:p>
            <a:pPr marL="0" indent="0">
              <a:buNone/>
            </a:pPr>
            <a:endParaRPr lang="cs-CZ" dirty="0"/>
          </a:p>
        </p:txBody>
      </p:sp>
      <p:pic>
        <p:nvPicPr>
          <p:cNvPr id="4" name="Obrázek 2" descr="Publicita IROP.png"/>
          <p:cNvPicPr/>
          <p:nvPr/>
        </p:nvPicPr>
        <p:blipFill>
          <a:blip r:embed="rId2"/>
          <a:srcRect/>
          <a:stretch>
            <a:fillRect/>
          </a:stretch>
        </p:blipFill>
        <p:spPr bwMode="auto">
          <a:xfrm>
            <a:off x="1913021" y="5527963"/>
            <a:ext cx="8253663" cy="1050248"/>
          </a:xfrm>
          <a:prstGeom prst="rect">
            <a:avLst/>
          </a:prstGeom>
          <a:noFill/>
          <a:ln w="9525">
            <a:noFill/>
            <a:miter lim="800000"/>
            <a:headEnd/>
            <a:tailEnd/>
          </a:ln>
        </p:spPr>
      </p:pic>
      <p:pic>
        <p:nvPicPr>
          <p:cNvPr id="5" name="Obrázek 4"/>
          <p:cNvPicPr>
            <a:picLocks noChangeAspect="1"/>
          </p:cNvPicPr>
          <p:nvPr/>
        </p:nvPicPr>
        <p:blipFill>
          <a:blip r:embed="rId3"/>
          <a:stretch>
            <a:fillRect/>
          </a:stretch>
        </p:blipFill>
        <p:spPr>
          <a:xfrm>
            <a:off x="8886524" y="514104"/>
            <a:ext cx="2560320" cy="1027603"/>
          </a:xfrm>
          <a:prstGeom prst="rect">
            <a:avLst/>
          </a:prstGeom>
        </p:spPr>
      </p:pic>
      <p:pic>
        <p:nvPicPr>
          <p:cNvPr id="6" name="Obrázek 5"/>
          <p:cNvPicPr>
            <a:picLocks noChangeAspect="1"/>
          </p:cNvPicPr>
          <p:nvPr/>
        </p:nvPicPr>
        <p:blipFill>
          <a:blip r:embed="rId3"/>
          <a:stretch>
            <a:fillRect/>
          </a:stretch>
        </p:blipFill>
        <p:spPr>
          <a:xfrm>
            <a:off x="8915400" y="514103"/>
            <a:ext cx="3255344" cy="1027603"/>
          </a:xfrm>
          <a:prstGeom prst="rect">
            <a:avLst/>
          </a:prstGeom>
        </p:spPr>
      </p:pic>
    </p:spTree>
    <p:extLst>
      <p:ext uri="{BB962C8B-B14F-4D97-AF65-F5344CB8AC3E}">
        <p14:creationId xmlns:p14="http://schemas.microsoft.com/office/powerpoint/2010/main" val="4624218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8077200" cy="1463675"/>
          </a:xfrm>
        </p:spPr>
        <p:txBody>
          <a:bodyPr/>
          <a:lstStyle/>
          <a:p>
            <a:r>
              <a:rPr lang="cs-CZ" b="1" dirty="0" smtClean="0"/>
              <a:t>Veřejné zakázky / cenový marketing</a:t>
            </a:r>
            <a:endParaRPr lang="cs-CZ" b="1" dirty="0"/>
          </a:p>
        </p:txBody>
      </p:sp>
      <p:sp>
        <p:nvSpPr>
          <p:cNvPr id="3" name="Zástupný symbol pro obsah 2"/>
          <p:cNvSpPr>
            <a:spLocks noGrp="1"/>
          </p:cNvSpPr>
          <p:nvPr>
            <p:ph idx="1"/>
          </p:nvPr>
        </p:nvSpPr>
        <p:spPr>
          <a:xfrm>
            <a:off x="838200" y="1541706"/>
            <a:ext cx="10515600" cy="4177451"/>
          </a:xfrm>
        </p:spPr>
        <p:txBody>
          <a:bodyPr>
            <a:normAutofit fontScale="77500" lnSpcReduction="20000"/>
          </a:bodyPr>
          <a:lstStyle/>
          <a:p>
            <a:endParaRPr lang="cs-CZ" sz="3400" dirty="0"/>
          </a:p>
          <a:p>
            <a:r>
              <a:rPr lang="cs-CZ" sz="3400" dirty="0"/>
              <a:t>Zadavatel není povinen postupy upravenými v Pravidlech </a:t>
            </a:r>
            <a:r>
              <a:rPr lang="cs-CZ" sz="3400" dirty="0" smtClean="0"/>
              <a:t>zadávat zakázky </a:t>
            </a:r>
            <a:r>
              <a:rPr lang="cs-CZ" sz="3400" dirty="0"/>
              <a:t>do  2 000 000</a:t>
            </a:r>
            <a:r>
              <a:rPr lang="cs-CZ" sz="3400" dirty="0" smtClean="0"/>
              <a:t>,- Kč </a:t>
            </a:r>
            <a:r>
              <a:rPr lang="cs-CZ" sz="3400" dirty="0"/>
              <a:t>bez DPH na služby nebo dodávky v případech, kdy tyto zakázky  zadali jako dlouhodobé, a to nikoli pro jednotlivý projekt, ale pro standardní  činnosti zadavatele, pokud cena těchto zakázek odpovídá cenám v místě a  čase obvyklým, smluvní podmínky se kvůli realizaci projektu nemění a  zároveň tyto zakázky byly zadány alespoň 6 měsíců před zahájením realizace  projektu nebo podáním Žádosti o dotaci, podle toho, který z úkonů zadavatel  učinil dříve, a zároveň nesmí cena služeb nebo dodávek uskutečněných v  rámci projektu převyšovat cenu služeb nebo dodávek uskutečněných v rámci  příslušných dlouhodobých zakázek před zahájením realizace projektu, nebo  podáním Žádosti o dotaci, podle toho, který z úkonů zadavatel </a:t>
            </a:r>
            <a:r>
              <a:rPr lang="cs-CZ" sz="3400" dirty="0" smtClean="0"/>
              <a:t>učinil dříve</a:t>
            </a:r>
            <a:r>
              <a:rPr lang="cs-CZ" sz="3400" dirty="0"/>
              <a:t>.</a:t>
            </a:r>
          </a:p>
          <a:p>
            <a:pPr marL="0" indent="0">
              <a:buNone/>
            </a:pPr>
            <a:endParaRPr lang="cs-CZ" dirty="0"/>
          </a:p>
        </p:txBody>
      </p:sp>
      <p:pic>
        <p:nvPicPr>
          <p:cNvPr id="4" name="Obrázek 2" descr="Publicita IROP.png"/>
          <p:cNvPicPr/>
          <p:nvPr/>
        </p:nvPicPr>
        <p:blipFill>
          <a:blip r:embed="rId2"/>
          <a:srcRect/>
          <a:stretch>
            <a:fillRect/>
          </a:stretch>
        </p:blipFill>
        <p:spPr bwMode="auto">
          <a:xfrm>
            <a:off x="1913021" y="5527963"/>
            <a:ext cx="8253663" cy="1050248"/>
          </a:xfrm>
          <a:prstGeom prst="rect">
            <a:avLst/>
          </a:prstGeom>
          <a:noFill/>
          <a:ln w="9525">
            <a:noFill/>
            <a:miter lim="800000"/>
            <a:headEnd/>
            <a:tailEnd/>
          </a:ln>
        </p:spPr>
      </p:pic>
      <p:pic>
        <p:nvPicPr>
          <p:cNvPr id="5" name="Obrázek 4"/>
          <p:cNvPicPr>
            <a:picLocks noChangeAspect="1"/>
          </p:cNvPicPr>
          <p:nvPr/>
        </p:nvPicPr>
        <p:blipFill>
          <a:blip r:embed="rId3"/>
          <a:stretch>
            <a:fillRect/>
          </a:stretch>
        </p:blipFill>
        <p:spPr>
          <a:xfrm>
            <a:off x="8886524" y="514104"/>
            <a:ext cx="2560320" cy="1027603"/>
          </a:xfrm>
          <a:prstGeom prst="rect">
            <a:avLst/>
          </a:prstGeom>
        </p:spPr>
      </p:pic>
      <p:pic>
        <p:nvPicPr>
          <p:cNvPr id="6" name="Obrázek 5"/>
          <p:cNvPicPr>
            <a:picLocks noChangeAspect="1"/>
          </p:cNvPicPr>
          <p:nvPr/>
        </p:nvPicPr>
        <p:blipFill>
          <a:blip r:embed="rId3"/>
          <a:stretch>
            <a:fillRect/>
          </a:stretch>
        </p:blipFill>
        <p:spPr>
          <a:xfrm>
            <a:off x="8915400" y="514103"/>
            <a:ext cx="3255344" cy="1027603"/>
          </a:xfrm>
          <a:prstGeom prst="rect">
            <a:avLst/>
          </a:prstGeom>
        </p:spPr>
      </p:pic>
    </p:spTree>
    <p:extLst>
      <p:ext uri="{BB962C8B-B14F-4D97-AF65-F5344CB8AC3E}">
        <p14:creationId xmlns:p14="http://schemas.microsoft.com/office/powerpoint/2010/main" val="23963787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8077200" cy="1463675"/>
          </a:xfrm>
        </p:spPr>
        <p:txBody>
          <a:bodyPr/>
          <a:lstStyle/>
          <a:p>
            <a:r>
              <a:rPr lang="cs-CZ" b="1" dirty="0" smtClean="0"/>
              <a:t>Veřejné zakázky / cenový marketing</a:t>
            </a:r>
            <a:endParaRPr lang="cs-CZ" b="1" dirty="0"/>
          </a:p>
        </p:txBody>
      </p:sp>
      <p:sp>
        <p:nvSpPr>
          <p:cNvPr id="3" name="Zástupný symbol pro obsah 2"/>
          <p:cNvSpPr>
            <a:spLocks noGrp="1"/>
          </p:cNvSpPr>
          <p:nvPr>
            <p:ph idx="1"/>
          </p:nvPr>
        </p:nvSpPr>
        <p:spPr>
          <a:xfrm>
            <a:off x="838200" y="1541706"/>
            <a:ext cx="10515600" cy="4177451"/>
          </a:xfrm>
        </p:spPr>
        <p:txBody>
          <a:bodyPr>
            <a:normAutofit fontScale="92500" lnSpcReduction="20000"/>
          </a:bodyPr>
          <a:lstStyle/>
          <a:p>
            <a:r>
              <a:rPr lang="cs-CZ" dirty="0"/>
              <a:t>Zadavatel je povinen v rámci realizace projektu uzavírat smlouvy s dodavateli  zboží, práce a služeb v písemné podobě. V případě, že hodnota zakázky  nepřesáhne výši 400 000,- Kč (bez DPH), resp. 500 000,- Kč (bez DPH) v  případě, že je zakázka zadávána žadatelem/příjemcem dotace, který není  zadavatelem podle ZZVZ, může být smlouva nahrazena objednávkou  vystavenou zadavatelem, akceptovatelná je i internetová objednávka</a:t>
            </a:r>
            <a:r>
              <a:rPr lang="cs-CZ" dirty="0" smtClean="0"/>
              <a:t>.</a:t>
            </a:r>
          </a:p>
          <a:p>
            <a:r>
              <a:rPr lang="cs-CZ" dirty="0" smtClean="0"/>
              <a:t>Zadavatel </a:t>
            </a:r>
            <a:r>
              <a:rPr lang="cs-CZ" dirty="0"/>
              <a:t>je povinen ve Smlouvě s dodavatelem </a:t>
            </a:r>
            <a:r>
              <a:rPr lang="cs-CZ" dirty="0" smtClean="0"/>
              <a:t>nebo v objednávce  </a:t>
            </a:r>
            <a:r>
              <a:rPr lang="cs-CZ" dirty="0"/>
              <a:t>dohodnout fakturační podmínky tak, aby fakturace byla prováděna, případně  fakturované dodávky, služby a stavební práce členěny způsobem, který  umožní zařazení do jednotlivých položek výdajů dle Dohody. Zadavatel je  povinen zabezpečit, aby dodavatel vyhotovil a příjemci dotace odevzdal  účetní/daňové doklady za každou dodávku v potřebném </a:t>
            </a:r>
            <a:r>
              <a:rPr lang="cs-CZ" dirty="0" smtClean="0"/>
              <a:t>počtu stejnopisů</a:t>
            </a:r>
            <a:r>
              <a:rPr lang="cs-CZ" dirty="0"/>
              <a:t>.</a:t>
            </a:r>
          </a:p>
        </p:txBody>
      </p:sp>
      <p:pic>
        <p:nvPicPr>
          <p:cNvPr id="4" name="Obrázek 2" descr="Publicita IROP.png"/>
          <p:cNvPicPr/>
          <p:nvPr/>
        </p:nvPicPr>
        <p:blipFill>
          <a:blip r:embed="rId2"/>
          <a:srcRect/>
          <a:stretch>
            <a:fillRect/>
          </a:stretch>
        </p:blipFill>
        <p:spPr bwMode="auto">
          <a:xfrm>
            <a:off x="1913021" y="5527963"/>
            <a:ext cx="8253663" cy="1050248"/>
          </a:xfrm>
          <a:prstGeom prst="rect">
            <a:avLst/>
          </a:prstGeom>
          <a:noFill/>
          <a:ln w="9525">
            <a:noFill/>
            <a:miter lim="800000"/>
            <a:headEnd/>
            <a:tailEnd/>
          </a:ln>
        </p:spPr>
      </p:pic>
      <p:pic>
        <p:nvPicPr>
          <p:cNvPr id="5" name="Obrázek 4"/>
          <p:cNvPicPr>
            <a:picLocks noChangeAspect="1"/>
          </p:cNvPicPr>
          <p:nvPr/>
        </p:nvPicPr>
        <p:blipFill>
          <a:blip r:embed="rId3"/>
          <a:stretch>
            <a:fillRect/>
          </a:stretch>
        </p:blipFill>
        <p:spPr>
          <a:xfrm>
            <a:off x="8886524" y="514104"/>
            <a:ext cx="2560320" cy="1027603"/>
          </a:xfrm>
          <a:prstGeom prst="rect">
            <a:avLst/>
          </a:prstGeom>
        </p:spPr>
      </p:pic>
      <p:pic>
        <p:nvPicPr>
          <p:cNvPr id="6" name="Obrázek 5"/>
          <p:cNvPicPr>
            <a:picLocks noChangeAspect="1"/>
          </p:cNvPicPr>
          <p:nvPr/>
        </p:nvPicPr>
        <p:blipFill>
          <a:blip r:embed="rId3"/>
          <a:stretch>
            <a:fillRect/>
          </a:stretch>
        </p:blipFill>
        <p:spPr>
          <a:xfrm>
            <a:off x="8915400" y="514103"/>
            <a:ext cx="3255344" cy="1027603"/>
          </a:xfrm>
          <a:prstGeom prst="rect">
            <a:avLst/>
          </a:prstGeom>
        </p:spPr>
      </p:pic>
    </p:spTree>
    <p:extLst>
      <p:ext uri="{BB962C8B-B14F-4D97-AF65-F5344CB8AC3E}">
        <p14:creationId xmlns:p14="http://schemas.microsoft.com/office/powerpoint/2010/main" val="24353302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015690" y="2726797"/>
            <a:ext cx="8048324" cy="1463675"/>
          </a:xfrm>
        </p:spPr>
        <p:txBody>
          <a:bodyPr>
            <a:normAutofit/>
          </a:bodyPr>
          <a:lstStyle/>
          <a:p>
            <a:pPr algn="ctr"/>
            <a:r>
              <a:rPr lang="cs-CZ" b="1" dirty="0" smtClean="0"/>
              <a:t>Provádění změn</a:t>
            </a:r>
            <a:endParaRPr lang="cs-CZ" b="1" dirty="0"/>
          </a:p>
        </p:txBody>
      </p:sp>
      <p:pic>
        <p:nvPicPr>
          <p:cNvPr id="4" name="Obrázek 2" descr="Publicita IROP.png"/>
          <p:cNvPicPr/>
          <p:nvPr/>
        </p:nvPicPr>
        <p:blipFill>
          <a:blip r:embed="rId2"/>
          <a:srcRect/>
          <a:stretch>
            <a:fillRect/>
          </a:stretch>
        </p:blipFill>
        <p:spPr bwMode="auto">
          <a:xfrm>
            <a:off x="1913021" y="5527963"/>
            <a:ext cx="8253663" cy="1050248"/>
          </a:xfrm>
          <a:prstGeom prst="rect">
            <a:avLst/>
          </a:prstGeom>
          <a:noFill/>
          <a:ln w="9525">
            <a:noFill/>
            <a:miter lim="800000"/>
            <a:headEnd/>
            <a:tailEnd/>
          </a:ln>
        </p:spPr>
      </p:pic>
      <p:pic>
        <p:nvPicPr>
          <p:cNvPr id="5" name="Obrázek 4"/>
          <p:cNvPicPr>
            <a:picLocks noChangeAspect="1"/>
          </p:cNvPicPr>
          <p:nvPr/>
        </p:nvPicPr>
        <p:blipFill>
          <a:blip r:embed="rId3"/>
          <a:stretch>
            <a:fillRect/>
          </a:stretch>
        </p:blipFill>
        <p:spPr>
          <a:xfrm>
            <a:off x="8886524" y="514104"/>
            <a:ext cx="2560320" cy="1027603"/>
          </a:xfrm>
          <a:prstGeom prst="rect">
            <a:avLst/>
          </a:prstGeom>
        </p:spPr>
      </p:pic>
      <p:pic>
        <p:nvPicPr>
          <p:cNvPr id="6" name="Obrázek 5"/>
          <p:cNvPicPr>
            <a:picLocks noChangeAspect="1"/>
          </p:cNvPicPr>
          <p:nvPr/>
        </p:nvPicPr>
        <p:blipFill>
          <a:blip r:embed="rId3"/>
          <a:stretch>
            <a:fillRect/>
          </a:stretch>
        </p:blipFill>
        <p:spPr>
          <a:xfrm>
            <a:off x="8886524" y="514103"/>
            <a:ext cx="2958164" cy="1027603"/>
          </a:xfrm>
          <a:prstGeom prst="rect">
            <a:avLst/>
          </a:prstGeom>
        </p:spPr>
      </p:pic>
    </p:spTree>
    <p:extLst>
      <p:ext uri="{BB962C8B-B14F-4D97-AF65-F5344CB8AC3E}">
        <p14:creationId xmlns:p14="http://schemas.microsoft.com/office/powerpoint/2010/main" val="1489076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199" y="365125"/>
            <a:ext cx="8188235" cy="1463675"/>
          </a:xfrm>
        </p:spPr>
        <p:txBody>
          <a:bodyPr>
            <a:normAutofit/>
          </a:bodyPr>
          <a:lstStyle/>
          <a:p>
            <a:r>
              <a:rPr lang="cs-CZ" sz="4300" b="1" dirty="0" smtClean="0"/>
              <a:t>Provádění změn – obecné informace</a:t>
            </a:r>
            <a:endParaRPr lang="cs-CZ" sz="4300" b="1" dirty="0"/>
          </a:p>
        </p:txBody>
      </p:sp>
      <p:sp>
        <p:nvSpPr>
          <p:cNvPr id="3" name="Zástupný symbol pro obsah 2"/>
          <p:cNvSpPr>
            <a:spLocks noGrp="1"/>
          </p:cNvSpPr>
          <p:nvPr>
            <p:ph idx="1"/>
          </p:nvPr>
        </p:nvSpPr>
        <p:spPr>
          <a:xfrm>
            <a:off x="838200" y="1690687"/>
            <a:ext cx="10515600" cy="4028470"/>
          </a:xfrm>
        </p:spPr>
        <p:txBody>
          <a:bodyPr>
            <a:normAutofit fontScale="55000" lnSpcReduction="20000"/>
          </a:bodyPr>
          <a:lstStyle/>
          <a:p>
            <a:endParaRPr lang="cs-CZ" dirty="0"/>
          </a:p>
          <a:p>
            <a:r>
              <a:rPr lang="cs-CZ" sz="3300" dirty="0"/>
              <a:t>Oznamování změn od podpisu Dohody o poskytnutí dotace </a:t>
            </a:r>
            <a:r>
              <a:rPr lang="cs-CZ" sz="3300" dirty="0" smtClean="0"/>
              <a:t>po dobu lhůty  </a:t>
            </a:r>
            <a:r>
              <a:rPr lang="cs-CZ" sz="3300" dirty="0"/>
              <a:t>vázanosti projektu na účel </a:t>
            </a:r>
            <a:r>
              <a:rPr lang="cs-CZ" sz="3300" dirty="0" smtClean="0"/>
              <a:t>– prostřednictvím </a:t>
            </a:r>
            <a:r>
              <a:rPr lang="cs-CZ" sz="3300" dirty="0"/>
              <a:t>formuláře Hlášení </a:t>
            </a:r>
            <a:r>
              <a:rPr lang="cs-CZ" sz="3300" dirty="0" smtClean="0"/>
              <a:t>o změnách</a:t>
            </a:r>
            <a:endParaRPr lang="cs-CZ" sz="3300" dirty="0"/>
          </a:p>
          <a:p>
            <a:r>
              <a:rPr lang="cs-CZ" sz="3300" dirty="0" smtClean="0"/>
              <a:t>Změny </a:t>
            </a:r>
            <a:r>
              <a:rPr lang="cs-CZ" sz="3300" dirty="0"/>
              <a:t>musí respektovat podmínky Pravidel </a:t>
            </a:r>
            <a:r>
              <a:rPr lang="cs-CZ" sz="3300" dirty="0" smtClean="0"/>
              <a:t>– jinak sankce</a:t>
            </a:r>
            <a:endParaRPr lang="cs-CZ" sz="3300" dirty="0"/>
          </a:p>
          <a:p>
            <a:r>
              <a:rPr lang="cs-CZ" sz="3300" dirty="0" smtClean="0"/>
              <a:t>Zadavatel </a:t>
            </a:r>
            <a:r>
              <a:rPr lang="cs-CZ" sz="3300" dirty="0"/>
              <a:t>nesmí umožnit podstatnou změnu závazku ze </a:t>
            </a:r>
            <a:r>
              <a:rPr lang="cs-CZ" sz="3300" dirty="0" smtClean="0"/>
              <a:t>smlouvy, kterou </a:t>
            </a:r>
            <a:r>
              <a:rPr lang="cs-CZ" sz="3300" dirty="0"/>
              <a:t>uzavřel na </a:t>
            </a:r>
            <a:r>
              <a:rPr lang="cs-CZ" sz="3300" dirty="0" smtClean="0"/>
              <a:t>plnění zakázky</a:t>
            </a:r>
            <a:endParaRPr lang="cs-CZ" sz="3300" dirty="0"/>
          </a:p>
          <a:p>
            <a:r>
              <a:rPr lang="cs-CZ" sz="3300" dirty="0" smtClean="0"/>
              <a:t>Hlášení </a:t>
            </a:r>
            <a:r>
              <a:rPr lang="cs-CZ" sz="3300" dirty="0"/>
              <a:t>o změnách včetně příloh se podává nejdříve na </a:t>
            </a:r>
            <a:r>
              <a:rPr lang="cs-CZ" sz="3300" dirty="0" smtClean="0"/>
              <a:t>MAS, která provede  </a:t>
            </a:r>
            <a:r>
              <a:rPr lang="cs-CZ" sz="3300" dirty="0"/>
              <a:t>kontrolu do 10 pracovních dnů (</a:t>
            </a:r>
            <a:r>
              <a:rPr lang="cs-CZ" sz="3300" dirty="0" smtClean="0"/>
              <a:t>preferenční kritéria</a:t>
            </a:r>
            <a:r>
              <a:rPr lang="cs-CZ" sz="3300" dirty="0"/>
              <a:t>!!)</a:t>
            </a:r>
          </a:p>
          <a:p>
            <a:r>
              <a:rPr lang="cs-CZ" sz="3300" dirty="0" smtClean="0"/>
              <a:t>Pokud </a:t>
            </a:r>
            <a:r>
              <a:rPr lang="cs-CZ" sz="3300" dirty="0"/>
              <a:t>MAS s Hlášením změny souhlasí, </a:t>
            </a:r>
            <a:r>
              <a:rPr lang="cs-CZ" sz="3300" dirty="0" smtClean="0"/>
              <a:t>vyplní stanovisko, elektronicky  </a:t>
            </a:r>
            <a:r>
              <a:rPr lang="cs-CZ" sz="3300" dirty="0"/>
              <a:t>podepíše a předá příjemci pro podání přes </a:t>
            </a:r>
            <a:r>
              <a:rPr lang="cs-CZ" sz="3300" dirty="0" smtClean="0"/>
              <a:t>Portál Farmáře</a:t>
            </a:r>
            <a:endParaRPr lang="cs-CZ" sz="3300" dirty="0"/>
          </a:p>
          <a:p>
            <a:r>
              <a:rPr lang="cs-CZ" sz="3300" dirty="0" smtClean="0"/>
              <a:t>Pokud </a:t>
            </a:r>
            <a:r>
              <a:rPr lang="cs-CZ" sz="3300" dirty="0"/>
              <a:t>MAS nesouhlasí, udělí nápravné opatření s lhůtou </a:t>
            </a:r>
            <a:r>
              <a:rPr lang="cs-CZ" sz="3300" dirty="0" smtClean="0"/>
              <a:t>na opravu (po  </a:t>
            </a:r>
            <a:r>
              <a:rPr lang="cs-CZ" sz="3300" dirty="0"/>
              <a:t>doplnění MAS vyplní do </a:t>
            </a:r>
            <a:r>
              <a:rPr lang="cs-CZ" sz="3300" dirty="0" smtClean="0"/>
              <a:t>formuláře stanovisko</a:t>
            </a:r>
            <a:r>
              <a:rPr lang="cs-CZ" sz="3300" dirty="0"/>
              <a:t>)</a:t>
            </a:r>
          </a:p>
          <a:p>
            <a:r>
              <a:rPr lang="cs-CZ" sz="3300" dirty="0" smtClean="0"/>
              <a:t>Pokud </a:t>
            </a:r>
            <a:r>
              <a:rPr lang="cs-CZ" sz="3300" dirty="0"/>
              <a:t>by příjemce nesouhlasil s nápravným </a:t>
            </a:r>
            <a:r>
              <a:rPr lang="cs-CZ" sz="3300" dirty="0" smtClean="0"/>
              <a:t>opatřením, písemným způsobem  </a:t>
            </a:r>
            <a:r>
              <a:rPr lang="cs-CZ" sz="3300" dirty="0"/>
              <a:t>tuto skutečnost oznámí MAS spolu s Hlášením </a:t>
            </a:r>
            <a:r>
              <a:rPr lang="cs-CZ" sz="3300" dirty="0" smtClean="0"/>
              <a:t>o změnách</a:t>
            </a:r>
            <a:endParaRPr lang="cs-CZ" sz="3300" dirty="0"/>
          </a:p>
          <a:p>
            <a:pPr marL="0" indent="0">
              <a:buNone/>
            </a:pPr>
            <a:r>
              <a:rPr lang="cs-CZ" sz="3300" dirty="0" smtClean="0"/>
              <a:t>	– Po </a:t>
            </a:r>
            <a:r>
              <a:rPr lang="cs-CZ" sz="3300" dirty="0"/>
              <a:t>vyplnění stanoviska MAS předá příjemce Hlášení o změnách na ROSZIF</a:t>
            </a:r>
          </a:p>
          <a:p>
            <a:endParaRPr lang="cs-CZ" dirty="0"/>
          </a:p>
        </p:txBody>
      </p:sp>
      <p:pic>
        <p:nvPicPr>
          <p:cNvPr id="4" name="Obrázek 2" descr="Publicita IROP.png"/>
          <p:cNvPicPr/>
          <p:nvPr/>
        </p:nvPicPr>
        <p:blipFill>
          <a:blip r:embed="rId2"/>
          <a:srcRect/>
          <a:stretch>
            <a:fillRect/>
          </a:stretch>
        </p:blipFill>
        <p:spPr bwMode="auto">
          <a:xfrm>
            <a:off x="1913021" y="5527963"/>
            <a:ext cx="8253663" cy="1050248"/>
          </a:xfrm>
          <a:prstGeom prst="rect">
            <a:avLst/>
          </a:prstGeom>
          <a:noFill/>
          <a:ln w="9525">
            <a:noFill/>
            <a:miter lim="800000"/>
            <a:headEnd/>
            <a:tailEnd/>
          </a:ln>
        </p:spPr>
      </p:pic>
      <p:pic>
        <p:nvPicPr>
          <p:cNvPr id="5" name="Obrázek 4"/>
          <p:cNvPicPr>
            <a:picLocks noChangeAspect="1"/>
          </p:cNvPicPr>
          <p:nvPr/>
        </p:nvPicPr>
        <p:blipFill>
          <a:blip r:embed="rId3"/>
          <a:stretch>
            <a:fillRect/>
          </a:stretch>
        </p:blipFill>
        <p:spPr>
          <a:xfrm>
            <a:off x="8886524" y="514104"/>
            <a:ext cx="2560320" cy="1027603"/>
          </a:xfrm>
          <a:prstGeom prst="rect">
            <a:avLst/>
          </a:prstGeom>
        </p:spPr>
      </p:pic>
      <p:pic>
        <p:nvPicPr>
          <p:cNvPr id="6" name="Obrázek 5"/>
          <p:cNvPicPr>
            <a:picLocks noChangeAspect="1"/>
          </p:cNvPicPr>
          <p:nvPr/>
        </p:nvPicPr>
        <p:blipFill>
          <a:blip r:embed="rId3"/>
          <a:stretch>
            <a:fillRect/>
          </a:stretch>
        </p:blipFill>
        <p:spPr>
          <a:xfrm>
            <a:off x="9026434" y="583160"/>
            <a:ext cx="2958164" cy="1027603"/>
          </a:xfrm>
          <a:prstGeom prst="rect">
            <a:avLst/>
          </a:prstGeom>
        </p:spPr>
      </p:pic>
    </p:spTree>
    <p:extLst>
      <p:ext uri="{BB962C8B-B14F-4D97-AF65-F5344CB8AC3E}">
        <p14:creationId xmlns:p14="http://schemas.microsoft.com/office/powerpoint/2010/main" val="6466849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199" y="365125"/>
            <a:ext cx="8188235" cy="1463675"/>
          </a:xfrm>
        </p:spPr>
        <p:txBody>
          <a:bodyPr>
            <a:normAutofit/>
          </a:bodyPr>
          <a:lstStyle/>
          <a:p>
            <a:r>
              <a:rPr lang="cs-CZ" sz="4300" b="1" dirty="0" smtClean="0"/>
              <a:t>Provádění změn – obecné informace</a:t>
            </a:r>
            <a:endParaRPr lang="cs-CZ" sz="4300" b="1" dirty="0"/>
          </a:p>
        </p:txBody>
      </p:sp>
      <p:sp>
        <p:nvSpPr>
          <p:cNvPr id="3" name="Zástupný symbol pro obsah 2"/>
          <p:cNvSpPr>
            <a:spLocks noGrp="1"/>
          </p:cNvSpPr>
          <p:nvPr>
            <p:ph idx="1"/>
          </p:nvPr>
        </p:nvSpPr>
        <p:spPr>
          <a:xfrm>
            <a:off x="838200" y="1690687"/>
            <a:ext cx="10515600" cy="4028470"/>
          </a:xfrm>
        </p:spPr>
        <p:txBody>
          <a:bodyPr>
            <a:normAutofit lnSpcReduction="10000"/>
          </a:bodyPr>
          <a:lstStyle/>
          <a:p>
            <a:r>
              <a:rPr lang="cs-CZ" dirty="0" smtClean="0"/>
              <a:t>Lze </a:t>
            </a:r>
            <a:r>
              <a:rPr lang="cs-CZ" dirty="0"/>
              <a:t>administrovat pouze jedno Hlášení o změnách, nikoliv </a:t>
            </a:r>
            <a:r>
              <a:rPr lang="cs-CZ" dirty="0" smtClean="0"/>
              <a:t>dvě najednou</a:t>
            </a:r>
            <a:endParaRPr lang="cs-CZ" dirty="0"/>
          </a:p>
          <a:p>
            <a:r>
              <a:rPr lang="cs-CZ" dirty="0" smtClean="0"/>
              <a:t>Výsledek </a:t>
            </a:r>
            <a:r>
              <a:rPr lang="cs-CZ" dirty="0"/>
              <a:t>schvalovacího řízení Hlášení o změnách </a:t>
            </a:r>
            <a:r>
              <a:rPr lang="cs-CZ" dirty="0" smtClean="0"/>
              <a:t>sděluje RO </a:t>
            </a:r>
            <a:r>
              <a:rPr lang="cs-CZ" dirty="0"/>
              <a:t>SZIF  Vyrozuměním či výzvou k podpisu Dodatku k Dohodě (do 30 kalendářních dnů  </a:t>
            </a:r>
            <a:r>
              <a:rPr lang="cs-CZ" dirty="0" smtClean="0"/>
              <a:t>od podání</a:t>
            </a:r>
            <a:r>
              <a:rPr lang="cs-CZ" dirty="0"/>
              <a:t>)</a:t>
            </a:r>
          </a:p>
          <a:p>
            <a:r>
              <a:rPr lang="cs-CZ" dirty="0" smtClean="0"/>
              <a:t>V </a:t>
            </a:r>
            <a:r>
              <a:rPr lang="cs-CZ" dirty="0"/>
              <a:t>případě zjištění nedostatků si RO SZIF vyžádá doplnění Hlášení </a:t>
            </a:r>
            <a:r>
              <a:rPr lang="cs-CZ" dirty="0" smtClean="0"/>
              <a:t>o změnách</a:t>
            </a:r>
            <a:endParaRPr lang="cs-CZ" dirty="0"/>
          </a:p>
          <a:p>
            <a:r>
              <a:rPr lang="cs-CZ" dirty="0" smtClean="0"/>
              <a:t>Postup pro předložení Hlášení o změnu je na </a:t>
            </a:r>
            <a:r>
              <a:rPr lang="cs-CZ" dirty="0" smtClean="0">
                <a:hlinkClick r:id="rId2"/>
              </a:rPr>
              <a:t>www.eagri.cz/prv</a:t>
            </a:r>
            <a:r>
              <a:rPr lang="cs-CZ" dirty="0" smtClean="0"/>
              <a:t> a </a:t>
            </a:r>
            <a:r>
              <a:rPr lang="cs-CZ" dirty="0" smtClean="0">
                <a:hlinkClick r:id="rId3"/>
              </a:rPr>
              <a:t>www.szif.cz</a:t>
            </a:r>
            <a:r>
              <a:rPr lang="cs-CZ" dirty="0" smtClean="0"/>
              <a:t> (Portál Farmáře – Nová podání – Žádosti PRV projektová opatření – Soubory ke stažení)</a:t>
            </a:r>
            <a:endParaRPr lang="cs-CZ" dirty="0"/>
          </a:p>
          <a:p>
            <a:endParaRPr lang="cs-CZ" dirty="0"/>
          </a:p>
        </p:txBody>
      </p:sp>
      <p:pic>
        <p:nvPicPr>
          <p:cNvPr id="4" name="Obrázek 2" descr="Publicita IROP.png"/>
          <p:cNvPicPr/>
          <p:nvPr/>
        </p:nvPicPr>
        <p:blipFill>
          <a:blip r:embed="rId4"/>
          <a:srcRect/>
          <a:stretch>
            <a:fillRect/>
          </a:stretch>
        </p:blipFill>
        <p:spPr bwMode="auto">
          <a:xfrm>
            <a:off x="1913021" y="5527963"/>
            <a:ext cx="8253663" cy="1050248"/>
          </a:xfrm>
          <a:prstGeom prst="rect">
            <a:avLst/>
          </a:prstGeom>
          <a:noFill/>
          <a:ln w="9525">
            <a:noFill/>
            <a:miter lim="800000"/>
            <a:headEnd/>
            <a:tailEnd/>
          </a:ln>
        </p:spPr>
      </p:pic>
      <p:pic>
        <p:nvPicPr>
          <p:cNvPr id="5" name="Obrázek 4"/>
          <p:cNvPicPr>
            <a:picLocks noChangeAspect="1"/>
          </p:cNvPicPr>
          <p:nvPr/>
        </p:nvPicPr>
        <p:blipFill>
          <a:blip r:embed="rId5"/>
          <a:stretch>
            <a:fillRect/>
          </a:stretch>
        </p:blipFill>
        <p:spPr>
          <a:xfrm>
            <a:off x="8886524" y="514104"/>
            <a:ext cx="2560320" cy="1027603"/>
          </a:xfrm>
          <a:prstGeom prst="rect">
            <a:avLst/>
          </a:prstGeom>
        </p:spPr>
      </p:pic>
      <p:pic>
        <p:nvPicPr>
          <p:cNvPr id="6" name="Obrázek 5"/>
          <p:cNvPicPr>
            <a:picLocks noChangeAspect="1"/>
          </p:cNvPicPr>
          <p:nvPr/>
        </p:nvPicPr>
        <p:blipFill>
          <a:blip r:embed="rId5"/>
          <a:stretch>
            <a:fillRect/>
          </a:stretch>
        </p:blipFill>
        <p:spPr>
          <a:xfrm>
            <a:off x="9026434" y="583160"/>
            <a:ext cx="2958164" cy="1027603"/>
          </a:xfrm>
          <a:prstGeom prst="rect">
            <a:avLst/>
          </a:prstGeom>
        </p:spPr>
      </p:pic>
    </p:spTree>
    <p:extLst>
      <p:ext uri="{BB962C8B-B14F-4D97-AF65-F5344CB8AC3E}">
        <p14:creationId xmlns:p14="http://schemas.microsoft.com/office/powerpoint/2010/main" val="39065160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199" y="365125"/>
            <a:ext cx="8188235" cy="1463675"/>
          </a:xfrm>
        </p:spPr>
        <p:txBody>
          <a:bodyPr>
            <a:normAutofit/>
          </a:bodyPr>
          <a:lstStyle/>
          <a:p>
            <a:r>
              <a:rPr lang="cs-CZ" sz="4300" b="1" dirty="0" smtClean="0"/>
              <a:t>Provádění změn v průběhu realizace</a:t>
            </a:r>
            <a:endParaRPr lang="cs-CZ" sz="4300" b="1" dirty="0"/>
          </a:p>
        </p:txBody>
      </p:sp>
      <p:sp>
        <p:nvSpPr>
          <p:cNvPr id="3" name="Zástupný symbol pro obsah 2"/>
          <p:cNvSpPr>
            <a:spLocks noGrp="1"/>
          </p:cNvSpPr>
          <p:nvPr>
            <p:ph idx="1"/>
          </p:nvPr>
        </p:nvSpPr>
        <p:spPr>
          <a:xfrm>
            <a:off x="838200" y="1690687"/>
            <a:ext cx="10515600" cy="4028470"/>
          </a:xfrm>
        </p:spPr>
        <p:txBody>
          <a:bodyPr>
            <a:normAutofit/>
          </a:bodyPr>
          <a:lstStyle/>
          <a:p>
            <a:r>
              <a:rPr lang="cs-CZ" dirty="0" smtClean="0"/>
              <a:t>Změny </a:t>
            </a:r>
            <a:r>
              <a:rPr lang="cs-CZ" dirty="0"/>
              <a:t>lze provést pouze se souhlasem </a:t>
            </a:r>
            <a:r>
              <a:rPr lang="cs-CZ" dirty="0" err="1" smtClean="0"/>
              <a:t>SZIFu</a:t>
            </a:r>
            <a:r>
              <a:rPr lang="cs-CZ" dirty="0" smtClean="0"/>
              <a:t> po </a:t>
            </a:r>
            <a:r>
              <a:rPr lang="cs-CZ" dirty="0"/>
              <a:t>schválení Hlášení </a:t>
            </a:r>
            <a:r>
              <a:rPr lang="cs-CZ" dirty="0" smtClean="0"/>
              <a:t>o změnách – příjemce</a:t>
            </a:r>
            <a:r>
              <a:rPr lang="cs-CZ" dirty="0"/>
              <a:t>, vlastnictví majetku, </a:t>
            </a:r>
            <a:r>
              <a:rPr lang="cs-CZ" dirty="0" smtClean="0"/>
              <a:t>místa realizace</a:t>
            </a:r>
            <a:endParaRPr lang="cs-CZ" dirty="0"/>
          </a:p>
          <a:p>
            <a:r>
              <a:rPr lang="cs-CZ" dirty="0" smtClean="0"/>
              <a:t>Změna </a:t>
            </a:r>
            <a:r>
              <a:rPr lang="cs-CZ" dirty="0"/>
              <a:t>dodavatele zakázky pouze v případech: úmrtí</a:t>
            </a:r>
            <a:r>
              <a:rPr lang="cs-CZ" dirty="0" smtClean="0"/>
              <a:t>, odstoupení dodavatele  </a:t>
            </a:r>
            <a:r>
              <a:rPr lang="cs-CZ" dirty="0"/>
              <a:t>od smlouvy (pouze ve výjimečných případech, které žadatel nemůže  předpokládat)</a:t>
            </a:r>
          </a:p>
          <a:p>
            <a:endParaRPr lang="cs-CZ" dirty="0"/>
          </a:p>
        </p:txBody>
      </p:sp>
      <p:pic>
        <p:nvPicPr>
          <p:cNvPr id="4" name="Obrázek 2" descr="Publicita IROP.png"/>
          <p:cNvPicPr/>
          <p:nvPr/>
        </p:nvPicPr>
        <p:blipFill>
          <a:blip r:embed="rId2"/>
          <a:srcRect/>
          <a:stretch>
            <a:fillRect/>
          </a:stretch>
        </p:blipFill>
        <p:spPr bwMode="auto">
          <a:xfrm>
            <a:off x="1913021" y="5527963"/>
            <a:ext cx="8253663" cy="1050248"/>
          </a:xfrm>
          <a:prstGeom prst="rect">
            <a:avLst/>
          </a:prstGeom>
          <a:noFill/>
          <a:ln w="9525">
            <a:noFill/>
            <a:miter lim="800000"/>
            <a:headEnd/>
            <a:tailEnd/>
          </a:ln>
        </p:spPr>
      </p:pic>
      <p:pic>
        <p:nvPicPr>
          <p:cNvPr id="5" name="Obrázek 4"/>
          <p:cNvPicPr>
            <a:picLocks noChangeAspect="1"/>
          </p:cNvPicPr>
          <p:nvPr/>
        </p:nvPicPr>
        <p:blipFill>
          <a:blip r:embed="rId3"/>
          <a:stretch>
            <a:fillRect/>
          </a:stretch>
        </p:blipFill>
        <p:spPr>
          <a:xfrm>
            <a:off x="8886524" y="514104"/>
            <a:ext cx="2560320" cy="1027603"/>
          </a:xfrm>
          <a:prstGeom prst="rect">
            <a:avLst/>
          </a:prstGeom>
        </p:spPr>
      </p:pic>
      <p:pic>
        <p:nvPicPr>
          <p:cNvPr id="6" name="Obrázek 5"/>
          <p:cNvPicPr>
            <a:picLocks noChangeAspect="1"/>
          </p:cNvPicPr>
          <p:nvPr/>
        </p:nvPicPr>
        <p:blipFill>
          <a:blip r:embed="rId3"/>
          <a:stretch>
            <a:fillRect/>
          </a:stretch>
        </p:blipFill>
        <p:spPr>
          <a:xfrm>
            <a:off x="9026434" y="583160"/>
            <a:ext cx="2958164" cy="1027603"/>
          </a:xfrm>
          <a:prstGeom prst="rect">
            <a:avLst/>
          </a:prstGeom>
        </p:spPr>
      </p:pic>
    </p:spTree>
    <p:extLst>
      <p:ext uri="{BB962C8B-B14F-4D97-AF65-F5344CB8AC3E}">
        <p14:creationId xmlns:p14="http://schemas.microsoft.com/office/powerpoint/2010/main" val="26478535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1463675"/>
          </a:xfrm>
        </p:spPr>
        <p:txBody>
          <a:bodyPr/>
          <a:lstStyle/>
          <a:p>
            <a:r>
              <a:rPr lang="cs-CZ" b="1" dirty="0" smtClean="0"/>
              <a:t>Program semináře pro žadatele</a:t>
            </a:r>
            <a:endParaRPr lang="cs-CZ" b="1" dirty="0"/>
          </a:p>
        </p:txBody>
      </p:sp>
      <p:sp>
        <p:nvSpPr>
          <p:cNvPr id="3" name="Zástupný symbol pro obsah 2"/>
          <p:cNvSpPr>
            <a:spLocks noGrp="1"/>
          </p:cNvSpPr>
          <p:nvPr>
            <p:ph idx="1"/>
          </p:nvPr>
        </p:nvSpPr>
        <p:spPr>
          <a:xfrm>
            <a:off x="838200" y="1853738"/>
            <a:ext cx="10515600" cy="3649287"/>
          </a:xfrm>
        </p:spPr>
        <p:txBody>
          <a:bodyPr>
            <a:normAutofit fontScale="92500" lnSpcReduction="10000"/>
          </a:bodyPr>
          <a:lstStyle/>
          <a:p>
            <a:r>
              <a:rPr lang="cs-CZ" dirty="0" smtClean="0"/>
              <a:t>Vybrané projekty ve výzvě MAS Chrudimsko: Program rozvoje venkova I</a:t>
            </a:r>
          </a:p>
          <a:p>
            <a:endParaRPr lang="cs-CZ" dirty="0" smtClean="0"/>
          </a:p>
          <a:p>
            <a:r>
              <a:rPr lang="cs-CZ" dirty="0" smtClean="0"/>
              <a:t>Veřejné zakázky / cenový marketing</a:t>
            </a:r>
          </a:p>
          <a:p>
            <a:r>
              <a:rPr lang="cs-CZ" dirty="0" smtClean="0"/>
              <a:t>Provádění změn</a:t>
            </a:r>
          </a:p>
          <a:p>
            <a:r>
              <a:rPr lang="cs-CZ" dirty="0" smtClean="0"/>
              <a:t>Dohoda o poskytnutí dotace</a:t>
            </a:r>
            <a:endParaRPr lang="cs-CZ" dirty="0"/>
          </a:p>
          <a:p>
            <a:r>
              <a:rPr lang="cs-CZ" dirty="0" smtClean="0"/>
              <a:t>Žádost o platbu</a:t>
            </a:r>
            <a:endParaRPr lang="cs-CZ" dirty="0"/>
          </a:p>
          <a:p>
            <a:r>
              <a:rPr lang="cs-CZ" dirty="0" smtClean="0"/>
              <a:t>Kontrola</a:t>
            </a:r>
          </a:p>
          <a:p>
            <a:r>
              <a:rPr lang="cs-CZ" dirty="0" smtClean="0"/>
              <a:t>Způsob účtování dotace</a:t>
            </a:r>
            <a:endParaRPr lang="cs-CZ" dirty="0"/>
          </a:p>
        </p:txBody>
      </p:sp>
      <p:pic>
        <p:nvPicPr>
          <p:cNvPr id="4" name="Obrázek 2" descr="Publicita IROP.png"/>
          <p:cNvPicPr/>
          <p:nvPr/>
        </p:nvPicPr>
        <p:blipFill>
          <a:blip r:embed="rId2"/>
          <a:srcRect/>
          <a:stretch>
            <a:fillRect/>
          </a:stretch>
        </p:blipFill>
        <p:spPr bwMode="auto">
          <a:xfrm>
            <a:off x="1913021" y="5527963"/>
            <a:ext cx="8253663" cy="1050248"/>
          </a:xfrm>
          <a:prstGeom prst="rect">
            <a:avLst/>
          </a:prstGeom>
          <a:noFill/>
          <a:ln w="9525">
            <a:noFill/>
            <a:miter lim="800000"/>
            <a:headEnd/>
            <a:tailEnd/>
          </a:ln>
        </p:spPr>
      </p:pic>
      <p:pic>
        <p:nvPicPr>
          <p:cNvPr id="5" name="Obrázek 4"/>
          <p:cNvPicPr>
            <a:picLocks noChangeAspect="1"/>
          </p:cNvPicPr>
          <p:nvPr/>
        </p:nvPicPr>
        <p:blipFill>
          <a:blip r:embed="rId3"/>
          <a:stretch>
            <a:fillRect/>
          </a:stretch>
        </p:blipFill>
        <p:spPr>
          <a:xfrm>
            <a:off x="8886524" y="514104"/>
            <a:ext cx="2560320" cy="1027603"/>
          </a:xfrm>
          <a:prstGeom prst="rect">
            <a:avLst/>
          </a:prstGeom>
        </p:spPr>
      </p:pic>
      <p:pic>
        <p:nvPicPr>
          <p:cNvPr id="6" name="Obrázek 5"/>
          <p:cNvPicPr>
            <a:picLocks noChangeAspect="1"/>
          </p:cNvPicPr>
          <p:nvPr/>
        </p:nvPicPr>
        <p:blipFill>
          <a:blip r:embed="rId3"/>
          <a:stretch>
            <a:fillRect/>
          </a:stretch>
        </p:blipFill>
        <p:spPr>
          <a:xfrm>
            <a:off x="8886524" y="514104"/>
            <a:ext cx="2860636" cy="1148137"/>
          </a:xfrm>
          <a:prstGeom prst="rect">
            <a:avLst/>
          </a:prstGeom>
        </p:spPr>
      </p:pic>
    </p:spTree>
    <p:extLst>
      <p:ext uri="{BB962C8B-B14F-4D97-AF65-F5344CB8AC3E}">
        <p14:creationId xmlns:p14="http://schemas.microsoft.com/office/powerpoint/2010/main" val="24479250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199" y="365125"/>
            <a:ext cx="8188235" cy="1463675"/>
          </a:xfrm>
        </p:spPr>
        <p:txBody>
          <a:bodyPr>
            <a:normAutofit/>
          </a:bodyPr>
          <a:lstStyle/>
          <a:p>
            <a:r>
              <a:rPr lang="cs-CZ" sz="4300" b="1" dirty="0" smtClean="0"/>
              <a:t>Provádění změn v průběhu realizace</a:t>
            </a:r>
            <a:endParaRPr lang="cs-CZ" sz="4300" b="1" dirty="0"/>
          </a:p>
        </p:txBody>
      </p:sp>
      <p:sp>
        <p:nvSpPr>
          <p:cNvPr id="3" name="Zástupný symbol pro obsah 2"/>
          <p:cNvSpPr>
            <a:spLocks noGrp="1"/>
          </p:cNvSpPr>
          <p:nvPr>
            <p:ph idx="1"/>
          </p:nvPr>
        </p:nvSpPr>
        <p:spPr>
          <a:xfrm>
            <a:off x="838200" y="1690687"/>
            <a:ext cx="10515600" cy="4028470"/>
          </a:xfrm>
        </p:spPr>
        <p:txBody>
          <a:bodyPr>
            <a:normAutofit fontScale="85000" lnSpcReduction="20000"/>
          </a:bodyPr>
          <a:lstStyle/>
          <a:p>
            <a:r>
              <a:rPr lang="cs-CZ" dirty="0" smtClean="0"/>
              <a:t>Změna </a:t>
            </a:r>
            <a:r>
              <a:rPr lang="cs-CZ" dirty="0"/>
              <a:t>termínu předložení Žádosti o platbu na </a:t>
            </a:r>
            <a:r>
              <a:rPr lang="cs-CZ" dirty="0" smtClean="0"/>
              <a:t>MAS / RO SZIF musí být  </a:t>
            </a:r>
            <a:r>
              <a:rPr lang="cs-CZ" dirty="0"/>
              <a:t>oznámena nejpozději v Dohodou stanoveném datu předložení Žádosti o  platbu.</a:t>
            </a:r>
          </a:p>
          <a:p>
            <a:pPr marL="514350" indent="-514350">
              <a:buFont typeface="+mj-lt"/>
              <a:buAutoNum type="arabicPeriod"/>
            </a:pPr>
            <a:r>
              <a:rPr lang="cs-CZ" dirty="0" smtClean="0"/>
              <a:t>pokud </a:t>
            </a:r>
            <a:r>
              <a:rPr lang="cs-CZ" dirty="0"/>
              <a:t>bude změna oznámena nejpozději v Dohodou stanoveném </a:t>
            </a:r>
            <a:r>
              <a:rPr lang="cs-CZ" dirty="0" smtClean="0"/>
              <a:t>termínu předložení</a:t>
            </a:r>
            <a:endParaRPr lang="cs-CZ" dirty="0"/>
          </a:p>
          <a:p>
            <a:pPr lvl="1"/>
            <a:r>
              <a:rPr lang="cs-CZ" dirty="0" smtClean="0"/>
              <a:t>Žádosti </a:t>
            </a:r>
            <a:r>
              <a:rPr lang="cs-CZ" dirty="0"/>
              <a:t>o platbu, nebude </a:t>
            </a:r>
            <a:r>
              <a:rPr lang="cs-CZ" dirty="0" smtClean="0"/>
              <a:t>udělena sankce</a:t>
            </a:r>
            <a:endParaRPr lang="cs-CZ" dirty="0"/>
          </a:p>
          <a:p>
            <a:pPr marL="514350" indent="-514350">
              <a:buFont typeface="+mj-lt"/>
              <a:buAutoNum type="arabicPeriod"/>
            </a:pPr>
            <a:r>
              <a:rPr lang="cs-CZ" dirty="0" smtClean="0"/>
              <a:t>pokud </a:t>
            </a:r>
            <a:r>
              <a:rPr lang="cs-CZ" dirty="0"/>
              <a:t>bude změna oznámena nebo Žádost o platbu předložena ve lhůtě do 14  kalendářních dnů od Dohodou stanoveného termínu předložení Žádosti o platbu bude  udělena </a:t>
            </a:r>
            <a:r>
              <a:rPr lang="cs-CZ" dirty="0" smtClean="0"/>
              <a:t>sankce A</a:t>
            </a:r>
            <a:endParaRPr lang="cs-CZ" dirty="0"/>
          </a:p>
          <a:p>
            <a:pPr marL="514350" indent="-514350">
              <a:buFont typeface="+mj-lt"/>
              <a:buAutoNum type="arabicPeriod"/>
            </a:pPr>
            <a:r>
              <a:rPr lang="cs-CZ" dirty="0" smtClean="0"/>
              <a:t>pokud </a:t>
            </a:r>
            <a:r>
              <a:rPr lang="cs-CZ" dirty="0"/>
              <a:t>bude změna oznámena nebo Žádost o platbu předložena ve lhůtě přesahující  14 kalendářních dnů a zároveň nejpozději do 24 měsíců od podpisu Dohody, bude  udělena </a:t>
            </a:r>
            <a:r>
              <a:rPr lang="cs-CZ" dirty="0" smtClean="0"/>
              <a:t>sankce B</a:t>
            </a:r>
            <a:endParaRPr lang="cs-CZ" dirty="0"/>
          </a:p>
          <a:p>
            <a:pPr marL="514350" indent="-514350">
              <a:buFont typeface="+mj-lt"/>
              <a:buAutoNum type="arabicPeriod"/>
            </a:pPr>
            <a:r>
              <a:rPr lang="cs-CZ" dirty="0" smtClean="0"/>
              <a:t>pokud </a:t>
            </a:r>
            <a:r>
              <a:rPr lang="cs-CZ" dirty="0"/>
              <a:t>bude Žádost o platbu předložena po termínu 24 měsíců od podpisu Dohody,  bude udělena </a:t>
            </a:r>
            <a:r>
              <a:rPr lang="cs-CZ" dirty="0" smtClean="0"/>
              <a:t>sankce C</a:t>
            </a:r>
            <a:endParaRPr lang="cs-CZ" dirty="0"/>
          </a:p>
          <a:p>
            <a:endParaRPr lang="cs-CZ" dirty="0"/>
          </a:p>
        </p:txBody>
      </p:sp>
      <p:pic>
        <p:nvPicPr>
          <p:cNvPr id="4" name="Obrázek 2" descr="Publicita IROP.png"/>
          <p:cNvPicPr/>
          <p:nvPr/>
        </p:nvPicPr>
        <p:blipFill>
          <a:blip r:embed="rId2"/>
          <a:srcRect/>
          <a:stretch>
            <a:fillRect/>
          </a:stretch>
        </p:blipFill>
        <p:spPr bwMode="auto">
          <a:xfrm>
            <a:off x="1913021" y="5527963"/>
            <a:ext cx="8253663" cy="1050248"/>
          </a:xfrm>
          <a:prstGeom prst="rect">
            <a:avLst/>
          </a:prstGeom>
          <a:noFill/>
          <a:ln w="9525">
            <a:noFill/>
            <a:miter lim="800000"/>
            <a:headEnd/>
            <a:tailEnd/>
          </a:ln>
        </p:spPr>
      </p:pic>
      <p:pic>
        <p:nvPicPr>
          <p:cNvPr id="5" name="Obrázek 4"/>
          <p:cNvPicPr>
            <a:picLocks noChangeAspect="1"/>
          </p:cNvPicPr>
          <p:nvPr/>
        </p:nvPicPr>
        <p:blipFill>
          <a:blip r:embed="rId3"/>
          <a:stretch>
            <a:fillRect/>
          </a:stretch>
        </p:blipFill>
        <p:spPr>
          <a:xfrm>
            <a:off x="8886524" y="514104"/>
            <a:ext cx="2560320" cy="1027603"/>
          </a:xfrm>
          <a:prstGeom prst="rect">
            <a:avLst/>
          </a:prstGeom>
        </p:spPr>
      </p:pic>
      <p:pic>
        <p:nvPicPr>
          <p:cNvPr id="6" name="Obrázek 5"/>
          <p:cNvPicPr>
            <a:picLocks noChangeAspect="1"/>
          </p:cNvPicPr>
          <p:nvPr/>
        </p:nvPicPr>
        <p:blipFill>
          <a:blip r:embed="rId3"/>
          <a:stretch>
            <a:fillRect/>
          </a:stretch>
        </p:blipFill>
        <p:spPr>
          <a:xfrm>
            <a:off x="9026434" y="583160"/>
            <a:ext cx="2958164" cy="1027603"/>
          </a:xfrm>
          <a:prstGeom prst="rect">
            <a:avLst/>
          </a:prstGeom>
        </p:spPr>
      </p:pic>
    </p:spTree>
    <p:extLst>
      <p:ext uri="{BB962C8B-B14F-4D97-AF65-F5344CB8AC3E}">
        <p14:creationId xmlns:p14="http://schemas.microsoft.com/office/powerpoint/2010/main" val="31402544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199" y="365125"/>
            <a:ext cx="8188235" cy="1463675"/>
          </a:xfrm>
        </p:spPr>
        <p:txBody>
          <a:bodyPr>
            <a:normAutofit/>
          </a:bodyPr>
          <a:lstStyle/>
          <a:p>
            <a:r>
              <a:rPr lang="cs-CZ" sz="4300" b="1" dirty="0" smtClean="0"/>
              <a:t>Provádění změn v průběhu realizace</a:t>
            </a:r>
            <a:endParaRPr lang="cs-CZ" sz="4300" b="1" dirty="0"/>
          </a:p>
        </p:txBody>
      </p:sp>
      <p:sp>
        <p:nvSpPr>
          <p:cNvPr id="3" name="Zástupný symbol pro obsah 2"/>
          <p:cNvSpPr>
            <a:spLocks noGrp="1"/>
          </p:cNvSpPr>
          <p:nvPr>
            <p:ph idx="1"/>
          </p:nvPr>
        </p:nvSpPr>
        <p:spPr>
          <a:xfrm>
            <a:off x="838200" y="1690687"/>
            <a:ext cx="10515600" cy="4028470"/>
          </a:xfrm>
        </p:spPr>
        <p:txBody>
          <a:bodyPr>
            <a:normAutofit fontScale="92500" lnSpcReduction="20000"/>
          </a:bodyPr>
          <a:lstStyle/>
          <a:p>
            <a:endParaRPr lang="cs-CZ" dirty="0"/>
          </a:p>
          <a:p>
            <a:r>
              <a:rPr lang="cs-CZ" dirty="0"/>
              <a:t>Změny, které je příjemce dotace povinen předložit </a:t>
            </a:r>
            <a:r>
              <a:rPr lang="cs-CZ" dirty="0" smtClean="0"/>
              <a:t>nejpozději v den  </a:t>
            </a:r>
            <a:r>
              <a:rPr lang="cs-CZ" dirty="0"/>
              <a:t>předložení Žádosti o platbu na RO SZIF, a ke kterým se následně RO SZIF  vyjádří:</a:t>
            </a:r>
          </a:p>
          <a:p>
            <a:pPr marL="514350" indent="-514350">
              <a:buFont typeface="+mj-lt"/>
              <a:buAutoNum type="arabicPeriod"/>
            </a:pPr>
            <a:r>
              <a:rPr lang="cs-CZ" dirty="0" smtClean="0"/>
              <a:t>změny </a:t>
            </a:r>
            <a:r>
              <a:rPr lang="cs-CZ" dirty="0"/>
              <a:t>technických parametrů projektu, změny ve stavebním povolení </a:t>
            </a:r>
            <a:r>
              <a:rPr lang="cs-CZ" dirty="0" smtClean="0"/>
              <a:t>nebo jiném </a:t>
            </a:r>
            <a:r>
              <a:rPr lang="cs-CZ" dirty="0"/>
              <a:t>opatření stavebního </a:t>
            </a:r>
            <a:r>
              <a:rPr lang="cs-CZ" dirty="0" smtClean="0"/>
              <a:t>úřadu; A</a:t>
            </a:r>
            <a:r>
              <a:rPr lang="cs-CZ" dirty="0"/>
              <a:t>,</a:t>
            </a:r>
          </a:p>
          <a:p>
            <a:pPr marL="514350" indent="-514350">
              <a:buFont typeface="+mj-lt"/>
              <a:buAutoNum type="arabicPeriod"/>
            </a:pPr>
            <a:r>
              <a:rPr lang="cs-CZ" dirty="0" smtClean="0"/>
              <a:t>změna </a:t>
            </a:r>
            <a:r>
              <a:rPr lang="cs-CZ" dirty="0"/>
              <a:t>trvalého </a:t>
            </a:r>
            <a:r>
              <a:rPr lang="cs-CZ" dirty="0" smtClean="0"/>
              <a:t>pobytu / sídla žadatele / příjemce </a:t>
            </a:r>
            <a:r>
              <a:rPr lang="cs-CZ" dirty="0"/>
              <a:t>dotace, změna </a:t>
            </a:r>
            <a:r>
              <a:rPr lang="cs-CZ" dirty="0" smtClean="0"/>
              <a:t>statutárního orgánu</a:t>
            </a:r>
            <a:r>
              <a:rPr lang="cs-CZ" dirty="0"/>
              <a:t>, apod.</a:t>
            </a:r>
          </a:p>
          <a:p>
            <a:pPr marL="514350" indent="-514350">
              <a:buFont typeface="+mj-lt"/>
              <a:buAutoNum type="arabicPeriod"/>
            </a:pPr>
            <a:r>
              <a:rPr lang="cs-CZ" dirty="0" smtClean="0"/>
              <a:t>Přidání / odstranění </a:t>
            </a:r>
            <a:r>
              <a:rPr lang="cs-CZ" dirty="0"/>
              <a:t>kódů výdajů, na které může být poskytnuta dotace, oproti  údajům v Žádosti o dotaci; K. Korekce výdajů, ze kterých je stanovena dotace, bude  uplatněna v případě, že odstraněním kódu dojde k vykázání nulové částky v tomto  kódu za současného přesunu </a:t>
            </a:r>
          </a:p>
          <a:p>
            <a:pPr marL="0" indent="0">
              <a:buNone/>
            </a:pPr>
            <a:endParaRPr lang="cs-CZ" dirty="0"/>
          </a:p>
        </p:txBody>
      </p:sp>
      <p:pic>
        <p:nvPicPr>
          <p:cNvPr id="4" name="Obrázek 2" descr="Publicita IROP.png"/>
          <p:cNvPicPr/>
          <p:nvPr/>
        </p:nvPicPr>
        <p:blipFill>
          <a:blip r:embed="rId2"/>
          <a:srcRect/>
          <a:stretch>
            <a:fillRect/>
          </a:stretch>
        </p:blipFill>
        <p:spPr bwMode="auto">
          <a:xfrm>
            <a:off x="1913021" y="5527963"/>
            <a:ext cx="8253663" cy="1050248"/>
          </a:xfrm>
          <a:prstGeom prst="rect">
            <a:avLst/>
          </a:prstGeom>
          <a:noFill/>
          <a:ln w="9525">
            <a:noFill/>
            <a:miter lim="800000"/>
            <a:headEnd/>
            <a:tailEnd/>
          </a:ln>
        </p:spPr>
      </p:pic>
      <p:pic>
        <p:nvPicPr>
          <p:cNvPr id="5" name="Obrázek 4"/>
          <p:cNvPicPr>
            <a:picLocks noChangeAspect="1"/>
          </p:cNvPicPr>
          <p:nvPr/>
        </p:nvPicPr>
        <p:blipFill>
          <a:blip r:embed="rId3"/>
          <a:stretch>
            <a:fillRect/>
          </a:stretch>
        </p:blipFill>
        <p:spPr>
          <a:xfrm>
            <a:off x="8886524" y="514104"/>
            <a:ext cx="2560320" cy="1027603"/>
          </a:xfrm>
          <a:prstGeom prst="rect">
            <a:avLst/>
          </a:prstGeom>
        </p:spPr>
      </p:pic>
      <p:pic>
        <p:nvPicPr>
          <p:cNvPr id="6" name="Obrázek 5"/>
          <p:cNvPicPr>
            <a:picLocks noChangeAspect="1"/>
          </p:cNvPicPr>
          <p:nvPr/>
        </p:nvPicPr>
        <p:blipFill>
          <a:blip r:embed="rId3"/>
          <a:stretch>
            <a:fillRect/>
          </a:stretch>
        </p:blipFill>
        <p:spPr>
          <a:xfrm>
            <a:off x="9026434" y="583160"/>
            <a:ext cx="2958164" cy="1027603"/>
          </a:xfrm>
          <a:prstGeom prst="rect">
            <a:avLst/>
          </a:prstGeom>
        </p:spPr>
      </p:pic>
    </p:spTree>
    <p:extLst>
      <p:ext uri="{BB962C8B-B14F-4D97-AF65-F5344CB8AC3E}">
        <p14:creationId xmlns:p14="http://schemas.microsoft.com/office/powerpoint/2010/main" val="7567843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199" y="365125"/>
            <a:ext cx="8188235" cy="1463675"/>
          </a:xfrm>
        </p:spPr>
        <p:txBody>
          <a:bodyPr>
            <a:normAutofit/>
          </a:bodyPr>
          <a:lstStyle/>
          <a:p>
            <a:r>
              <a:rPr lang="cs-CZ" sz="4300" b="1" dirty="0" smtClean="0"/>
              <a:t>Provádění změn po podání Žádosti o platbu</a:t>
            </a:r>
            <a:endParaRPr lang="cs-CZ" sz="4300" b="1" dirty="0"/>
          </a:p>
        </p:txBody>
      </p:sp>
      <p:sp>
        <p:nvSpPr>
          <p:cNvPr id="3" name="Zástupný symbol pro obsah 2"/>
          <p:cNvSpPr>
            <a:spLocks noGrp="1"/>
          </p:cNvSpPr>
          <p:nvPr>
            <p:ph idx="1"/>
          </p:nvPr>
        </p:nvSpPr>
        <p:spPr>
          <a:xfrm>
            <a:off x="838200" y="1690687"/>
            <a:ext cx="10515600" cy="4028470"/>
          </a:xfrm>
        </p:spPr>
        <p:txBody>
          <a:bodyPr>
            <a:normAutofit lnSpcReduction="10000"/>
          </a:bodyPr>
          <a:lstStyle/>
          <a:p>
            <a:r>
              <a:rPr lang="cs-CZ" dirty="0" smtClean="0"/>
              <a:t>Změna </a:t>
            </a:r>
            <a:r>
              <a:rPr lang="cs-CZ" dirty="0"/>
              <a:t>příjemce dotace, vlastnictví předmětu projektu nesmí </a:t>
            </a:r>
            <a:r>
              <a:rPr lang="cs-CZ" dirty="0" smtClean="0"/>
              <a:t>být provedena </a:t>
            </a:r>
            <a:r>
              <a:rPr lang="cs-CZ" dirty="0"/>
              <a:t>bez souhlasu </a:t>
            </a:r>
            <a:r>
              <a:rPr lang="cs-CZ" dirty="0" err="1" smtClean="0"/>
              <a:t>SZIFu</a:t>
            </a:r>
            <a:r>
              <a:rPr lang="cs-CZ" dirty="0" smtClean="0"/>
              <a:t> na </a:t>
            </a:r>
            <a:r>
              <a:rPr lang="cs-CZ" dirty="0"/>
              <a:t>základě podání Hlášení </a:t>
            </a:r>
            <a:r>
              <a:rPr lang="cs-CZ" dirty="0" smtClean="0"/>
              <a:t>o změnách</a:t>
            </a:r>
            <a:endParaRPr lang="cs-CZ" dirty="0"/>
          </a:p>
          <a:p>
            <a:r>
              <a:rPr lang="cs-CZ" dirty="0" smtClean="0"/>
              <a:t>Změna </a:t>
            </a:r>
            <a:r>
              <a:rPr lang="cs-CZ" dirty="0"/>
              <a:t>trvalého </a:t>
            </a:r>
            <a:r>
              <a:rPr lang="cs-CZ" dirty="0" smtClean="0"/>
              <a:t>pobytu / sídla </a:t>
            </a:r>
            <a:r>
              <a:rPr lang="cs-CZ" dirty="0"/>
              <a:t>příjemce dotace, změna </a:t>
            </a:r>
            <a:r>
              <a:rPr lang="cs-CZ" dirty="0" smtClean="0"/>
              <a:t>statutárního orgánu, apod. – vyjádření </a:t>
            </a:r>
            <a:r>
              <a:rPr lang="cs-CZ" dirty="0" err="1" smtClean="0"/>
              <a:t>SZIFu</a:t>
            </a:r>
            <a:endParaRPr lang="cs-CZ" dirty="0" smtClean="0"/>
          </a:p>
          <a:p>
            <a:r>
              <a:rPr lang="cs-CZ" dirty="0" smtClean="0"/>
              <a:t>Po </a:t>
            </a:r>
            <a:r>
              <a:rPr lang="cs-CZ" dirty="0"/>
              <a:t>předložení Žádosti o platbu musí příjemce dotace </a:t>
            </a:r>
            <a:r>
              <a:rPr lang="cs-CZ" dirty="0" smtClean="0"/>
              <a:t>nahlásit následující </a:t>
            </a:r>
            <a:r>
              <a:rPr lang="cs-CZ" dirty="0"/>
              <a:t>změny, a to nejpozději do 30 kalendářních dnů od </a:t>
            </a:r>
            <a:r>
              <a:rPr lang="cs-CZ" dirty="0" smtClean="0"/>
              <a:t>provedení změny</a:t>
            </a:r>
            <a:r>
              <a:rPr lang="cs-CZ" dirty="0"/>
              <a:t>:</a:t>
            </a:r>
          </a:p>
          <a:p>
            <a:pPr marL="971550" lvl="1" indent="-514350">
              <a:buFont typeface="+mj-lt"/>
              <a:buAutoNum type="arabicPeriod"/>
            </a:pPr>
            <a:r>
              <a:rPr lang="cs-CZ" dirty="0" smtClean="0"/>
              <a:t>změna </a:t>
            </a:r>
            <a:r>
              <a:rPr lang="cs-CZ" dirty="0"/>
              <a:t>místa realizace </a:t>
            </a:r>
            <a:r>
              <a:rPr lang="cs-CZ" dirty="0" smtClean="0"/>
              <a:t>projektu; A</a:t>
            </a:r>
            <a:r>
              <a:rPr lang="cs-CZ" dirty="0"/>
              <a:t>,</a:t>
            </a:r>
          </a:p>
          <a:p>
            <a:pPr marL="971550" lvl="1" indent="-514350">
              <a:buFont typeface="+mj-lt"/>
              <a:buAutoNum type="arabicPeriod"/>
            </a:pPr>
            <a:r>
              <a:rPr lang="cs-CZ" dirty="0" smtClean="0"/>
              <a:t>ostatní </a:t>
            </a:r>
            <a:r>
              <a:rPr lang="cs-CZ" dirty="0"/>
              <a:t>změny týkající se předmětu projektu (např. změna technického  </a:t>
            </a:r>
            <a:r>
              <a:rPr lang="cs-CZ" dirty="0" smtClean="0"/>
              <a:t>řešení / provedení); A</a:t>
            </a:r>
            <a:r>
              <a:rPr lang="cs-CZ" dirty="0"/>
              <a:t>.</a:t>
            </a:r>
          </a:p>
          <a:p>
            <a:pPr marL="971550" lvl="1" indent="-514350">
              <a:buFont typeface="+mj-lt"/>
              <a:buAutoNum type="arabicPeriod"/>
            </a:pPr>
            <a:endParaRPr lang="cs-CZ" dirty="0"/>
          </a:p>
          <a:p>
            <a:pPr marL="0" indent="0">
              <a:buNone/>
            </a:pPr>
            <a:endParaRPr lang="cs-CZ" dirty="0"/>
          </a:p>
        </p:txBody>
      </p:sp>
      <p:pic>
        <p:nvPicPr>
          <p:cNvPr id="4" name="Obrázek 2" descr="Publicita IROP.png"/>
          <p:cNvPicPr/>
          <p:nvPr/>
        </p:nvPicPr>
        <p:blipFill>
          <a:blip r:embed="rId2"/>
          <a:srcRect/>
          <a:stretch>
            <a:fillRect/>
          </a:stretch>
        </p:blipFill>
        <p:spPr bwMode="auto">
          <a:xfrm>
            <a:off x="1913021" y="5527963"/>
            <a:ext cx="8253663" cy="1050248"/>
          </a:xfrm>
          <a:prstGeom prst="rect">
            <a:avLst/>
          </a:prstGeom>
          <a:noFill/>
          <a:ln w="9525">
            <a:noFill/>
            <a:miter lim="800000"/>
            <a:headEnd/>
            <a:tailEnd/>
          </a:ln>
        </p:spPr>
      </p:pic>
      <p:pic>
        <p:nvPicPr>
          <p:cNvPr id="5" name="Obrázek 4"/>
          <p:cNvPicPr>
            <a:picLocks noChangeAspect="1"/>
          </p:cNvPicPr>
          <p:nvPr/>
        </p:nvPicPr>
        <p:blipFill>
          <a:blip r:embed="rId3"/>
          <a:stretch>
            <a:fillRect/>
          </a:stretch>
        </p:blipFill>
        <p:spPr>
          <a:xfrm>
            <a:off x="8886524" y="514104"/>
            <a:ext cx="2560320" cy="1027603"/>
          </a:xfrm>
          <a:prstGeom prst="rect">
            <a:avLst/>
          </a:prstGeom>
        </p:spPr>
      </p:pic>
      <p:pic>
        <p:nvPicPr>
          <p:cNvPr id="6" name="Obrázek 5"/>
          <p:cNvPicPr>
            <a:picLocks noChangeAspect="1"/>
          </p:cNvPicPr>
          <p:nvPr/>
        </p:nvPicPr>
        <p:blipFill>
          <a:blip r:embed="rId3"/>
          <a:stretch>
            <a:fillRect/>
          </a:stretch>
        </p:blipFill>
        <p:spPr>
          <a:xfrm>
            <a:off x="9026434" y="583160"/>
            <a:ext cx="2958164" cy="1027603"/>
          </a:xfrm>
          <a:prstGeom prst="rect">
            <a:avLst/>
          </a:prstGeom>
        </p:spPr>
      </p:pic>
    </p:spTree>
    <p:extLst>
      <p:ext uri="{BB962C8B-B14F-4D97-AF65-F5344CB8AC3E}">
        <p14:creationId xmlns:p14="http://schemas.microsoft.com/office/powerpoint/2010/main" val="41787827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199" y="365125"/>
            <a:ext cx="8188235" cy="1463675"/>
          </a:xfrm>
        </p:spPr>
        <p:txBody>
          <a:bodyPr>
            <a:normAutofit/>
          </a:bodyPr>
          <a:lstStyle/>
          <a:p>
            <a:r>
              <a:rPr lang="cs-CZ" sz="4300" b="1" dirty="0" smtClean="0"/>
              <a:t>Provádění změn – specifické změny žadatele / příjemce dotace</a:t>
            </a:r>
            <a:endParaRPr lang="cs-CZ" sz="4300" b="1" dirty="0"/>
          </a:p>
        </p:txBody>
      </p:sp>
      <p:sp>
        <p:nvSpPr>
          <p:cNvPr id="3" name="Zástupný symbol pro obsah 2"/>
          <p:cNvSpPr>
            <a:spLocks noGrp="1"/>
          </p:cNvSpPr>
          <p:nvPr>
            <p:ph idx="1"/>
          </p:nvPr>
        </p:nvSpPr>
        <p:spPr>
          <a:xfrm>
            <a:off x="838200" y="1690687"/>
            <a:ext cx="10515600" cy="4028470"/>
          </a:xfrm>
        </p:spPr>
        <p:txBody>
          <a:bodyPr>
            <a:normAutofit/>
          </a:bodyPr>
          <a:lstStyle/>
          <a:p>
            <a:pPr marL="457200" lvl="1" indent="0">
              <a:buNone/>
            </a:pPr>
            <a:endParaRPr lang="cs-CZ" dirty="0"/>
          </a:p>
          <a:p>
            <a:pPr marL="0" indent="0">
              <a:buNone/>
            </a:pPr>
            <a:endParaRPr lang="cs-CZ" dirty="0"/>
          </a:p>
        </p:txBody>
      </p:sp>
      <p:pic>
        <p:nvPicPr>
          <p:cNvPr id="4" name="Obrázek 2" descr="Publicita IROP.png"/>
          <p:cNvPicPr/>
          <p:nvPr/>
        </p:nvPicPr>
        <p:blipFill>
          <a:blip r:embed="rId2"/>
          <a:srcRect/>
          <a:stretch>
            <a:fillRect/>
          </a:stretch>
        </p:blipFill>
        <p:spPr bwMode="auto">
          <a:xfrm>
            <a:off x="1913021" y="5527963"/>
            <a:ext cx="8253663" cy="1050248"/>
          </a:xfrm>
          <a:prstGeom prst="rect">
            <a:avLst/>
          </a:prstGeom>
          <a:noFill/>
          <a:ln w="9525">
            <a:noFill/>
            <a:miter lim="800000"/>
            <a:headEnd/>
            <a:tailEnd/>
          </a:ln>
        </p:spPr>
      </p:pic>
      <p:pic>
        <p:nvPicPr>
          <p:cNvPr id="5" name="Obrázek 4"/>
          <p:cNvPicPr>
            <a:picLocks noChangeAspect="1"/>
          </p:cNvPicPr>
          <p:nvPr/>
        </p:nvPicPr>
        <p:blipFill>
          <a:blip r:embed="rId3"/>
          <a:stretch>
            <a:fillRect/>
          </a:stretch>
        </p:blipFill>
        <p:spPr>
          <a:xfrm>
            <a:off x="8886524" y="514104"/>
            <a:ext cx="2560320" cy="1027603"/>
          </a:xfrm>
          <a:prstGeom prst="rect">
            <a:avLst/>
          </a:prstGeom>
        </p:spPr>
      </p:pic>
      <p:pic>
        <p:nvPicPr>
          <p:cNvPr id="6" name="Obrázek 5"/>
          <p:cNvPicPr>
            <a:picLocks noChangeAspect="1"/>
          </p:cNvPicPr>
          <p:nvPr/>
        </p:nvPicPr>
        <p:blipFill>
          <a:blip r:embed="rId3"/>
          <a:stretch>
            <a:fillRect/>
          </a:stretch>
        </p:blipFill>
        <p:spPr>
          <a:xfrm>
            <a:off x="9026434" y="583160"/>
            <a:ext cx="2958164" cy="1027603"/>
          </a:xfrm>
          <a:prstGeom prst="rect">
            <a:avLst/>
          </a:prstGeom>
        </p:spPr>
      </p:pic>
      <p:sp>
        <p:nvSpPr>
          <p:cNvPr id="7" name="Obdélník 6"/>
          <p:cNvSpPr/>
          <p:nvPr/>
        </p:nvSpPr>
        <p:spPr>
          <a:xfrm>
            <a:off x="838198" y="1690686"/>
            <a:ext cx="10608646" cy="3908762"/>
          </a:xfrm>
          <a:prstGeom prst="rect">
            <a:avLst/>
          </a:prstGeom>
        </p:spPr>
        <p:txBody>
          <a:bodyPr wrap="square">
            <a:spAutoFit/>
          </a:bodyPr>
          <a:lstStyle/>
          <a:p>
            <a:endParaRPr lang="cs-CZ" sz="1400" b="0" i="0" u="none" strike="noStrike" baseline="0" dirty="0" smtClean="0">
              <a:solidFill>
                <a:srgbClr val="000000"/>
              </a:solidFill>
              <a:latin typeface="Trebuchet MS" panose="020B0603020202020204" pitchFamily="34" charset="0"/>
            </a:endParaRPr>
          </a:p>
          <a:p>
            <a:pPr marL="285750" indent="-285750">
              <a:buFont typeface="Arial" panose="020B0604020202020204" pitchFamily="34" charset="0"/>
              <a:buChar char="•"/>
            </a:pPr>
            <a:r>
              <a:rPr lang="cs-CZ" dirty="0">
                <a:solidFill>
                  <a:srgbClr val="000000"/>
                </a:solidFill>
                <a:latin typeface="Trebuchet MS" panose="020B0603020202020204" pitchFamily="34" charset="0"/>
              </a:rPr>
              <a:t>V případě úmrtí </a:t>
            </a:r>
            <a:r>
              <a:rPr lang="cs-CZ" dirty="0" smtClean="0">
                <a:solidFill>
                  <a:srgbClr val="000000"/>
                </a:solidFill>
                <a:latin typeface="Trebuchet MS" panose="020B0603020202020204" pitchFamily="34" charset="0"/>
              </a:rPr>
              <a:t>žadatele/příjemce </a:t>
            </a:r>
            <a:r>
              <a:rPr lang="cs-CZ" dirty="0">
                <a:solidFill>
                  <a:srgbClr val="000000"/>
                </a:solidFill>
                <a:latin typeface="Trebuchet MS" panose="020B0603020202020204" pitchFamily="34" charset="0"/>
              </a:rPr>
              <a:t>dotace –fyzické osoby</a:t>
            </a:r>
            <a:r>
              <a:rPr lang="cs-CZ" dirty="0" smtClean="0">
                <a:solidFill>
                  <a:srgbClr val="000000"/>
                </a:solidFill>
                <a:latin typeface="Trebuchet MS" panose="020B0603020202020204" pitchFamily="34" charset="0"/>
              </a:rPr>
              <a:t>, je účastník  </a:t>
            </a:r>
            <a:r>
              <a:rPr lang="cs-CZ" dirty="0">
                <a:solidFill>
                  <a:srgbClr val="000000"/>
                </a:solidFill>
                <a:latin typeface="Trebuchet MS" panose="020B0603020202020204" pitchFamily="34" charset="0"/>
              </a:rPr>
              <a:t>dědického řízení po žadateli/příjemci dotace, příp. správce tohoto dědictví,  povinen nahlásit písemně (formou dopisu nebo Hlášení o změnách) skutečnost  úmrtí žadatele/příjemce dotace příslušnému RO SZIF. Po ukončení dědického  řízení je případný nový nabyvatel části nebo celého dědictví po  žadateli/příjemci dotace povinen sdělit písemně formou Hlášení o změnách  způsob dalšího nakládání s předmětem projektu nebo s jím </a:t>
            </a:r>
            <a:r>
              <a:rPr lang="cs-CZ" dirty="0" smtClean="0">
                <a:solidFill>
                  <a:srgbClr val="000000"/>
                </a:solidFill>
                <a:latin typeface="Trebuchet MS" panose="020B0603020202020204" pitchFamily="34" charset="0"/>
              </a:rPr>
              <a:t>z děděnou částí</a:t>
            </a:r>
            <a:r>
              <a:rPr lang="cs-CZ" dirty="0">
                <a:solidFill>
                  <a:srgbClr val="000000"/>
                </a:solidFill>
                <a:latin typeface="Trebuchet MS" panose="020B0603020202020204" pitchFamily="34" charset="0"/>
              </a:rPr>
              <a:t>.</a:t>
            </a:r>
          </a:p>
          <a:p>
            <a:pPr marL="285750" indent="-285750">
              <a:buFont typeface="Arial" panose="020B0604020202020204" pitchFamily="34" charset="0"/>
              <a:buChar char="•"/>
            </a:pPr>
            <a:r>
              <a:rPr lang="cs-CZ" dirty="0" smtClean="0">
                <a:solidFill>
                  <a:srgbClr val="000000"/>
                </a:solidFill>
                <a:latin typeface="Trebuchet MS" panose="020B0603020202020204" pitchFamily="34" charset="0"/>
              </a:rPr>
              <a:t>RO </a:t>
            </a:r>
            <a:r>
              <a:rPr lang="cs-CZ" dirty="0">
                <a:solidFill>
                  <a:srgbClr val="000000"/>
                </a:solidFill>
                <a:latin typeface="Trebuchet MS" panose="020B0603020202020204" pitchFamily="34" charset="0"/>
              </a:rPr>
              <a:t>SZIF vždy posoudí, zda jsou splněny veškeré podmínky vyplývající ze  specifických podmínek Pravidel a Žádosti o dotaci. Sankce A se </a:t>
            </a:r>
            <a:r>
              <a:rPr lang="cs-CZ" dirty="0" smtClean="0">
                <a:solidFill>
                  <a:srgbClr val="000000"/>
                </a:solidFill>
                <a:latin typeface="Trebuchet MS" panose="020B0603020202020204" pitchFamily="34" charset="0"/>
              </a:rPr>
              <a:t>za provedení  </a:t>
            </a:r>
            <a:r>
              <a:rPr lang="cs-CZ" dirty="0">
                <a:solidFill>
                  <a:srgbClr val="000000"/>
                </a:solidFill>
                <a:latin typeface="Trebuchet MS" panose="020B0603020202020204" pitchFamily="34" charset="0"/>
              </a:rPr>
              <a:t>změny žadatele/příjemce dotace bez předchozího </a:t>
            </a:r>
            <a:r>
              <a:rPr lang="cs-CZ" dirty="0" smtClean="0">
                <a:solidFill>
                  <a:srgbClr val="000000"/>
                </a:solidFill>
                <a:latin typeface="Trebuchet MS" panose="020B0603020202020204" pitchFamily="34" charset="0"/>
              </a:rPr>
              <a:t>souhlasu neuplatní</a:t>
            </a:r>
            <a:endParaRPr lang="cs-CZ" dirty="0">
              <a:solidFill>
                <a:srgbClr val="000000"/>
              </a:solidFill>
              <a:latin typeface="Trebuchet MS" panose="020B0603020202020204" pitchFamily="34" charset="0"/>
            </a:endParaRPr>
          </a:p>
          <a:p>
            <a:pPr marL="285750" indent="-285750">
              <a:buFont typeface="Arial" panose="020B0604020202020204" pitchFamily="34" charset="0"/>
              <a:buChar char="•"/>
            </a:pPr>
            <a:r>
              <a:rPr lang="cs-CZ" dirty="0" smtClean="0">
                <a:solidFill>
                  <a:srgbClr val="000000"/>
                </a:solidFill>
                <a:latin typeface="Trebuchet MS" panose="020B0603020202020204" pitchFamily="34" charset="0"/>
              </a:rPr>
              <a:t>V </a:t>
            </a:r>
            <a:r>
              <a:rPr lang="cs-CZ" dirty="0">
                <a:solidFill>
                  <a:srgbClr val="000000"/>
                </a:solidFill>
                <a:latin typeface="Trebuchet MS" panose="020B0603020202020204" pitchFamily="34" charset="0"/>
              </a:rPr>
              <a:t>případě zániku příjemce dotace –právnické osoby, nabývá-li </a:t>
            </a:r>
            <a:r>
              <a:rPr lang="cs-CZ" dirty="0" smtClean="0">
                <a:solidFill>
                  <a:srgbClr val="000000"/>
                </a:solidFill>
                <a:latin typeface="Trebuchet MS" panose="020B0603020202020204" pitchFamily="34" charset="0"/>
              </a:rPr>
              <a:t>celé její </a:t>
            </a:r>
            <a:r>
              <a:rPr lang="cs-CZ" dirty="0">
                <a:solidFill>
                  <a:srgbClr val="000000"/>
                </a:solidFill>
                <a:latin typeface="Trebuchet MS" panose="020B0603020202020204" pitchFamily="34" charset="0"/>
              </a:rPr>
              <a:t>jmění její právní nástupce a RO SZIF posoudí, že jsou i po provedení změny splněny  veškeré podmínky vyplývající ze specifických podmínek Pravidel a Žádosti o  dotaci. Sankce A se za provedení změny příjemce dotace bez předchozího  </a:t>
            </a:r>
            <a:r>
              <a:rPr lang="cs-CZ" dirty="0" smtClean="0">
                <a:solidFill>
                  <a:srgbClr val="000000"/>
                </a:solidFill>
                <a:latin typeface="Trebuchet MS" panose="020B0603020202020204" pitchFamily="34" charset="0"/>
              </a:rPr>
              <a:t>souhlasu neuplatní</a:t>
            </a:r>
            <a:r>
              <a:rPr lang="cs-CZ" dirty="0">
                <a:solidFill>
                  <a:srgbClr val="000000"/>
                </a:solidFill>
                <a:latin typeface="Trebuchet MS" panose="020B0603020202020204" pitchFamily="34" charset="0"/>
              </a:rPr>
              <a:t>.</a:t>
            </a:r>
          </a:p>
        </p:txBody>
      </p:sp>
    </p:spTree>
    <p:extLst>
      <p:ext uri="{BB962C8B-B14F-4D97-AF65-F5344CB8AC3E}">
        <p14:creationId xmlns:p14="http://schemas.microsoft.com/office/powerpoint/2010/main" val="25397261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656547" y="2802996"/>
            <a:ext cx="8766610" cy="1463675"/>
          </a:xfrm>
        </p:spPr>
        <p:txBody>
          <a:bodyPr>
            <a:normAutofit/>
          </a:bodyPr>
          <a:lstStyle/>
          <a:p>
            <a:pPr algn="ctr"/>
            <a:r>
              <a:rPr lang="cs-CZ" b="1" dirty="0" smtClean="0"/>
              <a:t>Dohoda o poskytnutí dotace</a:t>
            </a:r>
            <a:endParaRPr lang="cs-CZ" b="1" dirty="0"/>
          </a:p>
        </p:txBody>
      </p:sp>
      <p:pic>
        <p:nvPicPr>
          <p:cNvPr id="4" name="Obrázek 2" descr="Publicita IROP.png"/>
          <p:cNvPicPr/>
          <p:nvPr/>
        </p:nvPicPr>
        <p:blipFill>
          <a:blip r:embed="rId2"/>
          <a:srcRect/>
          <a:stretch>
            <a:fillRect/>
          </a:stretch>
        </p:blipFill>
        <p:spPr bwMode="auto">
          <a:xfrm>
            <a:off x="1913021" y="5527963"/>
            <a:ext cx="8253663" cy="1050248"/>
          </a:xfrm>
          <a:prstGeom prst="rect">
            <a:avLst/>
          </a:prstGeom>
          <a:noFill/>
          <a:ln w="9525">
            <a:noFill/>
            <a:miter lim="800000"/>
            <a:headEnd/>
            <a:tailEnd/>
          </a:ln>
        </p:spPr>
      </p:pic>
      <p:pic>
        <p:nvPicPr>
          <p:cNvPr id="5" name="Obrázek 4"/>
          <p:cNvPicPr>
            <a:picLocks noChangeAspect="1"/>
          </p:cNvPicPr>
          <p:nvPr/>
        </p:nvPicPr>
        <p:blipFill>
          <a:blip r:embed="rId3"/>
          <a:stretch>
            <a:fillRect/>
          </a:stretch>
        </p:blipFill>
        <p:spPr>
          <a:xfrm>
            <a:off x="8886524" y="514104"/>
            <a:ext cx="2560320" cy="1027603"/>
          </a:xfrm>
          <a:prstGeom prst="rect">
            <a:avLst/>
          </a:prstGeom>
        </p:spPr>
      </p:pic>
      <p:pic>
        <p:nvPicPr>
          <p:cNvPr id="6" name="Obrázek 5"/>
          <p:cNvPicPr>
            <a:picLocks noChangeAspect="1"/>
          </p:cNvPicPr>
          <p:nvPr/>
        </p:nvPicPr>
        <p:blipFill>
          <a:blip r:embed="rId3"/>
          <a:stretch>
            <a:fillRect/>
          </a:stretch>
        </p:blipFill>
        <p:spPr>
          <a:xfrm>
            <a:off x="8886524" y="514103"/>
            <a:ext cx="2958164" cy="1027603"/>
          </a:xfrm>
          <a:prstGeom prst="rect">
            <a:avLst/>
          </a:prstGeom>
        </p:spPr>
      </p:pic>
    </p:spTree>
    <p:extLst>
      <p:ext uri="{BB962C8B-B14F-4D97-AF65-F5344CB8AC3E}">
        <p14:creationId xmlns:p14="http://schemas.microsoft.com/office/powerpoint/2010/main" val="18471080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199" y="365125"/>
            <a:ext cx="8188235" cy="1463675"/>
          </a:xfrm>
        </p:spPr>
        <p:txBody>
          <a:bodyPr>
            <a:normAutofit/>
          </a:bodyPr>
          <a:lstStyle/>
          <a:p>
            <a:r>
              <a:rPr lang="cs-CZ" sz="4300" b="1" dirty="0" smtClean="0"/>
              <a:t>Dohoda o poskytnutí dotace</a:t>
            </a:r>
            <a:endParaRPr lang="cs-CZ" sz="4300" b="1" dirty="0"/>
          </a:p>
        </p:txBody>
      </p:sp>
      <p:sp>
        <p:nvSpPr>
          <p:cNvPr id="3" name="Zástupný symbol pro obsah 2"/>
          <p:cNvSpPr>
            <a:spLocks noGrp="1"/>
          </p:cNvSpPr>
          <p:nvPr>
            <p:ph idx="1"/>
          </p:nvPr>
        </p:nvSpPr>
        <p:spPr>
          <a:xfrm>
            <a:off x="838200" y="1690687"/>
            <a:ext cx="10515600" cy="4028470"/>
          </a:xfrm>
        </p:spPr>
        <p:txBody>
          <a:bodyPr>
            <a:normAutofit/>
          </a:bodyPr>
          <a:lstStyle/>
          <a:p>
            <a:pPr marL="457200" lvl="1" indent="0">
              <a:buNone/>
            </a:pPr>
            <a:endParaRPr lang="cs-CZ" dirty="0"/>
          </a:p>
          <a:p>
            <a:pPr marL="0" indent="0">
              <a:buNone/>
            </a:pPr>
            <a:endParaRPr lang="cs-CZ" dirty="0"/>
          </a:p>
        </p:txBody>
      </p:sp>
      <p:pic>
        <p:nvPicPr>
          <p:cNvPr id="4" name="Obrázek 2" descr="Publicita IROP.png"/>
          <p:cNvPicPr/>
          <p:nvPr/>
        </p:nvPicPr>
        <p:blipFill>
          <a:blip r:embed="rId2"/>
          <a:srcRect/>
          <a:stretch>
            <a:fillRect/>
          </a:stretch>
        </p:blipFill>
        <p:spPr bwMode="auto">
          <a:xfrm>
            <a:off x="1913021" y="5527963"/>
            <a:ext cx="8253663" cy="1050248"/>
          </a:xfrm>
          <a:prstGeom prst="rect">
            <a:avLst/>
          </a:prstGeom>
          <a:noFill/>
          <a:ln w="9525">
            <a:noFill/>
            <a:miter lim="800000"/>
            <a:headEnd/>
            <a:tailEnd/>
          </a:ln>
        </p:spPr>
      </p:pic>
      <p:pic>
        <p:nvPicPr>
          <p:cNvPr id="5" name="Obrázek 4"/>
          <p:cNvPicPr>
            <a:picLocks noChangeAspect="1"/>
          </p:cNvPicPr>
          <p:nvPr/>
        </p:nvPicPr>
        <p:blipFill>
          <a:blip r:embed="rId3"/>
          <a:stretch>
            <a:fillRect/>
          </a:stretch>
        </p:blipFill>
        <p:spPr>
          <a:xfrm>
            <a:off x="8886524" y="514104"/>
            <a:ext cx="2560320" cy="1027603"/>
          </a:xfrm>
          <a:prstGeom prst="rect">
            <a:avLst/>
          </a:prstGeom>
        </p:spPr>
      </p:pic>
      <p:pic>
        <p:nvPicPr>
          <p:cNvPr id="6" name="Obrázek 5"/>
          <p:cNvPicPr>
            <a:picLocks noChangeAspect="1"/>
          </p:cNvPicPr>
          <p:nvPr/>
        </p:nvPicPr>
        <p:blipFill>
          <a:blip r:embed="rId3"/>
          <a:stretch>
            <a:fillRect/>
          </a:stretch>
        </p:blipFill>
        <p:spPr>
          <a:xfrm>
            <a:off x="9026434" y="583160"/>
            <a:ext cx="2958164" cy="1027603"/>
          </a:xfrm>
          <a:prstGeom prst="rect">
            <a:avLst/>
          </a:prstGeom>
        </p:spPr>
      </p:pic>
      <p:sp>
        <p:nvSpPr>
          <p:cNvPr id="7" name="Obdélník 6"/>
          <p:cNvSpPr/>
          <p:nvPr/>
        </p:nvSpPr>
        <p:spPr>
          <a:xfrm>
            <a:off x="838198" y="1690686"/>
            <a:ext cx="10608646" cy="3447098"/>
          </a:xfrm>
          <a:prstGeom prst="rect">
            <a:avLst/>
          </a:prstGeom>
        </p:spPr>
        <p:txBody>
          <a:bodyPr wrap="square">
            <a:spAutoFit/>
          </a:bodyPr>
          <a:lstStyle/>
          <a:p>
            <a:pPr marL="285750" indent="-285750">
              <a:buFont typeface="Arial" panose="020B0604020202020204" pitchFamily="34" charset="0"/>
              <a:buChar char="•"/>
            </a:pPr>
            <a:r>
              <a:rPr lang="cs-CZ" sz="2000" dirty="0" smtClean="0"/>
              <a:t>Po </a:t>
            </a:r>
            <a:r>
              <a:rPr lang="cs-CZ" sz="2000" dirty="0"/>
              <a:t>schválení projektu je žadatel vyzván přes Portál Farmáře k </a:t>
            </a:r>
            <a:r>
              <a:rPr lang="cs-CZ" sz="2000" dirty="0" smtClean="0"/>
              <a:t>podpisu Dohody</a:t>
            </a:r>
            <a:endParaRPr lang="cs-CZ" sz="2000" dirty="0"/>
          </a:p>
          <a:p>
            <a:r>
              <a:rPr lang="cs-CZ" sz="2000" dirty="0" smtClean="0"/>
              <a:t>	ve </a:t>
            </a:r>
            <a:r>
              <a:rPr lang="cs-CZ" sz="2000" dirty="0"/>
              <a:t>výzvě bude stanovena lhůta (nedodržení </a:t>
            </a:r>
            <a:r>
              <a:rPr lang="cs-CZ" sz="2000" dirty="0" smtClean="0"/>
              <a:t>=</a:t>
            </a:r>
            <a:r>
              <a:rPr lang="cs-CZ" sz="2000" dirty="0"/>
              <a:t> </a:t>
            </a:r>
            <a:r>
              <a:rPr lang="cs-CZ" sz="2000" dirty="0" smtClean="0"/>
              <a:t>sankce</a:t>
            </a:r>
            <a:r>
              <a:rPr lang="cs-CZ" sz="2000" dirty="0"/>
              <a:t>)</a:t>
            </a:r>
          </a:p>
          <a:p>
            <a:pPr marL="342900" indent="-342900">
              <a:buFont typeface="+mj-lt"/>
              <a:buAutoNum type="arabicPeriod"/>
            </a:pPr>
            <a:r>
              <a:rPr lang="cs-CZ" sz="2000" dirty="0" smtClean="0"/>
              <a:t>Dohodu </a:t>
            </a:r>
            <a:r>
              <a:rPr lang="cs-CZ" sz="2000" dirty="0"/>
              <a:t>je nutné podepsat osobně před pracovníkem </a:t>
            </a:r>
            <a:r>
              <a:rPr lang="cs-CZ" sz="2000" dirty="0" smtClean="0"/>
              <a:t>RO SZIF nebo  </a:t>
            </a:r>
            <a:r>
              <a:rPr lang="cs-CZ" sz="2000" dirty="0"/>
              <a:t>prostřednictvím </a:t>
            </a:r>
            <a:r>
              <a:rPr lang="cs-CZ" sz="2000" dirty="0" smtClean="0"/>
              <a:t>zmocněného zástupce/zástupců</a:t>
            </a:r>
            <a:endParaRPr lang="cs-CZ" sz="2000" dirty="0"/>
          </a:p>
          <a:p>
            <a:endParaRPr lang="cs-CZ" sz="2000" dirty="0"/>
          </a:p>
          <a:p>
            <a:pPr lvl="1"/>
            <a:r>
              <a:rPr lang="cs-CZ" sz="2000" dirty="0" smtClean="0"/>
              <a:t>(</a:t>
            </a:r>
            <a:r>
              <a:rPr lang="cs-CZ" sz="2000" dirty="0"/>
              <a:t>v případě právnických/é osob/y pak prostřednictvím jejich/jejího statutárních/ho  orgánů/u v souladu </a:t>
            </a:r>
            <a:r>
              <a:rPr lang="cs-CZ" sz="2000" dirty="0" smtClean="0"/>
              <a:t>se </a:t>
            </a:r>
            <a:r>
              <a:rPr lang="cs-CZ" sz="2000" dirty="0"/>
              <a:t>stanoveným způsobem právoplatného jednání a podepisování  za příslušnou </a:t>
            </a:r>
            <a:r>
              <a:rPr lang="cs-CZ" sz="2000" dirty="0" smtClean="0"/>
              <a:t>právnickou osobu</a:t>
            </a:r>
            <a:r>
              <a:rPr lang="cs-CZ" sz="2000" dirty="0"/>
              <a:t>)</a:t>
            </a:r>
          </a:p>
          <a:p>
            <a:r>
              <a:rPr lang="fr-FR" sz="2000" dirty="0"/>
              <a:t>•Dohoda je vyhotovena ve </a:t>
            </a:r>
            <a:r>
              <a:rPr lang="fr-FR" sz="2000" dirty="0" smtClean="0"/>
              <a:t>dvou</a:t>
            </a:r>
            <a:r>
              <a:rPr lang="cs-CZ" sz="2000" dirty="0" smtClean="0"/>
              <a:t> </a:t>
            </a:r>
            <a:r>
              <a:rPr lang="fr-FR" sz="2000" dirty="0" smtClean="0"/>
              <a:t>stejnopisech</a:t>
            </a:r>
            <a:endParaRPr lang="fr-FR" sz="2000" dirty="0"/>
          </a:p>
          <a:p>
            <a:r>
              <a:rPr lang="cs-CZ" sz="2000" dirty="0"/>
              <a:t>•Případné změny, které budou schváleny se upravují </a:t>
            </a:r>
            <a:r>
              <a:rPr lang="cs-CZ" sz="2000" dirty="0" smtClean="0"/>
              <a:t>Dodatkem k Dohodě</a:t>
            </a:r>
            <a:r>
              <a:rPr lang="cs-CZ" sz="2000" dirty="0"/>
              <a:t>,  </a:t>
            </a:r>
            <a:r>
              <a:rPr lang="cs-CZ" sz="2000" dirty="0" smtClean="0"/>
              <a:t>případně Vyrozuměním</a:t>
            </a:r>
            <a:endParaRPr lang="cs-CZ" sz="2000" dirty="0"/>
          </a:p>
          <a:p>
            <a:endParaRPr lang="cs-CZ" dirty="0">
              <a:solidFill>
                <a:srgbClr val="000000"/>
              </a:solidFill>
              <a:latin typeface="Trebuchet MS" panose="020B0603020202020204" pitchFamily="34" charset="0"/>
            </a:endParaRPr>
          </a:p>
        </p:txBody>
      </p:sp>
    </p:spTree>
    <p:extLst>
      <p:ext uri="{BB962C8B-B14F-4D97-AF65-F5344CB8AC3E}">
        <p14:creationId xmlns:p14="http://schemas.microsoft.com/office/powerpoint/2010/main" val="18413170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8048324" cy="1463675"/>
          </a:xfrm>
        </p:spPr>
        <p:txBody>
          <a:bodyPr>
            <a:normAutofit/>
          </a:bodyPr>
          <a:lstStyle/>
          <a:p>
            <a:r>
              <a:rPr lang="cs-CZ" b="1" dirty="0" smtClean="0"/>
              <a:t>Způsobilé výdaje</a:t>
            </a:r>
            <a:endParaRPr lang="cs-CZ" b="1" dirty="0"/>
          </a:p>
        </p:txBody>
      </p:sp>
      <p:sp>
        <p:nvSpPr>
          <p:cNvPr id="3" name="Zástupný symbol pro obsah 2"/>
          <p:cNvSpPr>
            <a:spLocks noGrp="1"/>
          </p:cNvSpPr>
          <p:nvPr>
            <p:ph idx="1"/>
          </p:nvPr>
        </p:nvSpPr>
        <p:spPr>
          <a:xfrm>
            <a:off x="838200" y="2069869"/>
            <a:ext cx="10515600" cy="3649287"/>
          </a:xfrm>
        </p:spPr>
        <p:txBody>
          <a:bodyPr>
            <a:normAutofit/>
          </a:bodyPr>
          <a:lstStyle/>
          <a:p>
            <a:r>
              <a:rPr lang="cs-CZ" dirty="0" smtClean="0"/>
              <a:t>Dotaci v rámci PRV lze získat pouze na způsobilé výdaje uvedené v Pravidlech platných v den, ve kterém byla Žádost o dotaci podána.</a:t>
            </a:r>
          </a:p>
          <a:p>
            <a:r>
              <a:rPr lang="cs-CZ" dirty="0" smtClean="0"/>
              <a:t>Veškeré výdaje, ze kterých je stanovena dotace musí být přiměřené (odpovídají cenám v místě a čase obvyklým) a musí být vynaloženy v souladu s principy hospodárnosti, účelnosti a efektivnosti (žadatel/příjemce tedy nemá automaticky nárok na plnou stanovenou maximální výši některých způsobilých výdajů).</a:t>
            </a:r>
            <a:endParaRPr lang="cs-CZ" dirty="0"/>
          </a:p>
        </p:txBody>
      </p:sp>
      <p:pic>
        <p:nvPicPr>
          <p:cNvPr id="4" name="Obrázek 2" descr="Publicita IROP.png"/>
          <p:cNvPicPr/>
          <p:nvPr/>
        </p:nvPicPr>
        <p:blipFill>
          <a:blip r:embed="rId2"/>
          <a:srcRect/>
          <a:stretch>
            <a:fillRect/>
          </a:stretch>
        </p:blipFill>
        <p:spPr bwMode="auto">
          <a:xfrm>
            <a:off x="1913021" y="5527963"/>
            <a:ext cx="8253663" cy="1050248"/>
          </a:xfrm>
          <a:prstGeom prst="rect">
            <a:avLst/>
          </a:prstGeom>
          <a:noFill/>
          <a:ln w="9525">
            <a:noFill/>
            <a:miter lim="800000"/>
            <a:headEnd/>
            <a:tailEnd/>
          </a:ln>
        </p:spPr>
      </p:pic>
      <p:pic>
        <p:nvPicPr>
          <p:cNvPr id="5" name="Obrázek 4"/>
          <p:cNvPicPr>
            <a:picLocks noChangeAspect="1"/>
          </p:cNvPicPr>
          <p:nvPr/>
        </p:nvPicPr>
        <p:blipFill>
          <a:blip r:embed="rId3"/>
          <a:stretch>
            <a:fillRect/>
          </a:stretch>
        </p:blipFill>
        <p:spPr>
          <a:xfrm>
            <a:off x="8886524" y="514104"/>
            <a:ext cx="2560320" cy="1027603"/>
          </a:xfrm>
          <a:prstGeom prst="rect">
            <a:avLst/>
          </a:prstGeom>
        </p:spPr>
      </p:pic>
      <p:pic>
        <p:nvPicPr>
          <p:cNvPr id="6" name="Obrázek 5"/>
          <p:cNvPicPr>
            <a:picLocks noChangeAspect="1"/>
          </p:cNvPicPr>
          <p:nvPr/>
        </p:nvPicPr>
        <p:blipFill>
          <a:blip r:embed="rId3"/>
          <a:stretch>
            <a:fillRect/>
          </a:stretch>
        </p:blipFill>
        <p:spPr>
          <a:xfrm>
            <a:off x="8886524" y="429830"/>
            <a:ext cx="2958164" cy="1027603"/>
          </a:xfrm>
          <a:prstGeom prst="rect">
            <a:avLst/>
          </a:prstGeom>
        </p:spPr>
      </p:pic>
    </p:spTree>
    <p:extLst>
      <p:ext uri="{BB962C8B-B14F-4D97-AF65-F5344CB8AC3E}">
        <p14:creationId xmlns:p14="http://schemas.microsoft.com/office/powerpoint/2010/main" val="13770063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8048324" cy="1463675"/>
          </a:xfrm>
        </p:spPr>
        <p:txBody>
          <a:bodyPr>
            <a:normAutofit/>
          </a:bodyPr>
          <a:lstStyle/>
          <a:p>
            <a:r>
              <a:rPr lang="cs-CZ" b="1" dirty="0" smtClean="0"/>
              <a:t>Způsobilé výdaje</a:t>
            </a:r>
            <a:endParaRPr lang="cs-CZ" b="1" dirty="0"/>
          </a:p>
        </p:txBody>
      </p:sp>
      <p:sp>
        <p:nvSpPr>
          <p:cNvPr id="3" name="Zástupný symbol pro obsah 2"/>
          <p:cNvSpPr>
            <a:spLocks noGrp="1"/>
          </p:cNvSpPr>
          <p:nvPr>
            <p:ph idx="1"/>
          </p:nvPr>
        </p:nvSpPr>
        <p:spPr>
          <a:xfrm>
            <a:off x="838200" y="2069869"/>
            <a:ext cx="10515600" cy="3649287"/>
          </a:xfrm>
        </p:spPr>
        <p:txBody>
          <a:bodyPr>
            <a:normAutofit/>
          </a:bodyPr>
          <a:lstStyle/>
          <a:p>
            <a:pPr marL="514350" indent="-514350">
              <a:buFont typeface="+mj-lt"/>
              <a:buAutoNum type="arabicPeriod"/>
            </a:pPr>
            <a:r>
              <a:rPr lang="cs-CZ" b="1" dirty="0" smtClean="0"/>
              <a:t>Hospodárností</a:t>
            </a:r>
            <a:r>
              <a:rPr lang="cs-CZ" dirty="0" smtClean="0"/>
              <a:t> se rozum takové použití veřejných prostředků k zajištění stanovených úkolů a co nejnižším vynaložením těchto prostředků, a to při dodržení odpovídající kvality plněných úkolů</a:t>
            </a:r>
          </a:p>
          <a:p>
            <a:pPr marL="514350" indent="-514350">
              <a:buFont typeface="+mj-lt"/>
              <a:buAutoNum type="arabicPeriod"/>
            </a:pPr>
            <a:r>
              <a:rPr lang="cs-CZ" b="1" dirty="0" smtClean="0"/>
              <a:t>Efektivností</a:t>
            </a:r>
            <a:r>
              <a:rPr lang="cs-CZ" dirty="0" smtClean="0"/>
              <a:t> se rozumí použití veřejných prostředků, kterým se dosáhne nejvýše možného rozsahu, kvality a přínosu plněných úkolů ve srovnání s objemem prostředků vynaložených na jejich plnění</a:t>
            </a:r>
          </a:p>
          <a:p>
            <a:pPr marL="514350" indent="-514350">
              <a:buFont typeface="+mj-lt"/>
              <a:buAutoNum type="arabicPeriod"/>
            </a:pPr>
            <a:r>
              <a:rPr lang="cs-CZ" b="1" dirty="0" smtClean="0"/>
              <a:t>Účelností </a:t>
            </a:r>
            <a:r>
              <a:rPr lang="cs-CZ" dirty="0" smtClean="0"/>
              <a:t>se rozumí takové použití veřejných prostředků, které zajistí optimální míru dosažení cílů při plnění stanovených úkolů</a:t>
            </a:r>
            <a:endParaRPr lang="cs-CZ" dirty="0"/>
          </a:p>
        </p:txBody>
      </p:sp>
      <p:pic>
        <p:nvPicPr>
          <p:cNvPr id="4" name="Obrázek 2" descr="Publicita IROP.png"/>
          <p:cNvPicPr/>
          <p:nvPr/>
        </p:nvPicPr>
        <p:blipFill>
          <a:blip r:embed="rId2"/>
          <a:srcRect/>
          <a:stretch>
            <a:fillRect/>
          </a:stretch>
        </p:blipFill>
        <p:spPr bwMode="auto">
          <a:xfrm>
            <a:off x="1913021" y="5527963"/>
            <a:ext cx="8253663" cy="1050248"/>
          </a:xfrm>
          <a:prstGeom prst="rect">
            <a:avLst/>
          </a:prstGeom>
          <a:noFill/>
          <a:ln w="9525">
            <a:noFill/>
            <a:miter lim="800000"/>
            <a:headEnd/>
            <a:tailEnd/>
          </a:ln>
        </p:spPr>
      </p:pic>
      <p:pic>
        <p:nvPicPr>
          <p:cNvPr id="5" name="Obrázek 4"/>
          <p:cNvPicPr>
            <a:picLocks noChangeAspect="1"/>
          </p:cNvPicPr>
          <p:nvPr/>
        </p:nvPicPr>
        <p:blipFill>
          <a:blip r:embed="rId3"/>
          <a:stretch>
            <a:fillRect/>
          </a:stretch>
        </p:blipFill>
        <p:spPr>
          <a:xfrm>
            <a:off x="8886524" y="514104"/>
            <a:ext cx="2560320" cy="1027603"/>
          </a:xfrm>
          <a:prstGeom prst="rect">
            <a:avLst/>
          </a:prstGeom>
        </p:spPr>
      </p:pic>
      <p:pic>
        <p:nvPicPr>
          <p:cNvPr id="6" name="Obrázek 5"/>
          <p:cNvPicPr>
            <a:picLocks noChangeAspect="1"/>
          </p:cNvPicPr>
          <p:nvPr/>
        </p:nvPicPr>
        <p:blipFill>
          <a:blip r:embed="rId3"/>
          <a:stretch>
            <a:fillRect/>
          </a:stretch>
        </p:blipFill>
        <p:spPr>
          <a:xfrm>
            <a:off x="8886524" y="514103"/>
            <a:ext cx="2958164" cy="1027603"/>
          </a:xfrm>
          <a:prstGeom prst="rect">
            <a:avLst/>
          </a:prstGeom>
        </p:spPr>
      </p:pic>
    </p:spTree>
    <p:extLst>
      <p:ext uri="{BB962C8B-B14F-4D97-AF65-F5344CB8AC3E}">
        <p14:creationId xmlns:p14="http://schemas.microsoft.com/office/powerpoint/2010/main" val="8684165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8048324" cy="1463675"/>
          </a:xfrm>
        </p:spPr>
        <p:txBody>
          <a:bodyPr>
            <a:normAutofit/>
          </a:bodyPr>
          <a:lstStyle/>
          <a:p>
            <a:r>
              <a:rPr lang="cs-CZ" b="1" dirty="0" smtClean="0"/>
              <a:t>Způsobilé výdaje</a:t>
            </a:r>
            <a:endParaRPr lang="cs-CZ" b="1" dirty="0"/>
          </a:p>
        </p:txBody>
      </p:sp>
      <p:sp>
        <p:nvSpPr>
          <p:cNvPr id="3" name="Zástupný symbol pro obsah 2"/>
          <p:cNvSpPr>
            <a:spLocks noGrp="1"/>
          </p:cNvSpPr>
          <p:nvPr>
            <p:ph idx="1"/>
          </p:nvPr>
        </p:nvSpPr>
        <p:spPr>
          <a:xfrm>
            <a:off x="838200" y="2069869"/>
            <a:ext cx="10515600" cy="3649287"/>
          </a:xfrm>
        </p:spPr>
        <p:txBody>
          <a:bodyPr>
            <a:normAutofit lnSpcReduction="10000"/>
          </a:bodyPr>
          <a:lstStyle/>
          <a:p>
            <a:r>
              <a:rPr lang="cs-CZ" dirty="0" smtClean="0"/>
              <a:t>Způsobilé výdaje, ze kterých je stanovena dotace, jsou realizovány/vynaloženy následující formou:</a:t>
            </a:r>
          </a:p>
          <a:p>
            <a:pPr marL="971550" lvl="1" indent="-514350">
              <a:buFont typeface="+mj-lt"/>
              <a:buAutoNum type="arabicPeriod"/>
            </a:pPr>
            <a:r>
              <a:rPr lang="cs-CZ" sz="2800" b="1" dirty="0" smtClean="0"/>
              <a:t>Bezhotovostní platbou </a:t>
            </a:r>
            <a:r>
              <a:rPr lang="cs-CZ" sz="2800" dirty="0" smtClean="0"/>
              <a:t>– žadatel/příjemce dotace je povinen realizovat finanční operace související s financováním výdajů, ze kterých je stanovena dotace, pouze prostřednictvím vlastního bankovního účtu</a:t>
            </a:r>
          </a:p>
          <a:p>
            <a:pPr marL="971550" lvl="1" indent="-514350">
              <a:buFont typeface="+mj-lt"/>
              <a:buAutoNum type="arabicPeriod"/>
            </a:pPr>
            <a:r>
              <a:rPr lang="cs-CZ" sz="2800" b="1" dirty="0" smtClean="0"/>
              <a:t>Hotovostní platbou </a:t>
            </a:r>
            <a:r>
              <a:rPr lang="cs-CZ" sz="2800" dirty="0" smtClean="0"/>
              <a:t>– maximální výše výdajů, ze kterých je stanovena dotace, realizovaných v hotovosti v rámci jednoho projektu může činit </a:t>
            </a:r>
            <a:r>
              <a:rPr lang="cs-CZ" sz="2800" b="1" dirty="0" smtClean="0"/>
              <a:t>100 000,- Kč</a:t>
            </a:r>
            <a:r>
              <a:rPr lang="cs-CZ" sz="2800" dirty="0" smtClean="0"/>
              <a:t>. </a:t>
            </a:r>
            <a:endParaRPr lang="cs-CZ" sz="2800" dirty="0"/>
          </a:p>
        </p:txBody>
      </p:sp>
      <p:pic>
        <p:nvPicPr>
          <p:cNvPr id="4" name="Obrázek 2" descr="Publicita IROP.png"/>
          <p:cNvPicPr/>
          <p:nvPr/>
        </p:nvPicPr>
        <p:blipFill>
          <a:blip r:embed="rId2"/>
          <a:srcRect/>
          <a:stretch>
            <a:fillRect/>
          </a:stretch>
        </p:blipFill>
        <p:spPr bwMode="auto">
          <a:xfrm>
            <a:off x="1913021" y="5527963"/>
            <a:ext cx="8253663" cy="1050248"/>
          </a:xfrm>
          <a:prstGeom prst="rect">
            <a:avLst/>
          </a:prstGeom>
          <a:noFill/>
          <a:ln w="9525">
            <a:noFill/>
            <a:miter lim="800000"/>
            <a:headEnd/>
            <a:tailEnd/>
          </a:ln>
        </p:spPr>
      </p:pic>
      <p:pic>
        <p:nvPicPr>
          <p:cNvPr id="5" name="Obrázek 4"/>
          <p:cNvPicPr>
            <a:picLocks noChangeAspect="1"/>
          </p:cNvPicPr>
          <p:nvPr/>
        </p:nvPicPr>
        <p:blipFill>
          <a:blip r:embed="rId3"/>
          <a:stretch>
            <a:fillRect/>
          </a:stretch>
        </p:blipFill>
        <p:spPr>
          <a:xfrm>
            <a:off x="8886524" y="514104"/>
            <a:ext cx="2560320" cy="1027603"/>
          </a:xfrm>
          <a:prstGeom prst="rect">
            <a:avLst/>
          </a:prstGeom>
        </p:spPr>
      </p:pic>
      <p:pic>
        <p:nvPicPr>
          <p:cNvPr id="6" name="Obrázek 5"/>
          <p:cNvPicPr>
            <a:picLocks noChangeAspect="1"/>
          </p:cNvPicPr>
          <p:nvPr/>
        </p:nvPicPr>
        <p:blipFill>
          <a:blip r:embed="rId3"/>
          <a:stretch>
            <a:fillRect/>
          </a:stretch>
        </p:blipFill>
        <p:spPr>
          <a:xfrm>
            <a:off x="8886524" y="429830"/>
            <a:ext cx="2958164" cy="1027603"/>
          </a:xfrm>
          <a:prstGeom prst="rect">
            <a:avLst/>
          </a:prstGeom>
        </p:spPr>
      </p:pic>
    </p:spTree>
    <p:extLst>
      <p:ext uri="{BB962C8B-B14F-4D97-AF65-F5344CB8AC3E}">
        <p14:creationId xmlns:p14="http://schemas.microsoft.com/office/powerpoint/2010/main" val="14967525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8048324" cy="1463675"/>
          </a:xfrm>
        </p:spPr>
        <p:txBody>
          <a:bodyPr>
            <a:normAutofit/>
          </a:bodyPr>
          <a:lstStyle/>
          <a:p>
            <a:r>
              <a:rPr lang="cs-CZ" b="1" dirty="0" smtClean="0"/>
              <a:t>Způsobilé výdaje</a:t>
            </a:r>
            <a:endParaRPr lang="cs-CZ" b="1" dirty="0"/>
          </a:p>
        </p:txBody>
      </p:sp>
      <p:sp>
        <p:nvSpPr>
          <p:cNvPr id="3" name="Zástupný symbol pro obsah 2"/>
          <p:cNvSpPr>
            <a:spLocks noGrp="1"/>
          </p:cNvSpPr>
          <p:nvPr>
            <p:ph idx="1"/>
          </p:nvPr>
        </p:nvSpPr>
        <p:spPr>
          <a:xfrm>
            <a:off x="838200" y="1690687"/>
            <a:ext cx="10515600" cy="4028470"/>
          </a:xfrm>
        </p:spPr>
        <p:txBody>
          <a:bodyPr>
            <a:normAutofit lnSpcReduction="10000"/>
          </a:bodyPr>
          <a:lstStyle/>
          <a:p>
            <a:r>
              <a:rPr lang="cs-CZ" sz="2400" dirty="0" smtClean="0"/>
              <a:t>Výše způsobilých výdajů, ze kterých je stanovena dotace, je vypočtena na základě dodavatelské faktury nebo jiného účetního dokladu vystaveného dodavatelem nebo na základě vnitřních účetních dokladů žadatele, maximálně však do výše:</a:t>
            </a:r>
            <a:endParaRPr lang="cs-CZ" sz="2400" dirty="0"/>
          </a:p>
          <a:p>
            <a:pPr lvl="1"/>
            <a:r>
              <a:rPr lang="cs-CZ" sz="2000" dirty="0"/>
              <a:t>sazby dle katalogu stavebních prací a materiálu ÚRS PRAHA a.s., RTS, a.s. </a:t>
            </a:r>
            <a:r>
              <a:rPr lang="cs-CZ" sz="2000" dirty="0" smtClean="0"/>
              <a:t>nebo </a:t>
            </a:r>
            <a:r>
              <a:rPr lang="cs-CZ" sz="2000" dirty="0" err="1" smtClean="0"/>
              <a:t>Callida</a:t>
            </a:r>
            <a:r>
              <a:rPr lang="cs-CZ" sz="2000" dirty="0"/>
              <a:t>, s.r.o. aktuální ve lhůtě pro podání nabídek daného zadávacího či výběrového řízení,  anebo k datu vystavení objednávky nebo podpisu smlouvy s dodavatelem, pokud  předpokládaná hodnota zakázky nepřesáhne 400 000,-Kč bez DPH, nebo 500 000,-Kč  bez DPH v případě žadatele/příjemce dotace, který není veřejným nebo dotovaným  zadavatelem podle §2 odst. 2 a 3 ZVZ. V případě, že některá/é položka/y rozpočtu tento  limit překročí, lze takovou položku/y uznat jako způsobilou v celé výši, pokud dojde k  plné kompenzaci snížením u jiné/jiných položek rozpočtu. V případě, že se příslušná  položka v katalogu stavebních prací nevyskytuje, musí cena odpovídat ceně obvyklé v  daném místě </a:t>
            </a:r>
            <a:r>
              <a:rPr lang="cs-CZ" sz="2000" dirty="0" smtClean="0"/>
              <a:t>a čase.</a:t>
            </a:r>
          </a:p>
          <a:p>
            <a:pPr lvl="1"/>
            <a:r>
              <a:rPr lang="cs-CZ" sz="2000" dirty="0" smtClean="0"/>
              <a:t>Částky stanovené ve znaleckém posudku</a:t>
            </a:r>
          </a:p>
          <a:p>
            <a:pPr lvl="1"/>
            <a:r>
              <a:rPr lang="cs-CZ" sz="2000" dirty="0" smtClean="0"/>
              <a:t>Limitů (pokud jsou stanoveny)</a:t>
            </a:r>
            <a:endParaRPr lang="cs-CZ" sz="2000" dirty="0"/>
          </a:p>
          <a:p>
            <a:pPr marL="914400" lvl="1" indent="-457200">
              <a:buFont typeface="+mj-lt"/>
              <a:buAutoNum type="arabicPeriod"/>
            </a:pPr>
            <a:endParaRPr lang="cs-CZ" dirty="0"/>
          </a:p>
        </p:txBody>
      </p:sp>
      <p:pic>
        <p:nvPicPr>
          <p:cNvPr id="4" name="Obrázek 2" descr="Publicita IROP.png"/>
          <p:cNvPicPr/>
          <p:nvPr/>
        </p:nvPicPr>
        <p:blipFill>
          <a:blip r:embed="rId2"/>
          <a:srcRect/>
          <a:stretch>
            <a:fillRect/>
          </a:stretch>
        </p:blipFill>
        <p:spPr bwMode="auto">
          <a:xfrm>
            <a:off x="1913021" y="5527963"/>
            <a:ext cx="8253663" cy="1050248"/>
          </a:xfrm>
          <a:prstGeom prst="rect">
            <a:avLst/>
          </a:prstGeom>
          <a:noFill/>
          <a:ln w="9525">
            <a:noFill/>
            <a:miter lim="800000"/>
            <a:headEnd/>
            <a:tailEnd/>
          </a:ln>
        </p:spPr>
      </p:pic>
      <p:pic>
        <p:nvPicPr>
          <p:cNvPr id="5" name="Obrázek 4"/>
          <p:cNvPicPr>
            <a:picLocks noChangeAspect="1"/>
          </p:cNvPicPr>
          <p:nvPr/>
        </p:nvPicPr>
        <p:blipFill>
          <a:blip r:embed="rId3"/>
          <a:stretch>
            <a:fillRect/>
          </a:stretch>
        </p:blipFill>
        <p:spPr>
          <a:xfrm>
            <a:off x="8886524" y="514104"/>
            <a:ext cx="2560320" cy="1027603"/>
          </a:xfrm>
          <a:prstGeom prst="rect">
            <a:avLst/>
          </a:prstGeom>
        </p:spPr>
      </p:pic>
      <p:pic>
        <p:nvPicPr>
          <p:cNvPr id="6" name="Obrázek 5"/>
          <p:cNvPicPr>
            <a:picLocks noChangeAspect="1"/>
          </p:cNvPicPr>
          <p:nvPr/>
        </p:nvPicPr>
        <p:blipFill>
          <a:blip r:embed="rId3"/>
          <a:stretch>
            <a:fillRect/>
          </a:stretch>
        </p:blipFill>
        <p:spPr>
          <a:xfrm>
            <a:off x="8886524" y="514103"/>
            <a:ext cx="2958164" cy="1027603"/>
          </a:xfrm>
          <a:prstGeom prst="rect">
            <a:avLst/>
          </a:prstGeom>
        </p:spPr>
      </p:pic>
    </p:spTree>
    <p:extLst>
      <p:ext uri="{BB962C8B-B14F-4D97-AF65-F5344CB8AC3E}">
        <p14:creationId xmlns:p14="http://schemas.microsoft.com/office/powerpoint/2010/main" val="1527324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8511540" cy="1463675"/>
          </a:xfrm>
        </p:spPr>
        <p:txBody>
          <a:bodyPr>
            <a:normAutofit fontScale="90000"/>
          </a:bodyPr>
          <a:lstStyle/>
          <a:p>
            <a:r>
              <a:rPr lang="cs-CZ" b="1" dirty="0" smtClean="0"/>
              <a:t>Vybrané projekty ve výzvě MAS Chrudimsko: Program rozvoje venkova I </a:t>
            </a:r>
            <a:endParaRPr lang="cs-CZ" b="1" dirty="0"/>
          </a:p>
        </p:txBody>
      </p:sp>
      <p:sp>
        <p:nvSpPr>
          <p:cNvPr id="3" name="Zástupný symbol pro obsah 2"/>
          <p:cNvSpPr>
            <a:spLocks noGrp="1"/>
          </p:cNvSpPr>
          <p:nvPr>
            <p:ph idx="1"/>
          </p:nvPr>
        </p:nvSpPr>
        <p:spPr>
          <a:xfrm>
            <a:off x="838200" y="2069869"/>
            <a:ext cx="10515600" cy="3649287"/>
          </a:xfrm>
        </p:spPr>
        <p:txBody>
          <a:bodyPr>
            <a:normAutofit/>
          </a:bodyPr>
          <a:lstStyle/>
          <a:p>
            <a:pPr marL="0" indent="0">
              <a:buNone/>
            </a:pPr>
            <a:r>
              <a:rPr lang="cs-CZ" dirty="0" smtClean="0"/>
              <a:t>Seznam vybraných Žádostí o dotaci na MAS:</a:t>
            </a:r>
          </a:p>
          <a:p>
            <a:r>
              <a:rPr lang="cs-CZ" dirty="0" err="1" smtClean="0"/>
              <a:t>Fiche</a:t>
            </a:r>
            <a:r>
              <a:rPr lang="cs-CZ" dirty="0" smtClean="0"/>
              <a:t> 2 Zlepšení podmínek pro činnost regionálních zemědělských podniků</a:t>
            </a:r>
            <a:endParaRPr lang="cs-CZ" dirty="0"/>
          </a:p>
          <a:p>
            <a:pPr lvl="1"/>
            <a:r>
              <a:rPr lang="cs-CZ" dirty="0" smtClean="0"/>
              <a:t>První zemědělská a.s. Tuněchody – Pořízení shrnovače píce a obraceče píce</a:t>
            </a:r>
          </a:p>
          <a:p>
            <a:pPr lvl="2"/>
            <a:r>
              <a:rPr lang="cs-CZ" dirty="0" smtClean="0"/>
              <a:t>Celkové výdaje, na které může být poskytnuta dotace – 1 780 000 Kč</a:t>
            </a:r>
          </a:p>
          <a:p>
            <a:r>
              <a:rPr lang="cs-CZ" dirty="0" err="1" smtClean="0"/>
              <a:t>Fiche</a:t>
            </a:r>
            <a:r>
              <a:rPr lang="cs-CZ" dirty="0" smtClean="0"/>
              <a:t> 6 Rozvoj nezemědělských činností místních podniků</a:t>
            </a:r>
          </a:p>
          <a:p>
            <a:pPr lvl="1"/>
            <a:r>
              <a:rPr lang="cs-CZ" dirty="0" smtClean="0"/>
              <a:t>Jan Prorok – Pořízení vysokozdvižného vozíku</a:t>
            </a:r>
          </a:p>
          <a:p>
            <a:pPr lvl="2"/>
            <a:r>
              <a:rPr lang="cs-CZ" dirty="0" smtClean="0"/>
              <a:t>Celkové výdaje, na které může být poskytnuta dotace – 489 000 Kč</a:t>
            </a:r>
            <a:endParaRPr lang="cs-CZ" dirty="0"/>
          </a:p>
        </p:txBody>
      </p:sp>
      <p:pic>
        <p:nvPicPr>
          <p:cNvPr id="4" name="Obrázek 2" descr="Publicita IROP.png"/>
          <p:cNvPicPr/>
          <p:nvPr/>
        </p:nvPicPr>
        <p:blipFill>
          <a:blip r:embed="rId2"/>
          <a:srcRect/>
          <a:stretch>
            <a:fillRect/>
          </a:stretch>
        </p:blipFill>
        <p:spPr bwMode="auto">
          <a:xfrm>
            <a:off x="1913021" y="5527963"/>
            <a:ext cx="8253663" cy="1050248"/>
          </a:xfrm>
          <a:prstGeom prst="rect">
            <a:avLst/>
          </a:prstGeom>
          <a:noFill/>
          <a:ln w="9525">
            <a:noFill/>
            <a:miter lim="800000"/>
            <a:headEnd/>
            <a:tailEnd/>
          </a:ln>
        </p:spPr>
      </p:pic>
      <p:pic>
        <p:nvPicPr>
          <p:cNvPr id="5" name="Obrázek 4"/>
          <p:cNvPicPr>
            <a:picLocks noChangeAspect="1"/>
          </p:cNvPicPr>
          <p:nvPr/>
        </p:nvPicPr>
        <p:blipFill>
          <a:blip r:embed="rId3"/>
          <a:stretch>
            <a:fillRect/>
          </a:stretch>
        </p:blipFill>
        <p:spPr>
          <a:xfrm>
            <a:off x="8886524" y="514104"/>
            <a:ext cx="2560320" cy="1027603"/>
          </a:xfrm>
          <a:prstGeom prst="rect">
            <a:avLst/>
          </a:prstGeom>
        </p:spPr>
      </p:pic>
      <p:pic>
        <p:nvPicPr>
          <p:cNvPr id="6" name="Obrázek 5"/>
          <p:cNvPicPr>
            <a:picLocks noChangeAspect="1"/>
          </p:cNvPicPr>
          <p:nvPr/>
        </p:nvPicPr>
        <p:blipFill>
          <a:blip r:embed="rId3"/>
          <a:stretch>
            <a:fillRect/>
          </a:stretch>
        </p:blipFill>
        <p:spPr>
          <a:xfrm>
            <a:off x="8886524" y="514104"/>
            <a:ext cx="2560320" cy="1027603"/>
          </a:xfrm>
          <a:prstGeom prst="rect">
            <a:avLst/>
          </a:prstGeom>
        </p:spPr>
      </p:pic>
    </p:spTree>
    <p:extLst>
      <p:ext uri="{BB962C8B-B14F-4D97-AF65-F5344CB8AC3E}">
        <p14:creationId xmlns:p14="http://schemas.microsoft.com/office/powerpoint/2010/main" val="29965871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8048324" cy="1463675"/>
          </a:xfrm>
        </p:spPr>
        <p:txBody>
          <a:bodyPr>
            <a:normAutofit/>
          </a:bodyPr>
          <a:lstStyle/>
          <a:p>
            <a:r>
              <a:rPr lang="cs-CZ" b="1" dirty="0" smtClean="0"/>
              <a:t>Způsobilé výdaje</a:t>
            </a:r>
            <a:endParaRPr lang="cs-CZ" b="1" dirty="0"/>
          </a:p>
        </p:txBody>
      </p:sp>
      <p:sp>
        <p:nvSpPr>
          <p:cNvPr id="3" name="Zástupný symbol pro obsah 2"/>
          <p:cNvSpPr>
            <a:spLocks noGrp="1"/>
          </p:cNvSpPr>
          <p:nvPr>
            <p:ph idx="1"/>
          </p:nvPr>
        </p:nvSpPr>
        <p:spPr>
          <a:xfrm>
            <a:off x="838200" y="1690687"/>
            <a:ext cx="10515600" cy="4028470"/>
          </a:xfrm>
        </p:spPr>
        <p:txBody>
          <a:bodyPr>
            <a:normAutofit/>
          </a:bodyPr>
          <a:lstStyle/>
          <a:p>
            <a:r>
              <a:rPr lang="cs-CZ" dirty="0" smtClean="0"/>
              <a:t>Výdaje </a:t>
            </a:r>
            <a:r>
              <a:rPr lang="cs-CZ" dirty="0"/>
              <a:t>přesahující výše uvedená omezení nelze zahrnout do způsobilých výdajů,  ze kterých je stanovena dotace, deklarovaných v Žádosti o dotaci či Žádosti o  platbu, tj. nelze z nich </a:t>
            </a:r>
            <a:r>
              <a:rPr lang="cs-CZ" dirty="0" smtClean="0"/>
              <a:t>vypočítávat dotace</a:t>
            </a:r>
            <a:endParaRPr lang="cs-CZ" dirty="0"/>
          </a:p>
          <a:p>
            <a:pPr lvl="1"/>
            <a:r>
              <a:rPr lang="cs-CZ" dirty="0" smtClean="0"/>
              <a:t>V </a:t>
            </a:r>
            <a:r>
              <a:rPr lang="cs-CZ" dirty="0"/>
              <a:t>případě pořízení předmětu dotace v cizí měně se </a:t>
            </a:r>
            <a:r>
              <a:rPr lang="cs-CZ" dirty="0" smtClean="0"/>
              <a:t>pro výpočet výše  </a:t>
            </a:r>
            <a:r>
              <a:rPr lang="cs-CZ" dirty="0"/>
              <a:t>způsobilých výdajů použije kurz ČNB platný ke dni úhrady částky  </a:t>
            </a:r>
            <a:r>
              <a:rPr lang="cs-CZ" dirty="0" smtClean="0"/>
              <a:t>žadatelem/příjemcem dotace</a:t>
            </a:r>
            <a:endParaRPr lang="cs-CZ" dirty="0"/>
          </a:p>
          <a:p>
            <a:pPr lvl="1"/>
            <a:r>
              <a:rPr lang="cs-CZ" dirty="0" smtClean="0"/>
              <a:t>Dotaci </a:t>
            </a:r>
            <a:r>
              <a:rPr lang="cs-CZ" dirty="0"/>
              <a:t>nelze </a:t>
            </a:r>
            <a:r>
              <a:rPr lang="cs-CZ" dirty="0" smtClean="0"/>
              <a:t>poskytnout na</a:t>
            </a:r>
            <a:r>
              <a:rPr lang="cs-CZ" dirty="0"/>
              <a:t>:</a:t>
            </a:r>
          </a:p>
          <a:p>
            <a:pPr lvl="2"/>
            <a:r>
              <a:rPr lang="cs-CZ" dirty="0" smtClean="0"/>
              <a:t>nákup </a:t>
            </a:r>
            <a:r>
              <a:rPr lang="cs-CZ" dirty="0"/>
              <a:t>použitého majetku, nákup zvířat, daň z přidané hodnoty u plátců DPH za  předpokladu, že si mohou DPH nárokovat u finančního úřadu, jednoleté rostliny a  jejich vysazování, prosté </a:t>
            </a:r>
            <a:r>
              <a:rPr lang="cs-CZ" dirty="0" smtClean="0"/>
              <a:t>nahrazení investice</a:t>
            </a:r>
            <a:endParaRPr lang="cs-CZ" dirty="0"/>
          </a:p>
          <a:p>
            <a:pPr marL="914400" lvl="1" indent="-457200">
              <a:buFont typeface="+mj-lt"/>
              <a:buAutoNum type="arabicPeriod"/>
            </a:pPr>
            <a:endParaRPr lang="cs-CZ" dirty="0"/>
          </a:p>
        </p:txBody>
      </p:sp>
      <p:pic>
        <p:nvPicPr>
          <p:cNvPr id="4" name="Obrázek 2" descr="Publicita IROP.png"/>
          <p:cNvPicPr/>
          <p:nvPr/>
        </p:nvPicPr>
        <p:blipFill>
          <a:blip r:embed="rId2"/>
          <a:srcRect/>
          <a:stretch>
            <a:fillRect/>
          </a:stretch>
        </p:blipFill>
        <p:spPr bwMode="auto">
          <a:xfrm>
            <a:off x="1913021" y="5527963"/>
            <a:ext cx="8253663" cy="1050248"/>
          </a:xfrm>
          <a:prstGeom prst="rect">
            <a:avLst/>
          </a:prstGeom>
          <a:noFill/>
          <a:ln w="9525">
            <a:noFill/>
            <a:miter lim="800000"/>
            <a:headEnd/>
            <a:tailEnd/>
          </a:ln>
        </p:spPr>
      </p:pic>
      <p:pic>
        <p:nvPicPr>
          <p:cNvPr id="5" name="Obrázek 4"/>
          <p:cNvPicPr>
            <a:picLocks noChangeAspect="1"/>
          </p:cNvPicPr>
          <p:nvPr/>
        </p:nvPicPr>
        <p:blipFill>
          <a:blip r:embed="rId3"/>
          <a:stretch>
            <a:fillRect/>
          </a:stretch>
        </p:blipFill>
        <p:spPr>
          <a:xfrm>
            <a:off x="8886524" y="514104"/>
            <a:ext cx="2560320" cy="1027603"/>
          </a:xfrm>
          <a:prstGeom prst="rect">
            <a:avLst/>
          </a:prstGeom>
        </p:spPr>
      </p:pic>
      <p:pic>
        <p:nvPicPr>
          <p:cNvPr id="6" name="Obrázek 5"/>
          <p:cNvPicPr>
            <a:picLocks noChangeAspect="1"/>
          </p:cNvPicPr>
          <p:nvPr/>
        </p:nvPicPr>
        <p:blipFill>
          <a:blip r:embed="rId3"/>
          <a:stretch>
            <a:fillRect/>
          </a:stretch>
        </p:blipFill>
        <p:spPr>
          <a:xfrm>
            <a:off x="8886524" y="514103"/>
            <a:ext cx="2958164" cy="1027603"/>
          </a:xfrm>
          <a:prstGeom prst="rect">
            <a:avLst/>
          </a:prstGeom>
        </p:spPr>
      </p:pic>
    </p:spTree>
    <p:extLst>
      <p:ext uri="{BB962C8B-B14F-4D97-AF65-F5344CB8AC3E}">
        <p14:creationId xmlns:p14="http://schemas.microsoft.com/office/powerpoint/2010/main" val="7124347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656547" y="2802996"/>
            <a:ext cx="8766610" cy="1463675"/>
          </a:xfrm>
        </p:spPr>
        <p:txBody>
          <a:bodyPr>
            <a:normAutofit/>
          </a:bodyPr>
          <a:lstStyle/>
          <a:p>
            <a:pPr algn="ctr"/>
            <a:r>
              <a:rPr lang="cs-CZ" b="1" dirty="0" smtClean="0"/>
              <a:t>Žádost o platbu</a:t>
            </a:r>
            <a:endParaRPr lang="cs-CZ" b="1" dirty="0"/>
          </a:p>
        </p:txBody>
      </p:sp>
      <p:pic>
        <p:nvPicPr>
          <p:cNvPr id="4" name="Obrázek 2" descr="Publicita IROP.png"/>
          <p:cNvPicPr/>
          <p:nvPr/>
        </p:nvPicPr>
        <p:blipFill>
          <a:blip r:embed="rId2"/>
          <a:srcRect/>
          <a:stretch>
            <a:fillRect/>
          </a:stretch>
        </p:blipFill>
        <p:spPr bwMode="auto">
          <a:xfrm>
            <a:off x="1913021" y="5527963"/>
            <a:ext cx="8253663" cy="1050248"/>
          </a:xfrm>
          <a:prstGeom prst="rect">
            <a:avLst/>
          </a:prstGeom>
          <a:noFill/>
          <a:ln w="9525">
            <a:noFill/>
            <a:miter lim="800000"/>
            <a:headEnd/>
            <a:tailEnd/>
          </a:ln>
        </p:spPr>
      </p:pic>
      <p:pic>
        <p:nvPicPr>
          <p:cNvPr id="5" name="Obrázek 4"/>
          <p:cNvPicPr>
            <a:picLocks noChangeAspect="1"/>
          </p:cNvPicPr>
          <p:nvPr/>
        </p:nvPicPr>
        <p:blipFill>
          <a:blip r:embed="rId3"/>
          <a:stretch>
            <a:fillRect/>
          </a:stretch>
        </p:blipFill>
        <p:spPr>
          <a:xfrm>
            <a:off x="8886524" y="514104"/>
            <a:ext cx="2560320" cy="1027603"/>
          </a:xfrm>
          <a:prstGeom prst="rect">
            <a:avLst/>
          </a:prstGeom>
        </p:spPr>
      </p:pic>
      <p:pic>
        <p:nvPicPr>
          <p:cNvPr id="6" name="Obrázek 5"/>
          <p:cNvPicPr>
            <a:picLocks noChangeAspect="1"/>
          </p:cNvPicPr>
          <p:nvPr/>
        </p:nvPicPr>
        <p:blipFill>
          <a:blip r:embed="rId3"/>
          <a:stretch>
            <a:fillRect/>
          </a:stretch>
        </p:blipFill>
        <p:spPr>
          <a:xfrm>
            <a:off x="8886524" y="514103"/>
            <a:ext cx="2958164" cy="1027603"/>
          </a:xfrm>
          <a:prstGeom prst="rect">
            <a:avLst/>
          </a:prstGeom>
        </p:spPr>
      </p:pic>
    </p:spTree>
    <p:extLst>
      <p:ext uri="{BB962C8B-B14F-4D97-AF65-F5344CB8AC3E}">
        <p14:creationId xmlns:p14="http://schemas.microsoft.com/office/powerpoint/2010/main" val="42286353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8048324" cy="1463675"/>
          </a:xfrm>
        </p:spPr>
        <p:txBody>
          <a:bodyPr>
            <a:normAutofit/>
          </a:bodyPr>
          <a:lstStyle/>
          <a:p>
            <a:r>
              <a:rPr lang="cs-CZ" b="1" dirty="0" smtClean="0"/>
              <a:t>Žádost o platbu</a:t>
            </a:r>
            <a:endParaRPr lang="cs-CZ" b="1" dirty="0"/>
          </a:p>
        </p:txBody>
      </p:sp>
      <p:sp>
        <p:nvSpPr>
          <p:cNvPr id="3" name="Zástupný symbol pro obsah 2"/>
          <p:cNvSpPr>
            <a:spLocks noGrp="1"/>
          </p:cNvSpPr>
          <p:nvPr>
            <p:ph idx="1"/>
          </p:nvPr>
        </p:nvSpPr>
        <p:spPr>
          <a:xfrm>
            <a:off x="838200" y="1690687"/>
            <a:ext cx="10515600" cy="4028470"/>
          </a:xfrm>
        </p:spPr>
        <p:txBody>
          <a:bodyPr>
            <a:normAutofit fontScale="85000" lnSpcReduction="20000"/>
          </a:bodyPr>
          <a:lstStyle/>
          <a:p>
            <a:r>
              <a:rPr lang="cs-CZ" dirty="0" smtClean="0"/>
              <a:t>Dotace </a:t>
            </a:r>
            <a:r>
              <a:rPr lang="cs-CZ" dirty="0"/>
              <a:t>se poskytuje na základě Žádosti o platbu a </a:t>
            </a:r>
            <a:r>
              <a:rPr lang="cs-CZ" dirty="0" smtClean="0"/>
              <a:t>příslušné dokumentace dle  </a:t>
            </a:r>
            <a:r>
              <a:rPr lang="cs-CZ" dirty="0"/>
              <a:t>společných či specifických </a:t>
            </a:r>
            <a:r>
              <a:rPr lang="cs-CZ" dirty="0" smtClean="0"/>
              <a:t>podmínek Pravidel</a:t>
            </a:r>
            <a:endParaRPr lang="cs-CZ" dirty="0"/>
          </a:p>
          <a:p>
            <a:r>
              <a:rPr lang="cs-CZ" dirty="0" smtClean="0"/>
              <a:t>Žádost </a:t>
            </a:r>
            <a:r>
              <a:rPr lang="cs-CZ" dirty="0"/>
              <a:t>o platbu musí být vygenerována z účtu </a:t>
            </a:r>
            <a:r>
              <a:rPr lang="cs-CZ" dirty="0" smtClean="0"/>
              <a:t>na Portálu Farmáře </a:t>
            </a:r>
            <a:r>
              <a:rPr lang="cs-CZ" dirty="0"/>
              <a:t>žadatele/příjemce dotace; podrobný postup pro vygenerování a zaslání  Žádosti o platbu přes Portál Farmáře a doručování příloh je zveřejněn na  internetových stránkách </a:t>
            </a:r>
            <a:r>
              <a:rPr lang="cs-CZ" dirty="0" smtClean="0">
                <a:hlinkClick r:id="rId2"/>
              </a:rPr>
              <a:t>www.eagri.cz/prv</a:t>
            </a:r>
            <a:r>
              <a:rPr lang="cs-CZ" dirty="0" smtClean="0"/>
              <a:t> a </a:t>
            </a:r>
            <a:r>
              <a:rPr lang="cs-CZ" dirty="0" smtClean="0">
                <a:hlinkClick r:id="rId3"/>
              </a:rPr>
              <a:t>www.szif.cz</a:t>
            </a:r>
            <a:r>
              <a:rPr lang="cs-CZ" dirty="0"/>
              <a:t>,</a:t>
            </a:r>
          </a:p>
          <a:p>
            <a:r>
              <a:rPr lang="cs-CZ" dirty="0" smtClean="0"/>
              <a:t>Žádost </a:t>
            </a:r>
            <a:r>
              <a:rPr lang="cs-CZ" dirty="0"/>
              <a:t>o platbu se předkládá samostatně za každý projekt, resp</a:t>
            </a:r>
            <a:r>
              <a:rPr lang="cs-CZ" dirty="0" smtClean="0"/>
              <a:t>. za </a:t>
            </a:r>
            <a:r>
              <a:rPr lang="cs-CZ" dirty="0"/>
              <a:t>každé registrační číslo projektu, nejdříve na MAS, po kontrole MAS na příslušný RO  SZIF</a:t>
            </a:r>
          </a:p>
          <a:p>
            <a:r>
              <a:rPr lang="cs-CZ" dirty="0" smtClean="0"/>
              <a:t>Žádost </a:t>
            </a:r>
            <a:r>
              <a:rPr lang="cs-CZ" dirty="0"/>
              <a:t>o platbu příjemce dotace vyplní a nejprve předá na </a:t>
            </a:r>
            <a:r>
              <a:rPr lang="cs-CZ" dirty="0" smtClean="0"/>
              <a:t>MAS, a to </a:t>
            </a:r>
            <a:r>
              <a:rPr lang="cs-CZ" dirty="0"/>
              <a:t>nejpozději v den podání Žádosti o platbu na MAS v termínu stanoveném  Dohodou, případně v termínu stanoveném v Hlášení o změnách (předložení  Žádosti o platbu na MAS automaticky 15 kalendářních dní před termínem  podání Žádosti o platbu na </a:t>
            </a:r>
            <a:r>
              <a:rPr lang="cs-CZ" dirty="0" smtClean="0"/>
              <a:t>RO SZIF</a:t>
            </a:r>
            <a:r>
              <a:rPr lang="cs-CZ" dirty="0"/>
              <a:t>)</a:t>
            </a:r>
          </a:p>
          <a:p>
            <a:pPr marL="0" indent="0">
              <a:buNone/>
            </a:pPr>
            <a:endParaRPr lang="cs-CZ" dirty="0"/>
          </a:p>
        </p:txBody>
      </p:sp>
      <p:pic>
        <p:nvPicPr>
          <p:cNvPr id="4" name="Obrázek 2" descr="Publicita IROP.png"/>
          <p:cNvPicPr/>
          <p:nvPr/>
        </p:nvPicPr>
        <p:blipFill>
          <a:blip r:embed="rId4"/>
          <a:srcRect/>
          <a:stretch>
            <a:fillRect/>
          </a:stretch>
        </p:blipFill>
        <p:spPr bwMode="auto">
          <a:xfrm>
            <a:off x="1913021" y="5527963"/>
            <a:ext cx="8253663" cy="1050248"/>
          </a:xfrm>
          <a:prstGeom prst="rect">
            <a:avLst/>
          </a:prstGeom>
          <a:noFill/>
          <a:ln w="9525">
            <a:noFill/>
            <a:miter lim="800000"/>
            <a:headEnd/>
            <a:tailEnd/>
          </a:ln>
        </p:spPr>
      </p:pic>
      <p:pic>
        <p:nvPicPr>
          <p:cNvPr id="5" name="Obrázek 4"/>
          <p:cNvPicPr>
            <a:picLocks noChangeAspect="1"/>
          </p:cNvPicPr>
          <p:nvPr/>
        </p:nvPicPr>
        <p:blipFill>
          <a:blip r:embed="rId5"/>
          <a:stretch>
            <a:fillRect/>
          </a:stretch>
        </p:blipFill>
        <p:spPr>
          <a:xfrm>
            <a:off x="8886524" y="514104"/>
            <a:ext cx="2560320" cy="1027603"/>
          </a:xfrm>
          <a:prstGeom prst="rect">
            <a:avLst/>
          </a:prstGeom>
        </p:spPr>
      </p:pic>
      <p:pic>
        <p:nvPicPr>
          <p:cNvPr id="6" name="Obrázek 5"/>
          <p:cNvPicPr>
            <a:picLocks noChangeAspect="1"/>
          </p:cNvPicPr>
          <p:nvPr/>
        </p:nvPicPr>
        <p:blipFill>
          <a:blip r:embed="rId5"/>
          <a:stretch>
            <a:fillRect/>
          </a:stretch>
        </p:blipFill>
        <p:spPr>
          <a:xfrm>
            <a:off x="8886524" y="514104"/>
            <a:ext cx="2958164" cy="1027603"/>
          </a:xfrm>
          <a:prstGeom prst="rect">
            <a:avLst/>
          </a:prstGeom>
        </p:spPr>
      </p:pic>
    </p:spTree>
    <p:extLst>
      <p:ext uri="{BB962C8B-B14F-4D97-AF65-F5344CB8AC3E}">
        <p14:creationId xmlns:p14="http://schemas.microsoft.com/office/powerpoint/2010/main" val="63303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8048324" cy="1463675"/>
          </a:xfrm>
        </p:spPr>
        <p:txBody>
          <a:bodyPr>
            <a:normAutofit/>
          </a:bodyPr>
          <a:lstStyle/>
          <a:p>
            <a:r>
              <a:rPr lang="cs-CZ" b="1" dirty="0" smtClean="0"/>
              <a:t>Žádost o platbu</a:t>
            </a:r>
            <a:endParaRPr lang="cs-CZ" b="1" dirty="0"/>
          </a:p>
        </p:txBody>
      </p:sp>
      <p:sp>
        <p:nvSpPr>
          <p:cNvPr id="3" name="Zástupný symbol pro obsah 2"/>
          <p:cNvSpPr>
            <a:spLocks noGrp="1"/>
          </p:cNvSpPr>
          <p:nvPr>
            <p:ph idx="1"/>
          </p:nvPr>
        </p:nvSpPr>
        <p:spPr>
          <a:xfrm>
            <a:off x="838200" y="1690687"/>
            <a:ext cx="10515600" cy="4028470"/>
          </a:xfrm>
        </p:spPr>
        <p:txBody>
          <a:bodyPr>
            <a:normAutofit fontScale="70000" lnSpcReduction="20000"/>
          </a:bodyPr>
          <a:lstStyle/>
          <a:p>
            <a:pPr>
              <a:lnSpc>
                <a:spcPct val="120000"/>
              </a:lnSpc>
            </a:pPr>
            <a:r>
              <a:rPr lang="cs-CZ" dirty="0" smtClean="0"/>
              <a:t>V </a:t>
            </a:r>
            <a:r>
              <a:rPr lang="cs-CZ" dirty="0"/>
              <a:t>případě kladného výsledku kontroly dokumentace </a:t>
            </a:r>
            <a:r>
              <a:rPr lang="cs-CZ" dirty="0" smtClean="0"/>
              <a:t>pracovník MAS potvrdí </a:t>
            </a:r>
            <a:r>
              <a:rPr lang="cs-CZ" dirty="0"/>
              <a:t>formulář Žádosti </a:t>
            </a:r>
            <a:r>
              <a:rPr lang="cs-CZ" dirty="0" smtClean="0"/>
              <a:t>o platbu</a:t>
            </a:r>
            <a:endParaRPr lang="cs-CZ" dirty="0"/>
          </a:p>
          <a:p>
            <a:pPr>
              <a:lnSpc>
                <a:spcPct val="120000"/>
              </a:lnSpc>
            </a:pPr>
            <a:r>
              <a:rPr lang="cs-CZ" dirty="0" smtClean="0"/>
              <a:t>V případě, že MAS s předloženou Žádostí o platbu nesouhlasí, uloží v termínu do 7 kalendářních dnů od obdržení Žádosti o platbu příjemci dotace opatření k nápravě s lhůtou 5 kalendářních dnů na opravu; po doplnění/opravě potvrdí pracovník MAS formulář Žádosti o platbu</a:t>
            </a:r>
            <a:endParaRPr lang="cs-CZ" dirty="0"/>
          </a:p>
          <a:p>
            <a:pPr>
              <a:lnSpc>
                <a:spcPct val="120000"/>
              </a:lnSpc>
            </a:pPr>
            <a:r>
              <a:rPr lang="cs-CZ" dirty="0" smtClean="0"/>
              <a:t>Pokud </a:t>
            </a:r>
            <a:r>
              <a:rPr lang="cs-CZ" dirty="0"/>
              <a:t>příjemce dotace s nápravným opatřením či stanoviskem MAS </a:t>
            </a:r>
            <a:r>
              <a:rPr lang="cs-CZ" dirty="0" smtClean="0"/>
              <a:t>k Žádosti o  </a:t>
            </a:r>
            <a:r>
              <a:rPr lang="cs-CZ" dirty="0"/>
              <a:t>platbu nesouhlasí, předá na MAS písemné vyjádření o svém nesouhlasu, které  je následně předáno spolu se Žádostí o platbu na příslušný RO SZIF, do Žádosti  o platbu uvede MAS </a:t>
            </a:r>
            <a:r>
              <a:rPr lang="cs-CZ" dirty="0" smtClean="0"/>
              <a:t>svoje stanovisko</a:t>
            </a:r>
            <a:endParaRPr lang="cs-CZ" dirty="0"/>
          </a:p>
          <a:p>
            <a:pPr>
              <a:lnSpc>
                <a:spcPct val="120000"/>
              </a:lnSpc>
            </a:pPr>
            <a:r>
              <a:rPr lang="cs-CZ" dirty="0" smtClean="0"/>
              <a:t>Po </a:t>
            </a:r>
            <a:r>
              <a:rPr lang="cs-CZ" dirty="0"/>
              <a:t>kompletním vyplnění (včetně potvrzení o </a:t>
            </a:r>
            <a:r>
              <a:rPr lang="cs-CZ" dirty="0" smtClean="0"/>
              <a:t>kontrole MAS, případně </a:t>
            </a:r>
            <a:r>
              <a:rPr lang="cs-CZ" dirty="0"/>
              <a:t>stanoviska MAS) a odeslání Žádosti o platbu prostřednictvím Portálu Farmáře  je systémem vygenerováno POTVRZENÍ O PŘIJETÍ Žádosti o platbu, které  obsahuje </a:t>
            </a:r>
            <a:r>
              <a:rPr lang="cs-CZ" dirty="0" smtClean="0"/>
              <a:t>číslo jednací</a:t>
            </a:r>
            <a:endParaRPr lang="cs-CZ" dirty="0"/>
          </a:p>
        </p:txBody>
      </p:sp>
      <p:pic>
        <p:nvPicPr>
          <p:cNvPr id="4" name="Obrázek 2" descr="Publicita IROP.png"/>
          <p:cNvPicPr/>
          <p:nvPr/>
        </p:nvPicPr>
        <p:blipFill>
          <a:blip r:embed="rId2"/>
          <a:srcRect/>
          <a:stretch>
            <a:fillRect/>
          </a:stretch>
        </p:blipFill>
        <p:spPr bwMode="auto">
          <a:xfrm>
            <a:off x="1913021" y="5527963"/>
            <a:ext cx="8253663" cy="1050248"/>
          </a:xfrm>
          <a:prstGeom prst="rect">
            <a:avLst/>
          </a:prstGeom>
          <a:noFill/>
          <a:ln w="9525">
            <a:noFill/>
            <a:miter lim="800000"/>
            <a:headEnd/>
            <a:tailEnd/>
          </a:ln>
        </p:spPr>
      </p:pic>
      <p:pic>
        <p:nvPicPr>
          <p:cNvPr id="5" name="Obrázek 4"/>
          <p:cNvPicPr>
            <a:picLocks noChangeAspect="1"/>
          </p:cNvPicPr>
          <p:nvPr/>
        </p:nvPicPr>
        <p:blipFill>
          <a:blip r:embed="rId3"/>
          <a:stretch>
            <a:fillRect/>
          </a:stretch>
        </p:blipFill>
        <p:spPr>
          <a:xfrm>
            <a:off x="8886524" y="514104"/>
            <a:ext cx="2560320" cy="1027603"/>
          </a:xfrm>
          <a:prstGeom prst="rect">
            <a:avLst/>
          </a:prstGeom>
        </p:spPr>
      </p:pic>
      <p:pic>
        <p:nvPicPr>
          <p:cNvPr id="6" name="Obrázek 5"/>
          <p:cNvPicPr>
            <a:picLocks noChangeAspect="1"/>
          </p:cNvPicPr>
          <p:nvPr/>
        </p:nvPicPr>
        <p:blipFill>
          <a:blip r:embed="rId3"/>
          <a:stretch>
            <a:fillRect/>
          </a:stretch>
        </p:blipFill>
        <p:spPr>
          <a:xfrm>
            <a:off x="8886524" y="514104"/>
            <a:ext cx="2958164" cy="1027603"/>
          </a:xfrm>
          <a:prstGeom prst="rect">
            <a:avLst/>
          </a:prstGeom>
        </p:spPr>
      </p:pic>
    </p:spTree>
    <p:extLst>
      <p:ext uri="{BB962C8B-B14F-4D97-AF65-F5344CB8AC3E}">
        <p14:creationId xmlns:p14="http://schemas.microsoft.com/office/powerpoint/2010/main" val="33421341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8048324" cy="1463675"/>
          </a:xfrm>
        </p:spPr>
        <p:txBody>
          <a:bodyPr>
            <a:normAutofit/>
          </a:bodyPr>
          <a:lstStyle/>
          <a:p>
            <a:r>
              <a:rPr lang="cs-CZ" b="1" dirty="0" smtClean="0"/>
              <a:t>Žádost o platbu</a:t>
            </a:r>
            <a:endParaRPr lang="cs-CZ" b="1" dirty="0"/>
          </a:p>
        </p:txBody>
      </p:sp>
      <p:sp>
        <p:nvSpPr>
          <p:cNvPr id="3" name="Zástupný symbol pro obsah 2"/>
          <p:cNvSpPr>
            <a:spLocks noGrp="1"/>
          </p:cNvSpPr>
          <p:nvPr>
            <p:ph idx="1"/>
          </p:nvPr>
        </p:nvSpPr>
        <p:spPr>
          <a:xfrm>
            <a:off x="931244" y="1499493"/>
            <a:ext cx="10515600" cy="4028470"/>
          </a:xfrm>
        </p:spPr>
        <p:txBody>
          <a:bodyPr>
            <a:noAutofit/>
          </a:bodyPr>
          <a:lstStyle/>
          <a:p>
            <a:r>
              <a:rPr lang="cs-CZ" sz="1800" dirty="0" smtClean="0"/>
              <a:t>Podepsané </a:t>
            </a:r>
            <a:r>
              <a:rPr lang="cs-CZ" sz="1800" dirty="0"/>
              <a:t>Potvrzení o přijetí s č.j. včetně všech povinných příloh </a:t>
            </a:r>
            <a:r>
              <a:rPr lang="cs-CZ" sz="1800" dirty="0" smtClean="0"/>
              <a:t>k Žádosti o  </a:t>
            </a:r>
            <a:r>
              <a:rPr lang="cs-CZ" sz="1800" dirty="0"/>
              <a:t>platbu je příjemce dotace povinen předložit na příslušném RO SZIF v termínu  stanoveném Dohodou, případně v termínu stanoveném v Hlášení o změnách  (předložením Žádosti o platbu se rozumí doručení POTVRZENÍ O PŘIJETÍ Žádosti o  platbu na podatelnu příslušného ROSZIF)</a:t>
            </a:r>
          </a:p>
          <a:p>
            <a:r>
              <a:rPr lang="cs-CZ" sz="1800" dirty="0" smtClean="0"/>
              <a:t>V </a:t>
            </a:r>
            <a:r>
              <a:rPr lang="cs-CZ" sz="1800" dirty="0"/>
              <a:t>případě, že příjemce dotace zašle prostřednictvím Portálu </a:t>
            </a:r>
            <a:r>
              <a:rPr lang="cs-CZ" sz="1800" dirty="0" smtClean="0"/>
              <a:t>Farmáře více variant  </a:t>
            </a:r>
            <a:r>
              <a:rPr lang="cs-CZ" sz="1800" dirty="0"/>
              <a:t>Žádosti o platbu, je nutné na Podatelnu RO SZIF doložit POTVRZENÍ O PŘIJETÍ  vztahující se k platné verzi Žádosti </a:t>
            </a:r>
            <a:r>
              <a:rPr lang="cs-CZ" sz="1800" dirty="0" smtClean="0"/>
              <a:t>o platbu</a:t>
            </a:r>
            <a:endParaRPr lang="cs-CZ" sz="1800" dirty="0"/>
          </a:p>
          <a:p>
            <a:r>
              <a:rPr lang="cs-CZ" sz="1800" dirty="0" smtClean="0"/>
              <a:t>Pokud </a:t>
            </a:r>
            <a:r>
              <a:rPr lang="cs-CZ" sz="1800" dirty="0"/>
              <a:t>příjemce dotace ve stanoveném termínu nedoručí POTVRZENÍO PŘIJETÍ  nebo nepožádá o změnu termínu předložení Žádosti o platbu, budou uděleny  sankce dle </a:t>
            </a:r>
            <a:r>
              <a:rPr lang="cs-CZ" sz="1800" dirty="0" smtClean="0"/>
              <a:t>kapitoly 7</a:t>
            </a:r>
            <a:endParaRPr lang="cs-CZ" sz="1800" dirty="0"/>
          </a:p>
          <a:p>
            <a:r>
              <a:rPr lang="cs-CZ" sz="1800" dirty="0" smtClean="0"/>
              <a:t>V </a:t>
            </a:r>
            <a:r>
              <a:rPr lang="cs-CZ" sz="1800" dirty="0"/>
              <a:t>případě, kdy Žádost o platbu nebude předložena </a:t>
            </a:r>
            <a:r>
              <a:rPr lang="cs-CZ" sz="1800" dirty="0" smtClean="0"/>
              <a:t>nejpozději v termínu </a:t>
            </a:r>
            <a:r>
              <a:rPr lang="cs-CZ" sz="1800" dirty="0"/>
              <a:t>stanoveném Dohodou, odešle RO SZIF příjemci dotace oznámení o nedodržení  termínu předložení Žádosti o platbu a o stanovených sankcích, a to v </a:t>
            </a:r>
            <a:r>
              <a:rPr lang="cs-CZ" sz="1800" dirty="0" smtClean="0"/>
              <a:t>pracovní den  </a:t>
            </a:r>
            <a:r>
              <a:rPr lang="cs-CZ" sz="1800" dirty="0"/>
              <a:t>následující po Dohodou stanoveném termínu předložení Žádosti </a:t>
            </a:r>
            <a:r>
              <a:rPr lang="cs-CZ" sz="1800" dirty="0" smtClean="0"/>
              <a:t>o platbu</a:t>
            </a:r>
            <a:endParaRPr lang="cs-CZ" sz="1800" dirty="0"/>
          </a:p>
          <a:p>
            <a:r>
              <a:rPr lang="cs-CZ" sz="1800" dirty="0" smtClean="0"/>
              <a:t>V </a:t>
            </a:r>
            <a:r>
              <a:rPr lang="cs-CZ" sz="1800" dirty="0"/>
              <a:t>případě, kdy Žádost o platbu nebude předložena </a:t>
            </a:r>
            <a:r>
              <a:rPr lang="cs-CZ" sz="1800" dirty="0" smtClean="0"/>
              <a:t>nejpozději v termínu </a:t>
            </a:r>
            <a:r>
              <a:rPr lang="cs-CZ" sz="1800" dirty="0"/>
              <a:t>stanoveném Dohodou, odešle RO SZIF příjemci dotace oznámení o nedodržení  termínu předložení Žádosti o platbu a o stanovených sankcích, a to v pracovní den  následující po Dohodou stanoveném termínu předložení Žádosti </a:t>
            </a:r>
            <a:r>
              <a:rPr lang="cs-CZ" sz="1800" dirty="0" smtClean="0"/>
              <a:t>o platbu</a:t>
            </a:r>
            <a:endParaRPr lang="cs-CZ" sz="1800" dirty="0"/>
          </a:p>
        </p:txBody>
      </p:sp>
      <p:pic>
        <p:nvPicPr>
          <p:cNvPr id="4" name="Obrázek 2" descr="Publicita IROP.png"/>
          <p:cNvPicPr/>
          <p:nvPr/>
        </p:nvPicPr>
        <p:blipFill>
          <a:blip r:embed="rId2"/>
          <a:srcRect/>
          <a:stretch>
            <a:fillRect/>
          </a:stretch>
        </p:blipFill>
        <p:spPr bwMode="auto">
          <a:xfrm>
            <a:off x="1913021" y="5527963"/>
            <a:ext cx="8253663" cy="1050248"/>
          </a:xfrm>
          <a:prstGeom prst="rect">
            <a:avLst/>
          </a:prstGeom>
          <a:noFill/>
          <a:ln w="9525">
            <a:noFill/>
            <a:miter lim="800000"/>
            <a:headEnd/>
            <a:tailEnd/>
          </a:ln>
        </p:spPr>
      </p:pic>
      <p:pic>
        <p:nvPicPr>
          <p:cNvPr id="5" name="Obrázek 4"/>
          <p:cNvPicPr>
            <a:picLocks noChangeAspect="1"/>
          </p:cNvPicPr>
          <p:nvPr/>
        </p:nvPicPr>
        <p:blipFill>
          <a:blip r:embed="rId3"/>
          <a:stretch>
            <a:fillRect/>
          </a:stretch>
        </p:blipFill>
        <p:spPr>
          <a:xfrm>
            <a:off x="8886524" y="514104"/>
            <a:ext cx="2560320" cy="1027603"/>
          </a:xfrm>
          <a:prstGeom prst="rect">
            <a:avLst/>
          </a:prstGeom>
        </p:spPr>
      </p:pic>
      <p:pic>
        <p:nvPicPr>
          <p:cNvPr id="6" name="Obrázek 5"/>
          <p:cNvPicPr>
            <a:picLocks noChangeAspect="1"/>
          </p:cNvPicPr>
          <p:nvPr/>
        </p:nvPicPr>
        <p:blipFill>
          <a:blip r:embed="rId3"/>
          <a:stretch>
            <a:fillRect/>
          </a:stretch>
        </p:blipFill>
        <p:spPr>
          <a:xfrm>
            <a:off x="8886524" y="514104"/>
            <a:ext cx="2958164" cy="1027603"/>
          </a:xfrm>
          <a:prstGeom prst="rect">
            <a:avLst/>
          </a:prstGeom>
        </p:spPr>
      </p:pic>
    </p:spTree>
    <p:extLst>
      <p:ext uri="{BB962C8B-B14F-4D97-AF65-F5344CB8AC3E}">
        <p14:creationId xmlns:p14="http://schemas.microsoft.com/office/powerpoint/2010/main" val="312494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8048324" cy="1463675"/>
          </a:xfrm>
        </p:spPr>
        <p:txBody>
          <a:bodyPr>
            <a:normAutofit/>
          </a:bodyPr>
          <a:lstStyle/>
          <a:p>
            <a:r>
              <a:rPr lang="cs-CZ" b="1" dirty="0" smtClean="0"/>
              <a:t>Žádost o platbu</a:t>
            </a:r>
            <a:endParaRPr lang="cs-CZ" b="1" dirty="0"/>
          </a:p>
        </p:txBody>
      </p:sp>
      <p:sp>
        <p:nvSpPr>
          <p:cNvPr id="3" name="Zástupný symbol pro obsah 2"/>
          <p:cNvSpPr>
            <a:spLocks noGrp="1"/>
          </p:cNvSpPr>
          <p:nvPr>
            <p:ph idx="1"/>
          </p:nvPr>
        </p:nvSpPr>
        <p:spPr>
          <a:xfrm>
            <a:off x="931244" y="1499493"/>
            <a:ext cx="10515600" cy="4028470"/>
          </a:xfrm>
        </p:spPr>
        <p:txBody>
          <a:bodyPr>
            <a:noAutofit/>
          </a:bodyPr>
          <a:lstStyle/>
          <a:p>
            <a:r>
              <a:rPr lang="cs-CZ" sz="1600" dirty="0" smtClean="0"/>
              <a:t>Podáním </a:t>
            </a:r>
            <a:r>
              <a:rPr lang="cs-CZ" sz="1600" dirty="0"/>
              <a:t>Žádosti o platbu příjemce dotace oznamuje ukončení realizace </a:t>
            </a:r>
            <a:r>
              <a:rPr lang="cs-CZ" sz="1600" dirty="0" smtClean="0"/>
              <a:t>projektu. Pokud je  </a:t>
            </a:r>
            <a:r>
              <a:rPr lang="cs-CZ" sz="1600" dirty="0"/>
              <a:t>Žádost o platbu předložena před smluvním termínem, je na ni ve smyslu administrativních  lhůt pohlíženo, jako by byla předložena v termínu uvedeném v Dohodě (resp. Hlášení o  změnách), avšak realizace projektu již musí být k datu předložení Žádosti o platbu ukončena  a veškeré způsobilé </a:t>
            </a:r>
            <a:r>
              <a:rPr lang="cs-CZ" sz="1600" dirty="0" smtClean="0"/>
              <a:t>výdaje uhrazeny</a:t>
            </a:r>
            <a:endParaRPr lang="cs-CZ" sz="1600" dirty="0"/>
          </a:p>
          <a:p>
            <a:r>
              <a:rPr lang="cs-CZ" sz="1600" dirty="0" smtClean="0"/>
              <a:t>Bez </a:t>
            </a:r>
            <a:r>
              <a:rPr lang="cs-CZ" sz="1600" dirty="0"/>
              <a:t>ohledu na předložené účetní/daňové doklady nebude poskytnuta vyšší dotace</a:t>
            </a:r>
            <a:r>
              <a:rPr lang="cs-CZ" sz="1600" dirty="0" smtClean="0"/>
              <a:t>, než je  </a:t>
            </a:r>
            <a:r>
              <a:rPr lang="cs-CZ" sz="1600" dirty="0"/>
              <a:t>částka dotace zakotvená </a:t>
            </a:r>
            <a:r>
              <a:rPr lang="cs-CZ" sz="1600" dirty="0" smtClean="0"/>
              <a:t>v Dohodě</a:t>
            </a:r>
            <a:endParaRPr lang="cs-CZ" sz="1600" dirty="0"/>
          </a:p>
          <a:p>
            <a:r>
              <a:rPr lang="cs-CZ" sz="1600" dirty="0" smtClean="0"/>
              <a:t>Žádost </a:t>
            </a:r>
            <a:r>
              <a:rPr lang="cs-CZ" sz="1600" dirty="0"/>
              <a:t>o platbu musí být založena na skutečně </a:t>
            </a:r>
            <a:r>
              <a:rPr lang="cs-CZ" sz="1600" dirty="0" smtClean="0"/>
              <a:t>prokázaných výdajích</a:t>
            </a:r>
            <a:endParaRPr lang="cs-CZ" sz="1600" dirty="0"/>
          </a:p>
          <a:p>
            <a:r>
              <a:rPr lang="cs-CZ" sz="1600" dirty="0" smtClean="0"/>
              <a:t>Po </a:t>
            </a:r>
            <a:r>
              <a:rPr lang="cs-CZ" sz="1600" dirty="0"/>
              <a:t>doručení Potvrzení o přijetí Žádosti o platbu provede RO SZIF </a:t>
            </a:r>
            <a:r>
              <a:rPr lang="cs-CZ" sz="1600" dirty="0" smtClean="0"/>
              <a:t>kontrolu formální správnosti </a:t>
            </a:r>
            <a:r>
              <a:rPr lang="cs-CZ" sz="1600" dirty="0"/>
              <a:t>Žádosti o platbu vč</a:t>
            </a:r>
            <a:r>
              <a:rPr lang="cs-CZ" sz="1600" dirty="0" smtClean="0"/>
              <a:t>. příloh</a:t>
            </a:r>
            <a:endParaRPr lang="cs-CZ" sz="1600" dirty="0"/>
          </a:p>
          <a:p>
            <a:r>
              <a:rPr lang="cs-CZ" sz="1600" dirty="0" smtClean="0"/>
              <a:t>V </a:t>
            </a:r>
            <a:r>
              <a:rPr lang="cs-CZ" sz="1600" dirty="0"/>
              <a:t>případě, že jsou ze strany RO SZIF v rámci kontroly Žádosti o platbu vč</a:t>
            </a:r>
            <a:r>
              <a:rPr lang="cs-CZ" sz="1600" dirty="0" smtClean="0"/>
              <a:t>. Příloh prováděné  </a:t>
            </a:r>
            <a:r>
              <a:rPr lang="cs-CZ" sz="1600" dirty="0"/>
              <a:t>při jejím předložení zjištěny formální závady a/nebo nedostatky, je příjemci dotace uložena  přiměřená lhůta pro doplnění chybějící nebo opravu chybné dokumentace k Žádosti o platbu,  a to podle závažnosti zjištěných závad nebo nedostatků, nejméně však 14 </a:t>
            </a:r>
            <a:r>
              <a:rPr lang="cs-CZ" sz="1600" dirty="0" smtClean="0"/>
              <a:t>kalendářních dnů</a:t>
            </a:r>
            <a:endParaRPr lang="cs-CZ" sz="1600" dirty="0"/>
          </a:p>
          <a:p>
            <a:r>
              <a:rPr lang="cs-CZ" sz="1600" dirty="0" smtClean="0"/>
              <a:t>Na </a:t>
            </a:r>
            <a:r>
              <a:rPr lang="cs-CZ" sz="1600" dirty="0"/>
              <a:t>písemnou žádost příjemce dotace (před uplynutím stanovené lhůty) </a:t>
            </a:r>
            <a:r>
              <a:rPr lang="cs-CZ" sz="1600" dirty="0" smtClean="0"/>
              <a:t>bude lhůta pro </a:t>
            </a:r>
            <a:r>
              <a:rPr lang="cs-CZ" sz="1600" dirty="0" err="1" smtClean="0"/>
              <a:t>Chybník</a:t>
            </a:r>
            <a:r>
              <a:rPr lang="cs-CZ" sz="1600" dirty="0" smtClean="0"/>
              <a:t> prodloužena </a:t>
            </a:r>
            <a:r>
              <a:rPr lang="cs-CZ" sz="1600" dirty="0"/>
              <a:t>o nezbytně </a:t>
            </a:r>
            <a:r>
              <a:rPr lang="cs-CZ" sz="1600" dirty="0" smtClean="0"/>
              <a:t>nutnou dobu</a:t>
            </a:r>
            <a:endParaRPr lang="cs-CZ" sz="1600" dirty="0"/>
          </a:p>
          <a:p>
            <a:r>
              <a:rPr lang="cs-CZ" sz="1600" dirty="0" smtClean="0"/>
              <a:t>Nedojde-li </a:t>
            </a:r>
            <a:r>
              <a:rPr lang="cs-CZ" sz="1600" dirty="0"/>
              <a:t>k odstranění chyb, nedostatků nebo závad Žádosti o platbu ve </a:t>
            </a:r>
            <a:r>
              <a:rPr lang="cs-CZ" sz="1600" dirty="0" smtClean="0"/>
              <a:t>stanovené lhůtě</a:t>
            </a:r>
            <a:r>
              <a:rPr lang="cs-CZ" sz="1600" dirty="0"/>
              <a:t>, bude administrace Žádosti o platbu pokračovat dle Pravidly stanovených sankcí </a:t>
            </a:r>
            <a:r>
              <a:rPr lang="cs-CZ" sz="1600" dirty="0" smtClean="0"/>
              <a:t>a korekcí</a:t>
            </a:r>
            <a:endParaRPr lang="cs-CZ" sz="1600" dirty="0"/>
          </a:p>
          <a:p>
            <a:endParaRPr lang="cs-CZ" sz="1100" dirty="0"/>
          </a:p>
        </p:txBody>
      </p:sp>
      <p:pic>
        <p:nvPicPr>
          <p:cNvPr id="4" name="Obrázek 2" descr="Publicita IROP.png"/>
          <p:cNvPicPr/>
          <p:nvPr/>
        </p:nvPicPr>
        <p:blipFill>
          <a:blip r:embed="rId2"/>
          <a:srcRect/>
          <a:stretch>
            <a:fillRect/>
          </a:stretch>
        </p:blipFill>
        <p:spPr bwMode="auto">
          <a:xfrm>
            <a:off x="1913021" y="5807752"/>
            <a:ext cx="8253663" cy="1050248"/>
          </a:xfrm>
          <a:prstGeom prst="rect">
            <a:avLst/>
          </a:prstGeom>
          <a:noFill/>
          <a:ln w="9525">
            <a:noFill/>
            <a:miter lim="800000"/>
            <a:headEnd/>
            <a:tailEnd/>
          </a:ln>
        </p:spPr>
      </p:pic>
      <p:pic>
        <p:nvPicPr>
          <p:cNvPr id="5" name="Obrázek 4"/>
          <p:cNvPicPr>
            <a:picLocks noChangeAspect="1"/>
          </p:cNvPicPr>
          <p:nvPr/>
        </p:nvPicPr>
        <p:blipFill>
          <a:blip r:embed="rId3"/>
          <a:stretch>
            <a:fillRect/>
          </a:stretch>
        </p:blipFill>
        <p:spPr>
          <a:xfrm>
            <a:off x="8886524" y="514104"/>
            <a:ext cx="2560320" cy="1027603"/>
          </a:xfrm>
          <a:prstGeom prst="rect">
            <a:avLst/>
          </a:prstGeom>
        </p:spPr>
      </p:pic>
      <p:pic>
        <p:nvPicPr>
          <p:cNvPr id="6" name="Obrázek 5"/>
          <p:cNvPicPr>
            <a:picLocks noChangeAspect="1"/>
          </p:cNvPicPr>
          <p:nvPr/>
        </p:nvPicPr>
        <p:blipFill>
          <a:blip r:embed="rId3"/>
          <a:stretch>
            <a:fillRect/>
          </a:stretch>
        </p:blipFill>
        <p:spPr>
          <a:xfrm>
            <a:off x="8886524" y="514104"/>
            <a:ext cx="2958164" cy="1027603"/>
          </a:xfrm>
          <a:prstGeom prst="rect">
            <a:avLst/>
          </a:prstGeom>
        </p:spPr>
      </p:pic>
    </p:spTree>
    <p:extLst>
      <p:ext uri="{BB962C8B-B14F-4D97-AF65-F5344CB8AC3E}">
        <p14:creationId xmlns:p14="http://schemas.microsoft.com/office/powerpoint/2010/main" val="22445443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8048324" cy="1463675"/>
          </a:xfrm>
        </p:spPr>
        <p:txBody>
          <a:bodyPr>
            <a:normAutofit/>
          </a:bodyPr>
          <a:lstStyle/>
          <a:p>
            <a:r>
              <a:rPr lang="cs-CZ" b="1" dirty="0" smtClean="0"/>
              <a:t>Žádost o platbu</a:t>
            </a:r>
            <a:endParaRPr lang="cs-CZ" b="1" dirty="0"/>
          </a:p>
        </p:txBody>
      </p:sp>
      <p:sp>
        <p:nvSpPr>
          <p:cNvPr id="3" name="Zástupný symbol pro obsah 2"/>
          <p:cNvSpPr>
            <a:spLocks noGrp="1"/>
          </p:cNvSpPr>
          <p:nvPr>
            <p:ph idx="1"/>
          </p:nvPr>
        </p:nvSpPr>
        <p:spPr>
          <a:xfrm>
            <a:off x="931244" y="1499493"/>
            <a:ext cx="10515600" cy="4028470"/>
          </a:xfrm>
        </p:spPr>
        <p:txBody>
          <a:bodyPr>
            <a:noAutofit/>
          </a:bodyPr>
          <a:lstStyle/>
          <a:p>
            <a:r>
              <a:rPr lang="cs-CZ" sz="1600" dirty="0" smtClean="0"/>
              <a:t>Doplnění </a:t>
            </a:r>
            <a:r>
              <a:rPr lang="cs-CZ" sz="1600" dirty="0"/>
              <a:t>Žádosti o platbu se provádí dle postupu pro Doplnění Žádosti o platbu, </a:t>
            </a:r>
            <a:r>
              <a:rPr lang="cs-CZ" sz="1600" dirty="0" smtClean="0"/>
              <a:t>který je </a:t>
            </a:r>
            <a:r>
              <a:rPr lang="cs-CZ" sz="1600" dirty="0"/>
              <a:t>zveřejněn na internetových stránkách </a:t>
            </a:r>
            <a:r>
              <a:rPr lang="cs-CZ" sz="1600" dirty="0" smtClean="0">
                <a:hlinkClick r:id="rId2"/>
              </a:rPr>
              <a:t>www.eagri.cz/prv</a:t>
            </a:r>
            <a:r>
              <a:rPr lang="cs-CZ" sz="1600" dirty="0" smtClean="0"/>
              <a:t> a</a:t>
            </a:r>
            <a:r>
              <a:rPr lang="cs-CZ" dirty="0"/>
              <a:t> </a:t>
            </a:r>
            <a:r>
              <a:rPr lang="cs-CZ" sz="1600" dirty="0" smtClean="0">
                <a:hlinkClick r:id="rId3"/>
              </a:rPr>
              <a:t>www.szif.cz</a:t>
            </a:r>
            <a:r>
              <a:rPr lang="cs-CZ" sz="1600" dirty="0" smtClean="0"/>
              <a:t> </a:t>
            </a:r>
          </a:p>
          <a:p>
            <a:r>
              <a:rPr lang="cs-CZ" sz="1600" dirty="0" smtClean="0"/>
              <a:t>Chybějící </a:t>
            </a:r>
            <a:r>
              <a:rPr lang="cs-CZ" sz="1600" dirty="0"/>
              <a:t>přílohy příjemce dotace doručí na Podatelnu RO SZIF. Doplnění </a:t>
            </a:r>
            <a:r>
              <a:rPr lang="cs-CZ" sz="1600" dirty="0" smtClean="0"/>
              <a:t>formuláře Žádosti o  </a:t>
            </a:r>
            <a:r>
              <a:rPr lang="cs-CZ" sz="1600" dirty="0"/>
              <a:t>platbu včetně příloh, které jsou jeho neoddělitelnou součástí, se provádí prostřednictvím  </a:t>
            </a:r>
            <a:r>
              <a:rPr lang="cs-CZ" sz="1600" dirty="0" smtClean="0"/>
              <a:t>Portálu Farmáře</a:t>
            </a:r>
          </a:p>
          <a:p>
            <a:r>
              <a:rPr lang="cs-CZ" sz="1600" dirty="0" smtClean="0"/>
              <a:t>Při </a:t>
            </a:r>
            <a:r>
              <a:rPr lang="cs-CZ" sz="1600" dirty="0"/>
              <a:t>doplnění Žádosti o platbu již není nutné na Podatelnu RO SZIF předkládat </a:t>
            </a:r>
            <a:r>
              <a:rPr lang="cs-CZ" sz="1600" dirty="0" smtClean="0"/>
              <a:t>Potvrzení o </a:t>
            </a:r>
            <a:r>
              <a:rPr lang="cs-CZ" sz="1600" dirty="0"/>
              <a:t>přijetí</a:t>
            </a:r>
          </a:p>
          <a:p>
            <a:r>
              <a:rPr lang="cs-CZ" sz="1600" dirty="0" smtClean="0"/>
              <a:t>V </a:t>
            </a:r>
            <a:r>
              <a:rPr lang="cs-CZ" sz="1600" dirty="0"/>
              <a:t>případě, že v rámci kontroly Žádosti o platbu nebudou ze strany </a:t>
            </a:r>
            <a:r>
              <a:rPr lang="cs-CZ" sz="1600" dirty="0" smtClean="0"/>
              <a:t>RO SZIF zjištěny  </a:t>
            </a:r>
            <a:r>
              <a:rPr lang="cs-CZ" sz="1600" dirty="0"/>
              <a:t>nedostatky, a také v případě, kdy uplyne lhůta pro </a:t>
            </a:r>
            <a:r>
              <a:rPr lang="cs-CZ" sz="1600" dirty="0" err="1" smtClean="0"/>
              <a:t>Chybník</a:t>
            </a:r>
            <a:r>
              <a:rPr lang="cs-CZ" sz="1600" dirty="0" smtClean="0"/>
              <a:t> (bez </a:t>
            </a:r>
            <a:r>
              <a:rPr lang="cs-CZ" sz="1600" dirty="0"/>
              <a:t>ohledu na to, zda byly  nedostatky odstraněny či nikoli), bude Žádost o platbu zaregistrována; o zaregistrování  Žádosti o platbu budou příjemce dotace a MAS informováni prostřednictvím </a:t>
            </a:r>
            <a:r>
              <a:rPr lang="cs-CZ" sz="1600" dirty="0" smtClean="0"/>
              <a:t>Portálu Farmáře</a:t>
            </a:r>
            <a:endParaRPr lang="cs-CZ" sz="1600" dirty="0"/>
          </a:p>
          <a:p>
            <a:r>
              <a:rPr lang="cs-CZ" sz="1600" dirty="0" smtClean="0"/>
              <a:t>Za </a:t>
            </a:r>
            <a:r>
              <a:rPr lang="cs-CZ" sz="1600" dirty="0"/>
              <a:t>předpokladu, že v rámci kontroly Žádosti o platbu dle čl. 48, případně také </a:t>
            </a:r>
            <a:r>
              <a:rPr lang="cs-CZ" sz="1600" dirty="0" smtClean="0"/>
              <a:t>dle čl.49</a:t>
            </a:r>
            <a:r>
              <a:rPr lang="cs-CZ" sz="1600" dirty="0"/>
              <a:t>,  Prováděcího nařízení Komise (EU) č. 809/2014 ze dne 17. července 2014 nebudou ze strany  SZIF zjištěny nedostatky, bude příjemci dotace schváleno proplacení dotace, tzn. schválena  Žádost o platbu, nejpozději do 14 týdnů od zaregistrování Žádosti </a:t>
            </a:r>
            <a:r>
              <a:rPr lang="cs-CZ" sz="1600" dirty="0" smtClean="0"/>
              <a:t>o platbu</a:t>
            </a:r>
            <a:endParaRPr lang="cs-CZ" sz="1600" dirty="0"/>
          </a:p>
          <a:p>
            <a:r>
              <a:rPr lang="cs-CZ" sz="1600" dirty="0" smtClean="0"/>
              <a:t>Proplacení</a:t>
            </a:r>
            <a:r>
              <a:rPr lang="cs-CZ" sz="1600" dirty="0"/>
              <a:t>: do 21 kalendářních dnů od okamžiku </a:t>
            </a:r>
            <a:r>
              <a:rPr lang="cs-CZ" sz="1600" dirty="0" smtClean="0"/>
              <a:t>jeho schválení</a:t>
            </a:r>
            <a:endParaRPr lang="cs-CZ" sz="1600" dirty="0"/>
          </a:p>
          <a:p>
            <a:r>
              <a:rPr lang="cs-CZ" sz="1600" dirty="0" smtClean="0"/>
              <a:t>Informace </a:t>
            </a:r>
            <a:r>
              <a:rPr lang="cs-CZ" sz="1600" dirty="0"/>
              <a:t>o aktuálním stavu administrace jednotlivých Žádostí o </a:t>
            </a:r>
            <a:r>
              <a:rPr lang="cs-CZ" sz="1600" dirty="0" smtClean="0"/>
              <a:t>platbu podaných příjemcem </a:t>
            </a:r>
            <a:r>
              <a:rPr lang="cs-CZ" sz="1600" dirty="0"/>
              <a:t>dotace budou k dispozici na </a:t>
            </a:r>
            <a:r>
              <a:rPr lang="cs-CZ" sz="1600" dirty="0" smtClean="0"/>
              <a:t>Portálu Farmáře</a:t>
            </a:r>
            <a:endParaRPr lang="cs-CZ" sz="1600" dirty="0"/>
          </a:p>
          <a:p>
            <a:endParaRPr lang="cs-CZ" sz="1100" dirty="0"/>
          </a:p>
        </p:txBody>
      </p:sp>
      <p:pic>
        <p:nvPicPr>
          <p:cNvPr id="4" name="Obrázek 2" descr="Publicita IROP.png"/>
          <p:cNvPicPr/>
          <p:nvPr/>
        </p:nvPicPr>
        <p:blipFill>
          <a:blip r:embed="rId4"/>
          <a:srcRect/>
          <a:stretch>
            <a:fillRect/>
          </a:stretch>
        </p:blipFill>
        <p:spPr bwMode="auto">
          <a:xfrm>
            <a:off x="1913021" y="5807752"/>
            <a:ext cx="8253663" cy="1050248"/>
          </a:xfrm>
          <a:prstGeom prst="rect">
            <a:avLst/>
          </a:prstGeom>
          <a:noFill/>
          <a:ln w="9525">
            <a:noFill/>
            <a:miter lim="800000"/>
            <a:headEnd/>
            <a:tailEnd/>
          </a:ln>
        </p:spPr>
      </p:pic>
      <p:pic>
        <p:nvPicPr>
          <p:cNvPr id="5" name="Obrázek 4"/>
          <p:cNvPicPr>
            <a:picLocks noChangeAspect="1"/>
          </p:cNvPicPr>
          <p:nvPr/>
        </p:nvPicPr>
        <p:blipFill>
          <a:blip r:embed="rId5"/>
          <a:stretch>
            <a:fillRect/>
          </a:stretch>
        </p:blipFill>
        <p:spPr>
          <a:xfrm>
            <a:off x="8886524" y="514104"/>
            <a:ext cx="2560320" cy="1027603"/>
          </a:xfrm>
          <a:prstGeom prst="rect">
            <a:avLst/>
          </a:prstGeom>
        </p:spPr>
      </p:pic>
      <p:pic>
        <p:nvPicPr>
          <p:cNvPr id="6" name="Obrázek 5"/>
          <p:cNvPicPr>
            <a:picLocks noChangeAspect="1"/>
          </p:cNvPicPr>
          <p:nvPr/>
        </p:nvPicPr>
        <p:blipFill>
          <a:blip r:embed="rId5"/>
          <a:stretch>
            <a:fillRect/>
          </a:stretch>
        </p:blipFill>
        <p:spPr>
          <a:xfrm>
            <a:off x="8886524" y="514104"/>
            <a:ext cx="2958164" cy="1027603"/>
          </a:xfrm>
          <a:prstGeom prst="rect">
            <a:avLst/>
          </a:prstGeom>
        </p:spPr>
      </p:pic>
    </p:spTree>
    <p:extLst>
      <p:ext uri="{BB962C8B-B14F-4D97-AF65-F5344CB8AC3E}">
        <p14:creationId xmlns:p14="http://schemas.microsoft.com/office/powerpoint/2010/main" val="1184804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656547" y="2802996"/>
            <a:ext cx="8766610" cy="1463675"/>
          </a:xfrm>
        </p:spPr>
        <p:txBody>
          <a:bodyPr>
            <a:normAutofit/>
          </a:bodyPr>
          <a:lstStyle/>
          <a:p>
            <a:pPr algn="ctr"/>
            <a:r>
              <a:rPr lang="cs-CZ" b="1" dirty="0" smtClean="0"/>
              <a:t>Kontrola</a:t>
            </a:r>
            <a:endParaRPr lang="cs-CZ" b="1" dirty="0"/>
          </a:p>
        </p:txBody>
      </p:sp>
      <p:pic>
        <p:nvPicPr>
          <p:cNvPr id="4" name="Obrázek 2" descr="Publicita IROP.png"/>
          <p:cNvPicPr/>
          <p:nvPr/>
        </p:nvPicPr>
        <p:blipFill>
          <a:blip r:embed="rId2"/>
          <a:srcRect/>
          <a:stretch>
            <a:fillRect/>
          </a:stretch>
        </p:blipFill>
        <p:spPr bwMode="auto">
          <a:xfrm>
            <a:off x="1913021" y="5527963"/>
            <a:ext cx="8253663" cy="1050248"/>
          </a:xfrm>
          <a:prstGeom prst="rect">
            <a:avLst/>
          </a:prstGeom>
          <a:noFill/>
          <a:ln w="9525">
            <a:noFill/>
            <a:miter lim="800000"/>
            <a:headEnd/>
            <a:tailEnd/>
          </a:ln>
        </p:spPr>
      </p:pic>
      <p:pic>
        <p:nvPicPr>
          <p:cNvPr id="5" name="Obrázek 4"/>
          <p:cNvPicPr>
            <a:picLocks noChangeAspect="1"/>
          </p:cNvPicPr>
          <p:nvPr/>
        </p:nvPicPr>
        <p:blipFill>
          <a:blip r:embed="rId3"/>
          <a:stretch>
            <a:fillRect/>
          </a:stretch>
        </p:blipFill>
        <p:spPr>
          <a:xfrm>
            <a:off x="8886524" y="514104"/>
            <a:ext cx="2560320" cy="1027603"/>
          </a:xfrm>
          <a:prstGeom prst="rect">
            <a:avLst/>
          </a:prstGeom>
        </p:spPr>
      </p:pic>
      <p:pic>
        <p:nvPicPr>
          <p:cNvPr id="6" name="Obrázek 5"/>
          <p:cNvPicPr>
            <a:picLocks noChangeAspect="1"/>
          </p:cNvPicPr>
          <p:nvPr/>
        </p:nvPicPr>
        <p:blipFill>
          <a:blip r:embed="rId3"/>
          <a:stretch>
            <a:fillRect/>
          </a:stretch>
        </p:blipFill>
        <p:spPr>
          <a:xfrm>
            <a:off x="8886524" y="514103"/>
            <a:ext cx="2958164" cy="1027603"/>
          </a:xfrm>
          <a:prstGeom prst="rect">
            <a:avLst/>
          </a:prstGeom>
        </p:spPr>
      </p:pic>
    </p:spTree>
    <p:extLst>
      <p:ext uri="{BB962C8B-B14F-4D97-AF65-F5344CB8AC3E}">
        <p14:creationId xmlns:p14="http://schemas.microsoft.com/office/powerpoint/2010/main" val="26100854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199" y="365125"/>
            <a:ext cx="8188235" cy="1463675"/>
          </a:xfrm>
        </p:spPr>
        <p:txBody>
          <a:bodyPr>
            <a:normAutofit/>
          </a:bodyPr>
          <a:lstStyle/>
          <a:p>
            <a:r>
              <a:rPr lang="cs-CZ" sz="4300" b="1" dirty="0" smtClean="0"/>
              <a:t>Kontrola dodržování podmínek PRV</a:t>
            </a:r>
            <a:endParaRPr lang="cs-CZ" sz="4300" b="1" dirty="0"/>
          </a:p>
        </p:txBody>
      </p:sp>
      <p:sp>
        <p:nvSpPr>
          <p:cNvPr id="3" name="Zástupný symbol pro obsah 2"/>
          <p:cNvSpPr>
            <a:spLocks noGrp="1"/>
          </p:cNvSpPr>
          <p:nvPr>
            <p:ph idx="1"/>
          </p:nvPr>
        </p:nvSpPr>
        <p:spPr>
          <a:xfrm>
            <a:off x="838200" y="1690687"/>
            <a:ext cx="10515600" cy="4028470"/>
          </a:xfrm>
        </p:spPr>
        <p:txBody>
          <a:bodyPr>
            <a:normAutofit/>
          </a:bodyPr>
          <a:lstStyle/>
          <a:p>
            <a:pPr marL="457200" lvl="1" indent="0">
              <a:buNone/>
            </a:pPr>
            <a:endParaRPr lang="cs-CZ" dirty="0"/>
          </a:p>
          <a:p>
            <a:pPr marL="0" indent="0">
              <a:buNone/>
            </a:pPr>
            <a:endParaRPr lang="cs-CZ" dirty="0"/>
          </a:p>
        </p:txBody>
      </p:sp>
      <p:pic>
        <p:nvPicPr>
          <p:cNvPr id="4" name="Obrázek 2" descr="Publicita IROP.png"/>
          <p:cNvPicPr/>
          <p:nvPr/>
        </p:nvPicPr>
        <p:blipFill>
          <a:blip r:embed="rId2"/>
          <a:srcRect/>
          <a:stretch>
            <a:fillRect/>
          </a:stretch>
        </p:blipFill>
        <p:spPr bwMode="auto">
          <a:xfrm>
            <a:off x="1913021" y="5527963"/>
            <a:ext cx="8253663" cy="1050248"/>
          </a:xfrm>
          <a:prstGeom prst="rect">
            <a:avLst/>
          </a:prstGeom>
          <a:noFill/>
          <a:ln w="9525">
            <a:noFill/>
            <a:miter lim="800000"/>
            <a:headEnd/>
            <a:tailEnd/>
          </a:ln>
        </p:spPr>
      </p:pic>
      <p:pic>
        <p:nvPicPr>
          <p:cNvPr id="5" name="Obrázek 4"/>
          <p:cNvPicPr>
            <a:picLocks noChangeAspect="1"/>
          </p:cNvPicPr>
          <p:nvPr/>
        </p:nvPicPr>
        <p:blipFill>
          <a:blip r:embed="rId3"/>
          <a:stretch>
            <a:fillRect/>
          </a:stretch>
        </p:blipFill>
        <p:spPr>
          <a:xfrm>
            <a:off x="8886524" y="514104"/>
            <a:ext cx="2560320" cy="1027603"/>
          </a:xfrm>
          <a:prstGeom prst="rect">
            <a:avLst/>
          </a:prstGeom>
        </p:spPr>
      </p:pic>
      <p:pic>
        <p:nvPicPr>
          <p:cNvPr id="6" name="Obrázek 5"/>
          <p:cNvPicPr>
            <a:picLocks noChangeAspect="1"/>
          </p:cNvPicPr>
          <p:nvPr/>
        </p:nvPicPr>
        <p:blipFill>
          <a:blip r:embed="rId3"/>
          <a:stretch>
            <a:fillRect/>
          </a:stretch>
        </p:blipFill>
        <p:spPr>
          <a:xfrm>
            <a:off x="9026434" y="583160"/>
            <a:ext cx="2958164" cy="1027603"/>
          </a:xfrm>
          <a:prstGeom prst="rect">
            <a:avLst/>
          </a:prstGeom>
        </p:spPr>
      </p:pic>
      <p:sp>
        <p:nvSpPr>
          <p:cNvPr id="7" name="Obdélník 6"/>
          <p:cNvSpPr/>
          <p:nvPr/>
        </p:nvSpPr>
        <p:spPr>
          <a:xfrm>
            <a:off x="838198" y="1690686"/>
            <a:ext cx="10608646" cy="2585323"/>
          </a:xfrm>
          <a:prstGeom prst="rect">
            <a:avLst/>
          </a:prstGeom>
        </p:spPr>
        <p:txBody>
          <a:bodyPr wrap="square">
            <a:spAutoFit/>
          </a:bodyPr>
          <a:lstStyle/>
          <a:p>
            <a:pPr marL="285750" indent="-285750">
              <a:buFont typeface="Arial" panose="020B0604020202020204" pitchFamily="34" charset="0"/>
              <a:buChar char="•"/>
            </a:pPr>
            <a:r>
              <a:rPr lang="cs-CZ" sz="2400" dirty="0" smtClean="0"/>
              <a:t>Žadatel/příjemce </a:t>
            </a:r>
            <a:r>
              <a:rPr lang="cs-CZ" sz="2400" dirty="0"/>
              <a:t>dotace je povinen umožnit </a:t>
            </a:r>
            <a:r>
              <a:rPr lang="cs-CZ" sz="2400" dirty="0" smtClean="0"/>
              <a:t>vstup kontrolou pověřeným  </a:t>
            </a:r>
            <a:r>
              <a:rPr lang="cs-CZ" sz="2400" dirty="0"/>
              <a:t>osobám k ověřování plnění podmínek Pravidel a Dohody –od data podání </a:t>
            </a:r>
            <a:r>
              <a:rPr lang="cs-CZ" sz="2400" dirty="0" err="1" smtClean="0"/>
              <a:t>ŽoD</a:t>
            </a:r>
            <a:r>
              <a:rPr lang="cs-CZ" sz="2400" dirty="0" smtClean="0"/>
              <a:t> na </a:t>
            </a:r>
            <a:r>
              <a:rPr lang="cs-CZ" sz="2400" dirty="0"/>
              <a:t>MAS po dobu 10 let od </a:t>
            </a:r>
            <a:r>
              <a:rPr lang="cs-CZ" sz="2400" dirty="0" smtClean="0"/>
              <a:t>proplacení dotace</a:t>
            </a:r>
            <a:endParaRPr lang="cs-CZ" sz="2400" dirty="0"/>
          </a:p>
          <a:p>
            <a:pPr marL="285750" indent="-285750">
              <a:buFont typeface="Arial" panose="020B0604020202020204" pitchFamily="34" charset="0"/>
              <a:buChar char="•"/>
            </a:pPr>
            <a:r>
              <a:rPr lang="cs-CZ" sz="2400" dirty="0" smtClean="0"/>
              <a:t>Žadatel/příjemce </a:t>
            </a:r>
            <a:r>
              <a:rPr lang="cs-CZ" sz="2400" dirty="0"/>
              <a:t>dotace je povinen respektovat </a:t>
            </a:r>
            <a:r>
              <a:rPr lang="cs-CZ" sz="2400" dirty="0" smtClean="0"/>
              <a:t>opatření stanovená k  </a:t>
            </a:r>
            <a:r>
              <a:rPr lang="cs-CZ" sz="2400" dirty="0"/>
              <a:t>nápravě, která vzejdou z kontrolní činnosti + dodržovat stanovené termíny  pro </a:t>
            </a:r>
            <a:r>
              <a:rPr lang="cs-CZ" sz="2400" dirty="0" smtClean="0"/>
              <a:t>odstranění nedostatků</a:t>
            </a:r>
            <a:endParaRPr lang="cs-CZ" sz="2400" dirty="0"/>
          </a:p>
          <a:p>
            <a:endParaRPr lang="cs-CZ" dirty="0">
              <a:solidFill>
                <a:srgbClr val="000000"/>
              </a:solidFill>
              <a:latin typeface="Trebuchet MS" panose="020B0603020202020204" pitchFamily="34" charset="0"/>
            </a:endParaRPr>
          </a:p>
        </p:txBody>
      </p:sp>
    </p:spTree>
    <p:extLst>
      <p:ext uri="{BB962C8B-B14F-4D97-AF65-F5344CB8AC3E}">
        <p14:creationId xmlns:p14="http://schemas.microsoft.com/office/powerpoint/2010/main" val="11167480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199" y="365125"/>
            <a:ext cx="8188235" cy="1463675"/>
          </a:xfrm>
        </p:spPr>
        <p:txBody>
          <a:bodyPr>
            <a:normAutofit/>
          </a:bodyPr>
          <a:lstStyle/>
          <a:p>
            <a:r>
              <a:rPr lang="cs-CZ" sz="4300" b="1" dirty="0" smtClean="0"/>
              <a:t>Kontrola dodržování podmínek PRV</a:t>
            </a:r>
            <a:endParaRPr lang="cs-CZ" sz="4300" b="1" dirty="0"/>
          </a:p>
        </p:txBody>
      </p:sp>
      <p:sp>
        <p:nvSpPr>
          <p:cNvPr id="3" name="Zástupný symbol pro obsah 2"/>
          <p:cNvSpPr>
            <a:spLocks noGrp="1"/>
          </p:cNvSpPr>
          <p:nvPr>
            <p:ph idx="1"/>
          </p:nvPr>
        </p:nvSpPr>
        <p:spPr>
          <a:xfrm>
            <a:off x="838200" y="1690687"/>
            <a:ext cx="10515600" cy="4028470"/>
          </a:xfrm>
        </p:spPr>
        <p:txBody>
          <a:bodyPr>
            <a:normAutofit/>
          </a:bodyPr>
          <a:lstStyle/>
          <a:p>
            <a:pPr marL="457200" lvl="1" indent="0">
              <a:buNone/>
            </a:pPr>
            <a:endParaRPr lang="cs-CZ" dirty="0"/>
          </a:p>
          <a:p>
            <a:pPr marL="0" indent="0">
              <a:buNone/>
            </a:pPr>
            <a:endParaRPr lang="cs-CZ" dirty="0"/>
          </a:p>
        </p:txBody>
      </p:sp>
      <p:pic>
        <p:nvPicPr>
          <p:cNvPr id="4" name="Obrázek 2" descr="Publicita IROP.png"/>
          <p:cNvPicPr/>
          <p:nvPr/>
        </p:nvPicPr>
        <p:blipFill>
          <a:blip r:embed="rId2"/>
          <a:srcRect/>
          <a:stretch>
            <a:fillRect/>
          </a:stretch>
        </p:blipFill>
        <p:spPr bwMode="auto">
          <a:xfrm>
            <a:off x="1913021" y="5527963"/>
            <a:ext cx="8253663" cy="1050248"/>
          </a:xfrm>
          <a:prstGeom prst="rect">
            <a:avLst/>
          </a:prstGeom>
          <a:noFill/>
          <a:ln w="9525">
            <a:noFill/>
            <a:miter lim="800000"/>
            <a:headEnd/>
            <a:tailEnd/>
          </a:ln>
        </p:spPr>
      </p:pic>
      <p:pic>
        <p:nvPicPr>
          <p:cNvPr id="5" name="Obrázek 4"/>
          <p:cNvPicPr>
            <a:picLocks noChangeAspect="1"/>
          </p:cNvPicPr>
          <p:nvPr/>
        </p:nvPicPr>
        <p:blipFill>
          <a:blip r:embed="rId3"/>
          <a:stretch>
            <a:fillRect/>
          </a:stretch>
        </p:blipFill>
        <p:spPr>
          <a:xfrm>
            <a:off x="8886524" y="514104"/>
            <a:ext cx="2560320" cy="1027603"/>
          </a:xfrm>
          <a:prstGeom prst="rect">
            <a:avLst/>
          </a:prstGeom>
        </p:spPr>
      </p:pic>
      <p:pic>
        <p:nvPicPr>
          <p:cNvPr id="6" name="Obrázek 5"/>
          <p:cNvPicPr>
            <a:picLocks noChangeAspect="1"/>
          </p:cNvPicPr>
          <p:nvPr/>
        </p:nvPicPr>
        <p:blipFill>
          <a:blip r:embed="rId3"/>
          <a:stretch>
            <a:fillRect/>
          </a:stretch>
        </p:blipFill>
        <p:spPr>
          <a:xfrm>
            <a:off x="9026434" y="583160"/>
            <a:ext cx="2958164" cy="1027603"/>
          </a:xfrm>
          <a:prstGeom prst="rect">
            <a:avLst/>
          </a:prstGeom>
        </p:spPr>
      </p:pic>
      <p:sp>
        <p:nvSpPr>
          <p:cNvPr id="7" name="Obdélník 6"/>
          <p:cNvSpPr/>
          <p:nvPr/>
        </p:nvSpPr>
        <p:spPr>
          <a:xfrm>
            <a:off x="838198" y="1690686"/>
            <a:ext cx="10608646" cy="2585323"/>
          </a:xfrm>
          <a:prstGeom prst="rect">
            <a:avLst/>
          </a:prstGeom>
        </p:spPr>
        <p:txBody>
          <a:bodyPr wrap="square">
            <a:spAutoFit/>
          </a:bodyPr>
          <a:lstStyle/>
          <a:p>
            <a:pPr marL="285750" indent="-285750">
              <a:buFont typeface="Arial" panose="020B0604020202020204" pitchFamily="34" charset="0"/>
              <a:buChar char="•"/>
            </a:pPr>
            <a:r>
              <a:rPr lang="cs-CZ" sz="2400" dirty="0" smtClean="0"/>
              <a:t>Žadatel/příjemce </a:t>
            </a:r>
            <a:r>
              <a:rPr lang="cs-CZ" sz="2400" dirty="0"/>
              <a:t>dotace je povinen umožnit </a:t>
            </a:r>
            <a:r>
              <a:rPr lang="cs-CZ" sz="2400" dirty="0" smtClean="0"/>
              <a:t>vstup kontrolou pověřeným  </a:t>
            </a:r>
            <a:r>
              <a:rPr lang="cs-CZ" sz="2400" dirty="0"/>
              <a:t>osobám k ověřování plnění podmínek Pravidel a Dohody –od data podání </a:t>
            </a:r>
            <a:r>
              <a:rPr lang="cs-CZ" sz="2400" dirty="0" err="1" smtClean="0"/>
              <a:t>ŽoD</a:t>
            </a:r>
            <a:r>
              <a:rPr lang="cs-CZ" sz="2400" dirty="0" smtClean="0"/>
              <a:t> na </a:t>
            </a:r>
            <a:r>
              <a:rPr lang="cs-CZ" sz="2400" dirty="0"/>
              <a:t>MAS po dobu 10 let od </a:t>
            </a:r>
            <a:r>
              <a:rPr lang="cs-CZ" sz="2400" dirty="0" smtClean="0"/>
              <a:t>proplacení dotace</a:t>
            </a:r>
            <a:endParaRPr lang="cs-CZ" sz="2400" dirty="0"/>
          </a:p>
          <a:p>
            <a:pPr marL="285750" indent="-285750">
              <a:buFont typeface="Arial" panose="020B0604020202020204" pitchFamily="34" charset="0"/>
              <a:buChar char="•"/>
            </a:pPr>
            <a:r>
              <a:rPr lang="cs-CZ" sz="2400" dirty="0" smtClean="0"/>
              <a:t>Žadatel/příjemce </a:t>
            </a:r>
            <a:r>
              <a:rPr lang="cs-CZ" sz="2400" dirty="0"/>
              <a:t>dotace je povinen respektovat </a:t>
            </a:r>
            <a:r>
              <a:rPr lang="cs-CZ" sz="2400" dirty="0" smtClean="0"/>
              <a:t>opatření stanovená k  </a:t>
            </a:r>
            <a:r>
              <a:rPr lang="cs-CZ" sz="2400" dirty="0"/>
              <a:t>nápravě, která vzejdou z kontrolní činnosti + dodržovat stanovené termíny  pro </a:t>
            </a:r>
            <a:r>
              <a:rPr lang="cs-CZ" sz="2400" dirty="0" smtClean="0"/>
              <a:t>odstranění nedostatků</a:t>
            </a:r>
            <a:endParaRPr lang="cs-CZ" sz="2400" dirty="0"/>
          </a:p>
          <a:p>
            <a:endParaRPr lang="cs-CZ" dirty="0">
              <a:solidFill>
                <a:srgbClr val="000000"/>
              </a:solidFill>
              <a:latin typeface="Trebuchet MS" panose="020B0603020202020204" pitchFamily="34" charset="0"/>
            </a:endParaRPr>
          </a:p>
        </p:txBody>
      </p:sp>
    </p:spTree>
    <p:extLst>
      <p:ext uri="{BB962C8B-B14F-4D97-AF65-F5344CB8AC3E}">
        <p14:creationId xmlns:p14="http://schemas.microsoft.com/office/powerpoint/2010/main" val="21898324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015690" y="2726797"/>
            <a:ext cx="8048324" cy="1463675"/>
          </a:xfrm>
        </p:spPr>
        <p:txBody>
          <a:bodyPr>
            <a:normAutofit/>
          </a:bodyPr>
          <a:lstStyle/>
          <a:p>
            <a:pPr algn="ctr"/>
            <a:r>
              <a:rPr lang="cs-CZ" b="1" dirty="0" smtClean="0"/>
              <a:t>Veřejné zakázky / cenový marketing</a:t>
            </a:r>
            <a:endParaRPr lang="cs-CZ" b="1" dirty="0"/>
          </a:p>
        </p:txBody>
      </p:sp>
      <p:pic>
        <p:nvPicPr>
          <p:cNvPr id="4" name="Obrázek 2" descr="Publicita IROP.png"/>
          <p:cNvPicPr/>
          <p:nvPr/>
        </p:nvPicPr>
        <p:blipFill>
          <a:blip r:embed="rId2"/>
          <a:srcRect/>
          <a:stretch>
            <a:fillRect/>
          </a:stretch>
        </p:blipFill>
        <p:spPr bwMode="auto">
          <a:xfrm>
            <a:off x="1913021" y="5527963"/>
            <a:ext cx="8253663" cy="1050248"/>
          </a:xfrm>
          <a:prstGeom prst="rect">
            <a:avLst/>
          </a:prstGeom>
          <a:noFill/>
          <a:ln w="9525">
            <a:noFill/>
            <a:miter lim="800000"/>
            <a:headEnd/>
            <a:tailEnd/>
          </a:ln>
        </p:spPr>
      </p:pic>
      <p:pic>
        <p:nvPicPr>
          <p:cNvPr id="5" name="Obrázek 4"/>
          <p:cNvPicPr>
            <a:picLocks noChangeAspect="1"/>
          </p:cNvPicPr>
          <p:nvPr/>
        </p:nvPicPr>
        <p:blipFill>
          <a:blip r:embed="rId3"/>
          <a:stretch>
            <a:fillRect/>
          </a:stretch>
        </p:blipFill>
        <p:spPr>
          <a:xfrm>
            <a:off x="8886524" y="514104"/>
            <a:ext cx="2560320" cy="1027603"/>
          </a:xfrm>
          <a:prstGeom prst="rect">
            <a:avLst/>
          </a:prstGeom>
        </p:spPr>
      </p:pic>
      <p:pic>
        <p:nvPicPr>
          <p:cNvPr id="6" name="Obrázek 5"/>
          <p:cNvPicPr>
            <a:picLocks noChangeAspect="1"/>
          </p:cNvPicPr>
          <p:nvPr/>
        </p:nvPicPr>
        <p:blipFill>
          <a:blip r:embed="rId3"/>
          <a:stretch>
            <a:fillRect/>
          </a:stretch>
        </p:blipFill>
        <p:spPr>
          <a:xfrm>
            <a:off x="8886524" y="514103"/>
            <a:ext cx="2958164" cy="1027603"/>
          </a:xfrm>
          <a:prstGeom prst="rect">
            <a:avLst/>
          </a:prstGeom>
        </p:spPr>
      </p:pic>
    </p:spTree>
    <p:extLst>
      <p:ext uri="{BB962C8B-B14F-4D97-AF65-F5344CB8AC3E}">
        <p14:creationId xmlns:p14="http://schemas.microsoft.com/office/powerpoint/2010/main" val="20763822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199" y="365125"/>
            <a:ext cx="8188235" cy="1463675"/>
          </a:xfrm>
        </p:spPr>
        <p:txBody>
          <a:bodyPr>
            <a:normAutofit/>
          </a:bodyPr>
          <a:lstStyle/>
          <a:p>
            <a:r>
              <a:rPr lang="cs-CZ" sz="4300" b="1" dirty="0" smtClean="0"/>
              <a:t>Způsob účtování dotace</a:t>
            </a:r>
            <a:endParaRPr lang="cs-CZ" sz="4300" b="1" dirty="0"/>
          </a:p>
        </p:txBody>
      </p:sp>
      <p:sp>
        <p:nvSpPr>
          <p:cNvPr id="3" name="Zástupný symbol pro obsah 2"/>
          <p:cNvSpPr>
            <a:spLocks noGrp="1"/>
          </p:cNvSpPr>
          <p:nvPr>
            <p:ph idx="1"/>
          </p:nvPr>
        </p:nvSpPr>
        <p:spPr>
          <a:xfrm>
            <a:off x="838200" y="1690687"/>
            <a:ext cx="10515600" cy="4028470"/>
          </a:xfrm>
        </p:spPr>
        <p:txBody>
          <a:bodyPr>
            <a:normAutofit/>
          </a:bodyPr>
          <a:lstStyle/>
          <a:p>
            <a:pPr marL="457200" lvl="1" indent="0">
              <a:buNone/>
            </a:pPr>
            <a:endParaRPr lang="cs-CZ" dirty="0"/>
          </a:p>
          <a:p>
            <a:pPr marL="0" indent="0">
              <a:buNone/>
            </a:pPr>
            <a:endParaRPr lang="cs-CZ" dirty="0"/>
          </a:p>
        </p:txBody>
      </p:sp>
      <p:pic>
        <p:nvPicPr>
          <p:cNvPr id="4" name="Obrázek 2" descr="Publicita IROP.png"/>
          <p:cNvPicPr/>
          <p:nvPr/>
        </p:nvPicPr>
        <p:blipFill>
          <a:blip r:embed="rId2"/>
          <a:srcRect/>
          <a:stretch>
            <a:fillRect/>
          </a:stretch>
        </p:blipFill>
        <p:spPr bwMode="auto">
          <a:xfrm>
            <a:off x="1913021" y="5527963"/>
            <a:ext cx="8253663" cy="1050248"/>
          </a:xfrm>
          <a:prstGeom prst="rect">
            <a:avLst/>
          </a:prstGeom>
          <a:noFill/>
          <a:ln w="9525">
            <a:noFill/>
            <a:miter lim="800000"/>
            <a:headEnd/>
            <a:tailEnd/>
          </a:ln>
        </p:spPr>
      </p:pic>
      <p:pic>
        <p:nvPicPr>
          <p:cNvPr id="5" name="Obrázek 4"/>
          <p:cNvPicPr>
            <a:picLocks noChangeAspect="1"/>
          </p:cNvPicPr>
          <p:nvPr/>
        </p:nvPicPr>
        <p:blipFill>
          <a:blip r:embed="rId3"/>
          <a:stretch>
            <a:fillRect/>
          </a:stretch>
        </p:blipFill>
        <p:spPr>
          <a:xfrm>
            <a:off x="8886524" y="514104"/>
            <a:ext cx="2560320" cy="1027603"/>
          </a:xfrm>
          <a:prstGeom prst="rect">
            <a:avLst/>
          </a:prstGeom>
        </p:spPr>
      </p:pic>
      <p:pic>
        <p:nvPicPr>
          <p:cNvPr id="6" name="Obrázek 5"/>
          <p:cNvPicPr>
            <a:picLocks noChangeAspect="1"/>
          </p:cNvPicPr>
          <p:nvPr/>
        </p:nvPicPr>
        <p:blipFill>
          <a:blip r:embed="rId3"/>
          <a:stretch>
            <a:fillRect/>
          </a:stretch>
        </p:blipFill>
        <p:spPr>
          <a:xfrm>
            <a:off x="9026434" y="583160"/>
            <a:ext cx="2958164" cy="1027603"/>
          </a:xfrm>
          <a:prstGeom prst="rect">
            <a:avLst/>
          </a:prstGeom>
        </p:spPr>
      </p:pic>
      <p:sp>
        <p:nvSpPr>
          <p:cNvPr id="7" name="Obdélník 6"/>
          <p:cNvSpPr/>
          <p:nvPr/>
        </p:nvSpPr>
        <p:spPr>
          <a:xfrm>
            <a:off x="838198" y="1592966"/>
            <a:ext cx="10608646" cy="4293483"/>
          </a:xfrm>
          <a:prstGeom prst="rect">
            <a:avLst/>
          </a:prstGeom>
        </p:spPr>
        <p:txBody>
          <a:bodyPr wrap="square">
            <a:spAutoFit/>
          </a:bodyPr>
          <a:lstStyle/>
          <a:p>
            <a:pPr marL="285750" indent="-285750">
              <a:buFont typeface="Arial" panose="020B0604020202020204" pitchFamily="34" charset="0"/>
              <a:buChar char="•"/>
            </a:pPr>
            <a:r>
              <a:rPr lang="cs-CZ" sz="1700" dirty="0" smtClean="0"/>
              <a:t>Povinnost </a:t>
            </a:r>
            <a:r>
              <a:rPr lang="cs-CZ" sz="1700" dirty="0"/>
              <a:t>archivace všech dokladů týkajících se </a:t>
            </a:r>
            <a:r>
              <a:rPr lang="cs-CZ" sz="1700" dirty="0" smtClean="0"/>
              <a:t>poskytnuté dotace</a:t>
            </a:r>
            <a:endParaRPr lang="cs-CZ" sz="1700" dirty="0"/>
          </a:p>
          <a:p>
            <a:pPr marL="285750" indent="-285750">
              <a:buFont typeface="Arial" panose="020B0604020202020204" pitchFamily="34" charset="0"/>
              <a:buChar char="•"/>
            </a:pPr>
            <a:r>
              <a:rPr lang="cs-CZ" sz="1700" dirty="0" smtClean="0"/>
              <a:t>Žadatel/příjemce </a:t>
            </a:r>
            <a:r>
              <a:rPr lang="cs-CZ" sz="1700" dirty="0"/>
              <a:t>dotace, který vede účetnictví je povinen vést </a:t>
            </a:r>
            <a:r>
              <a:rPr lang="cs-CZ" sz="1700" dirty="0" smtClean="0"/>
              <a:t>účetnictví v </a:t>
            </a:r>
            <a:r>
              <a:rPr lang="cs-CZ" sz="1700" dirty="0"/>
              <a:t>souladu se zákonem č. 563/1991 Sb., o účetnictví, ve znění </a:t>
            </a:r>
            <a:r>
              <a:rPr lang="cs-CZ" sz="1700" dirty="0" smtClean="0"/>
              <a:t>pozdějších předpisů</a:t>
            </a:r>
            <a:endParaRPr lang="cs-CZ" sz="1700" dirty="0"/>
          </a:p>
          <a:p>
            <a:pPr marL="285750" indent="-285750">
              <a:buFont typeface="Arial" panose="020B0604020202020204" pitchFamily="34" charset="0"/>
              <a:buChar char="•"/>
            </a:pPr>
            <a:r>
              <a:rPr lang="cs-CZ" sz="1700" dirty="0" smtClean="0"/>
              <a:t>Žadatel/příjemce </a:t>
            </a:r>
            <a:r>
              <a:rPr lang="cs-CZ" sz="1700" dirty="0"/>
              <a:t>dotace, který vede daňovou evidenci dle §7b </a:t>
            </a:r>
            <a:r>
              <a:rPr lang="cs-CZ" sz="1700" dirty="0" smtClean="0"/>
              <a:t>zákona č. 586/1992 </a:t>
            </a:r>
            <a:r>
              <a:rPr lang="cs-CZ" sz="1700" dirty="0"/>
              <a:t>Sb., o daních z příjmů, ve znění pozdějších předpisů (dále jen „zákon o  daních z příjmů“), či uplatňuje výdaje % z příjmů podle §7, odst. 7) </a:t>
            </a:r>
            <a:r>
              <a:rPr lang="cs-CZ" sz="1700" dirty="0" smtClean="0"/>
              <a:t>zákona č. 586/1992 </a:t>
            </a:r>
            <a:r>
              <a:rPr lang="cs-CZ" sz="1700" dirty="0"/>
              <a:t>Sb. o daních z příjmů, je povinen postupovat v souladu se zákonem o  daních z příjmů a podle zákona č. 235/2004 Sb., o DPH, ve znění pozdějších  předpisů, rozšířených o následující požadavky:</a:t>
            </a:r>
          </a:p>
          <a:p>
            <a:pPr marL="742950" lvl="1" indent="-285750">
              <a:buFont typeface="Arial" panose="020B0604020202020204" pitchFamily="34" charset="0"/>
              <a:buChar char="•"/>
            </a:pPr>
            <a:r>
              <a:rPr lang="cs-CZ" sz="1700" dirty="0" smtClean="0"/>
              <a:t>Příslušný doklad musí splňovat předepsané náležitosti účetního dokladu ve smyslu §11 zákona č. 563/1991 Sb., o účetnictví, ve znění pozdějších předpisů</a:t>
            </a:r>
            <a:r>
              <a:rPr lang="cs-CZ" sz="1700" dirty="0"/>
              <a:t>,</a:t>
            </a:r>
          </a:p>
          <a:p>
            <a:pPr marL="742950" lvl="1" indent="-285750">
              <a:buFont typeface="Arial" panose="020B0604020202020204" pitchFamily="34" charset="0"/>
              <a:buChar char="•"/>
            </a:pPr>
            <a:r>
              <a:rPr lang="cs-CZ" sz="1700" dirty="0" smtClean="0"/>
              <a:t>Předmětné doklady musí být správné, úplné, průkazné, srozumitelné a průběžně písemně chronologicky vedené způsobem zaručujícím jejich trvalost</a:t>
            </a:r>
            <a:r>
              <a:rPr lang="cs-CZ" sz="1700" dirty="0"/>
              <a:t>,</a:t>
            </a:r>
          </a:p>
          <a:p>
            <a:pPr marL="742950" lvl="1" indent="-285750">
              <a:buFont typeface="Arial" panose="020B0604020202020204" pitchFamily="34" charset="0"/>
              <a:buChar char="•"/>
            </a:pPr>
            <a:r>
              <a:rPr lang="cs-CZ" sz="1700" dirty="0" smtClean="0"/>
              <a:t>Při kontrole poskytne příjemce dotace na vyžádání kontrolnímu orgánu daňovou evidenci v plném rozsahu</a:t>
            </a:r>
            <a:endParaRPr lang="cs-CZ" sz="1700" dirty="0"/>
          </a:p>
          <a:p>
            <a:pPr marL="285750" indent="-285750">
              <a:buFont typeface="Arial" panose="020B0604020202020204" pitchFamily="34" charset="0"/>
              <a:buChar char="•"/>
            </a:pPr>
            <a:r>
              <a:rPr lang="cs-CZ" sz="1700" dirty="0" smtClean="0"/>
              <a:t>Příjemce </a:t>
            </a:r>
            <a:r>
              <a:rPr lang="cs-CZ" sz="1700" dirty="0"/>
              <a:t>dotace vede o realizaci projektu (o </a:t>
            </a:r>
            <a:r>
              <a:rPr lang="cs-CZ" sz="1700" dirty="0" smtClean="0"/>
              <a:t>veškerých výdajích skutečně </a:t>
            </a:r>
            <a:r>
              <a:rPr lang="cs-CZ" sz="1700" dirty="0"/>
              <a:t>vynaložených na projekt) samostatnou analytickou účetní evidenci, případně si  zřídí pro tuto účetní evidenci samostatné středisko (pokud je účetní jednotkou)  nebo samostatnou podrobnou evidenci (pokud není </a:t>
            </a:r>
            <a:r>
              <a:rPr lang="cs-CZ" sz="1700" dirty="0" smtClean="0"/>
              <a:t>účetní jednotkou</a:t>
            </a:r>
            <a:r>
              <a:rPr lang="cs-CZ" sz="1700" dirty="0"/>
              <a:t>)</a:t>
            </a:r>
          </a:p>
          <a:p>
            <a:endParaRPr lang="cs-CZ" dirty="0">
              <a:solidFill>
                <a:srgbClr val="000000"/>
              </a:solidFill>
              <a:latin typeface="Trebuchet MS" panose="020B0603020202020204" pitchFamily="34" charset="0"/>
            </a:endParaRPr>
          </a:p>
        </p:txBody>
      </p:sp>
    </p:spTree>
    <p:extLst>
      <p:ext uri="{BB962C8B-B14F-4D97-AF65-F5344CB8AC3E}">
        <p14:creationId xmlns:p14="http://schemas.microsoft.com/office/powerpoint/2010/main" val="126087886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199" y="365125"/>
            <a:ext cx="8188235" cy="1463675"/>
          </a:xfrm>
        </p:spPr>
        <p:txBody>
          <a:bodyPr>
            <a:normAutofit/>
          </a:bodyPr>
          <a:lstStyle/>
          <a:p>
            <a:endParaRPr lang="cs-CZ" sz="4300" b="1" dirty="0"/>
          </a:p>
        </p:txBody>
      </p:sp>
      <p:pic>
        <p:nvPicPr>
          <p:cNvPr id="4" name="Obrázek 2" descr="Publicita IROP.png"/>
          <p:cNvPicPr/>
          <p:nvPr/>
        </p:nvPicPr>
        <p:blipFill>
          <a:blip r:embed="rId2"/>
          <a:srcRect/>
          <a:stretch>
            <a:fillRect/>
          </a:stretch>
        </p:blipFill>
        <p:spPr bwMode="auto">
          <a:xfrm>
            <a:off x="1913021" y="5527963"/>
            <a:ext cx="8253663" cy="1050248"/>
          </a:xfrm>
          <a:prstGeom prst="rect">
            <a:avLst/>
          </a:prstGeom>
          <a:noFill/>
          <a:ln w="9525">
            <a:noFill/>
            <a:miter lim="800000"/>
            <a:headEnd/>
            <a:tailEnd/>
          </a:ln>
        </p:spPr>
      </p:pic>
      <p:pic>
        <p:nvPicPr>
          <p:cNvPr id="5" name="Obrázek 4"/>
          <p:cNvPicPr>
            <a:picLocks noChangeAspect="1"/>
          </p:cNvPicPr>
          <p:nvPr/>
        </p:nvPicPr>
        <p:blipFill>
          <a:blip r:embed="rId3"/>
          <a:stretch>
            <a:fillRect/>
          </a:stretch>
        </p:blipFill>
        <p:spPr>
          <a:xfrm>
            <a:off x="8886524" y="514104"/>
            <a:ext cx="2560320" cy="1027603"/>
          </a:xfrm>
          <a:prstGeom prst="rect">
            <a:avLst/>
          </a:prstGeom>
        </p:spPr>
      </p:pic>
      <p:pic>
        <p:nvPicPr>
          <p:cNvPr id="6" name="Obrázek 5"/>
          <p:cNvPicPr>
            <a:picLocks noChangeAspect="1"/>
          </p:cNvPicPr>
          <p:nvPr/>
        </p:nvPicPr>
        <p:blipFill>
          <a:blip r:embed="rId3"/>
          <a:stretch>
            <a:fillRect/>
          </a:stretch>
        </p:blipFill>
        <p:spPr>
          <a:xfrm>
            <a:off x="9026434" y="583160"/>
            <a:ext cx="2958164" cy="1027603"/>
          </a:xfrm>
          <a:prstGeom prst="rect">
            <a:avLst/>
          </a:prstGeom>
        </p:spPr>
      </p:pic>
      <p:sp>
        <p:nvSpPr>
          <p:cNvPr id="7" name="Obdélník 6"/>
          <p:cNvSpPr/>
          <p:nvPr/>
        </p:nvSpPr>
        <p:spPr>
          <a:xfrm>
            <a:off x="838198" y="1806402"/>
            <a:ext cx="10608646" cy="1200329"/>
          </a:xfrm>
          <a:prstGeom prst="rect">
            <a:avLst/>
          </a:prstGeom>
        </p:spPr>
        <p:txBody>
          <a:bodyPr wrap="square">
            <a:spAutoFit/>
          </a:bodyPr>
          <a:lstStyle/>
          <a:p>
            <a:r>
              <a:rPr lang="cs-CZ" dirty="0" smtClean="0">
                <a:solidFill>
                  <a:srgbClr val="000000"/>
                </a:solidFill>
                <a:latin typeface="Trebuchet MS" panose="020B0603020202020204" pitchFamily="34" charset="0"/>
              </a:rPr>
              <a:t>Pravidla pro žadatele:</a:t>
            </a:r>
          </a:p>
          <a:p>
            <a:endParaRPr lang="cs-CZ" dirty="0" smtClean="0">
              <a:solidFill>
                <a:srgbClr val="000000"/>
              </a:solidFill>
              <a:latin typeface="Trebuchet MS" panose="020B0603020202020204" pitchFamily="34" charset="0"/>
            </a:endParaRPr>
          </a:p>
          <a:p>
            <a:pPr marL="742950" lvl="1" indent="-285750">
              <a:buFont typeface="Arial" panose="020B0604020202020204" pitchFamily="34" charset="0"/>
              <a:buChar char="•"/>
            </a:pPr>
            <a:r>
              <a:rPr lang="cs-CZ" dirty="0" smtClean="0">
                <a:solidFill>
                  <a:srgbClr val="000000"/>
                </a:solidFill>
                <a:latin typeface="Trebuchet MS" panose="020B0603020202020204" pitchFamily="34" charset="0"/>
              </a:rPr>
              <a:t>http://</a:t>
            </a:r>
            <a:r>
              <a:rPr lang="cs-CZ" dirty="0" smtClean="0">
                <a:solidFill>
                  <a:srgbClr val="000000"/>
                </a:solidFill>
                <a:latin typeface="Trebuchet MS" panose="020B0603020202020204" pitchFamily="34" charset="0"/>
                <a:hlinkClick r:id="rId4"/>
              </a:rPr>
              <a:t>maschrudimsko.cz/pravidla</a:t>
            </a:r>
            <a:endParaRPr lang="cs-CZ" dirty="0">
              <a:solidFill>
                <a:srgbClr val="000000"/>
              </a:solidFill>
              <a:latin typeface="Trebuchet MS" panose="020B0603020202020204" pitchFamily="34" charset="0"/>
            </a:endParaRPr>
          </a:p>
          <a:p>
            <a:endParaRPr lang="cs-CZ" dirty="0">
              <a:solidFill>
                <a:srgbClr val="000000"/>
              </a:solidFill>
              <a:latin typeface="Trebuchet MS" panose="020B0603020202020204" pitchFamily="34" charset="0"/>
            </a:endParaRPr>
          </a:p>
        </p:txBody>
      </p:sp>
    </p:spTree>
    <p:extLst>
      <p:ext uri="{BB962C8B-B14F-4D97-AF65-F5344CB8AC3E}">
        <p14:creationId xmlns:p14="http://schemas.microsoft.com/office/powerpoint/2010/main" val="36273626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246909" y="706582"/>
            <a:ext cx="7897091" cy="4370427"/>
          </a:xfrm>
          <a:prstGeom prst="rect">
            <a:avLst/>
          </a:prstGeom>
        </p:spPr>
        <p:txBody>
          <a:bodyPr wrap="square">
            <a:spAutoFit/>
          </a:bodyPr>
          <a:lstStyle/>
          <a:p>
            <a:r>
              <a:rPr lang="cs-CZ" sz="4000" b="1" dirty="0">
                <a:solidFill>
                  <a:srgbClr val="000000"/>
                </a:solidFill>
                <a:latin typeface="TimesNewRomanPS-BoldMT-Identity-H"/>
              </a:rPr>
              <a:t>DĚKUJEME ZA POZORNOST</a:t>
            </a:r>
            <a:r>
              <a:rPr lang="cs-CZ" sz="4000" b="1" dirty="0" smtClean="0">
                <a:solidFill>
                  <a:srgbClr val="000000"/>
                </a:solidFill>
                <a:latin typeface="TimesNewRomanPS-BoldMT-Identity-H"/>
              </a:rPr>
              <a:t>!</a:t>
            </a:r>
          </a:p>
          <a:p>
            <a:endParaRPr lang="cs-CZ" sz="4000" b="1" dirty="0">
              <a:solidFill>
                <a:srgbClr val="000000"/>
              </a:solidFill>
              <a:latin typeface="TimesNewRomanPS-BoldMT-Identity-H"/>
            </a:endParaRPr>
          </a:p>
          <a:p>
            <a:r>
              <a:rPr lang="cs-CZ" b="1" dirty="0">
                <a:solidFill>
                  <a:srgbClr val="000000"/>
                </a:solidFill>
                <a:latin typeface="TimesNewRomanPS-BoldMT-Identity-H"/>
              </a:rPr>
              <a:t>MAS </a:t>
            </a:r>
            <a:r>
              <a:rPr lang="cs-CZ" b="1" dirty="0" smtClean="0">
                <a:solidFill>
                  <a:srgbClr val="000000"/>
                </a:solidFill>
                <a:latin typeface="TimesNewRomanPS-BoldMT-Identity-H"/>
              </a:rPr>
              <a:t>Chrudimsko, </a:t>
            </a:r>
            <a:r>
              <a:rPr lang="cs-CZ" b="1" dirty="0">
                <a:solidFill>
                  <a:srgbClr val="000000"/>
                </a:solidFill>
                <a:latin typeface="TimesNewRomanPS-BoldMT-Identity-H"/>
              </a:rPr>
              <a:t>z.s.</a:t>
            </a:r>
          </a:p>
          <a:p>
            <a:r>
              <a:rPr lang="pt-BR" dirty="0"/>
              <a:t>Resselovo náměstí 77,</a:t>
            </a:r>
          </a:p>
          <a:p>
            <a:r>
              <a:rPr lang="pt-BR" dirty="0"/>
              <a:t>537 01 Chrudim</a:t>
            </a:r>
          </a:p>
          <a:p>
            <a:r>
              <a:rPr lang="pt-BR" dirty="0"/>
              <a:t>3. patro</a:t>
            </a:r>
          </a:p>
          <a:p>
            <a:r>
              <a:rPr lang="pt-BR" dirty="0"/>
              <a:t> </a:t>
            </a:r>
          </a:p>
          <a:p>
            <a:r>
              <a:rPr lang="cs-CZ" dirty="0" smtClean="0">
                <a:solidFill>
                  <a:srgbClr val="000000"/>
                </a:solidFill>
                <a:latin typeface="TimesNewRomanPSMT-Identity-H"/>
              </a:rPr>
              <a:t>web</a:t>
            </a:r>
            <a:r>
              <a:rPr lang="cs-CZ" dirty="0">
                <a:solidFill>
                  <a:srgbClr val="000000"/>
                </a:solidFill>
                <a:latin typeface="TimesNewRomanPSMT-Identity-H"/>
              </a:rPr>
              <a:t>: </a:t>
            </a:r>
            <a:r>
              <a:rPr lang="cs-CZ" dirty="0" smtClean="0">
                <a:solidFill>
                  <a:srgbClr val="CD9A00"/>
                </a:solidFill>
                <a:latin typeface="TimesNewRomanPSMT-Identity-H"/>
                <a:hlinkClick r:id="rId2"/>
              </a:rPr>
              <a:t>www.maschrudimsko.cz</a:t>
            </a:r>
            <a:endParaRPr lang="cs-CZ" dirty="0" smtClean="0">
              <a:solidFill>
                <a:srgbClr val="CD9A00"/>
              </a:solidFill>
              <a:latin typeface="TimesNewRomanPSMT-Identity-H"/>
            </a:endParaRPr>
          </a:p>
          <a:p>
            <a:endParaRPr lang="cs-CZ" dirty="0">
              <a:solidFill>
                <a:srgbClr val="CD9A00"/>
              </a:solidFill>
              <a:latin typeface="TimesNewRomanPSMT-Identity-H"/>
            </a:endParaRPr>
          </a:p>
          <a:p>
            <a:r>
              <a:rPr lang="cs-CZ" b="1" dirty="0" smtClean="0">
                <a:solidFill>
                  <a:srgbClr val="000000"/>
                </a:solidFill>
                <a:latin typeface="TimesNewRomanPS-BoldMT-Identity-H"/>
              </a:rPr>
              <a:t>Konzultace:</a:t>
            </a:r>
            <a:endParaRPr lang="cs-CZ" dirty="0" smtClean="0">
              <a:solidFill>
                <a:srgbClr val="CD9A00"/>
              </a:solidFill>
              <a:latin typeface="TimesNewRomanPSMT-Identity-H"/>
            </a:endParaRPr>
          </a:p>
          <a:p>
            <a:r>
              <a:rPr lang="cs-CZ" dirty="0" smtClean="0">
                <a:latin typeface="TimesNewRomanPSMT-Identity-H"/>
              </a:rPr>
              <a:t>Ing. Michaela Lutrová</a:t>
            </a:r>
            <a:r>
              <a:rPr lang="cs-CZ" dirty="0" smtClean="0">
                <a:solidFill>
                  <a:srgbClr val="CD9A00"/>
                </a:solidFill>
                <a:latin typeface="TimesNewRomanPSMT-Identity-H"/>
              </a:rPr>
              <a:t>       </a:t>
            </a:r>
            <a:r>
              <a:rPr lang="cs-CZ" dirty="0" smtClean="0">
                <a:solidFill>
                  <a:srgbClr val="CD9A00"/>
                </a:solidFill>
                <a:latin typeface="TimesNewRomanPSMT-Identity-H"/>
                <a:hlinkClick r:id="rId3"/>
              </a:rPr>
              <a:t>michaela.lutrova@maschrudimsko.cz</a:t>
            </a:r>
            <a:endParaRPr lang="cs-CZ" dirty="0" smtClean="0">
              <a:solidFill>
                <a:srgbClr val="CD9A00"/>
              </a:solidFill>
              <a:latin typeface="TimesNewRomanPSMT-Identity-H"/>
            </a:endParaRPr>
          </a:p>
          <a:p>
            <a:endParaRPr lang="cs-CZ" dirty="0">
              <a:solidFill>
                <a:srgbClr val="CD9A00"/>
              </a:solidFill>
              <a:latin typeface="TimesNewRomanPSMT-Identity-H"/>
            </a:endParaRPr>
          </a:p>
          <a:p>
            <a:endParaRPr lang="cs-CZ" dirty="0">
              <a:solidFill>
                <a:srgbClr val="CD9A00"/>
              </a:solidFill>
              <a:latin typeface="TimesNewRomanPSMT-Identity-H"/>
            </a:endParaRPr>
          </a:p>
        </p:txBody>
      </p:sp>
      <p:pic>
        <p:nvPicPr>
          <p:cNvPr id="3" name="Obrázek 2" descr="Publicita IROP.png"/>
          <p:cNvPicPr/>
          <p:nvPr/>
        </p:nvPicPr>
        <p:blipFill>
          <a:blip r:embed="rId4" cstate="print"/>
          <a:srcRect/>
          <a:stretch>
            <a:fillRect/>
          </a:stretch>
        </p:blipFill>
        <p:spPr bwMode="auto">
          <a:xfrm>
            <a:off x="3272589" y="5077326"/>
            <a:ext cx="5486399" cy="1046747"/>
          </a:xfrm>
          <a:prstGeom prst="rect">
            <a:avLst/>
          </a:prstGeom>
          <a:noFill/>
          <a:ln w="9525">
            <a:noFill/>
            <a:miter lim="800000"/>
            <a:headEnd/>
            <a:tailEnd/>
          </a:ln>
        </p:spPr>
      </p:pic>
      <p:pic>
        <p:nvPicPr>
          <p:cNvPr id="4" name="Obrázek 3"/>
          <p:cNvPicPr>
            <a:picLocks noChangeAspect="1"/>
          </p:cNvPicPr>
          <p:nvPr/>
        </p:nvPicPr>
        <p:blipFill>
          <a:blip r:embed="rId5"/>
          <a:stretch>
            <a:fillRect/>
          </a:stretch>
        </p:blipFill>
        <p:spPr>
          <a:xfrm>
            <a:off x="8991599" y="254186"/>
            <a:ext cx="3200401" cy="904157"/>
          </a:xfrm>
          <a:prstGeom prst="rect">
            <a:avLst/>
          </a:prstGeom>
        </p:spPr>
      </p:pic>
    </p:spTree>
    <p:extLst>
      <p:ext uri="{BB962C8B-B14F-4D97-AF65-F5344CB8AC3E}">
        <p14:creationId xmlns:p14="http://schemas.microsoft.com/office/powerpoint/2010/main" val="1464671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9099884" cy="1463675"/>
          </a:xfrm>
        </p:spPr>
        <p:txBody>
          <a:bodyPr/>
          <a:lstStyle/>
          <a:p>
            <a:r>
              <a:rPr lang="cs-CZ" b="1" dirty="0" smtClean="0"/>
              <a:t>Veřejné zakázky / cenový marketing</a:t>
            </a:r>
            <a:endParaRPr lang="cs-CZ" b="1" dirty="0"/>
          </a:p>
        </p:txBody>
      </p:sp>
      <p:sp>
        <p:nvSpPr>
          <p:cNvPr id="3" name="Zástupný symbol pro obsah 2"/>
          <p:cNvSpPr>
            <a:spLocks noGrp="1"/>
          </p:cNvSpPr>
          <p:nvPr>
            <p:ph idx="1"/>
          </p:nvPr>
        </p:nvSpPr>
        <p:spPr>
          <a:xfrm>
            <a:off x="838200" y="2069869"/>
            <a:ext cx="10515600" cy="3649287"/>
          </a:xfrm>
        </p:spPr>
        <p:txBody>
          <a:bodyPr>
            <a:normAutofit lnSpcReduction="10000"/>
          </a:bodyPr>
          <a:lstStyle/>
          <a:p>
            <a:pPr marL="0" indent="0">
              <a:buNone/>
            </a:pPr>
            <a:r>
              <a:rPr lang="cs-CZ" dirty="0" smtClean="0"/>
              <a:t>Cenový marketing</a:t>
            </a:r>
          </a:p>
          <a:p>
            <a:r>
              <a:rPr lang="cs-CZ" dirty="0" smtClean="0"/>
              <a:t>Dodávky, služby i stavební práce do 400 000 Kč bez DPH, případně do 500 000 Kč bez DPH v případě veřejného nebo dotovaného žadatele</a:t>
            </a:r>
          </a:p>
          <a:p>
            <a:endParaRPr lang="cs-CZ" dirty="0"/>
          </a:p>
          <a:p>
            <a:pPr marL="0" indent="0">
              <a:buNone/>
            </a:pPr>
            <a:r>
              <a:rPr lang="cs-CZ" dirty="0" smtClean="0"/>
              <a:t>Výběrové / zadávací řízení</a:t>
            </a:r>
          </a:p>
          <a:p>
            <a:r>
              <a:rPr lang="cs-CZ" dirty="0" smtClean="0"/>
              <a:t>Dodávky, služby i stavební práce nad 400 000 Kč bez DPH, případně nad 500 000 Kč bez DPH v případě veřejného nebo dotovaného žadatele</a:t>
            </a:r>
            <a:endParaRPr lang="cs-CZ" dirty="0"/>
          </a:p>
        </p:txBody>
      </p:sp>
      <p:pic>
        <p:nvPicPr>
          <p:cNvPr id="4" name="Obrázek 2" descr="Publicita IROP.png"/>
          <p:cNvPicPr/>
          <p:nvPr/>
        </p:nvPicPr>
        <p:blipFill>
          <a:blip r:embed="rId2"/>
          <a:srcRect/>
          <a:stretch>
            <a:fillRect/>
          </a:stretch>
        </p:blipFill>
        <p:spPr bwMode="auto">
          <a:xfrm>
            <a:off x="1913021" y="5527963"/>
            <a:ext cx="8253663" cy="1050248"/>
          </a:xfrm>
          <a:prstGeom prst="rect">
            <a:avLst/>
          </a:prstGeom>
          <a:noFill/>
          <a:ln w="9525">
            <a:noFill/>
            <a:miter lim="800000"/>
            <a:headEnd/>
            <a:tailEnd/>
          </a:ln>
        </p:spPr>
      </p:pic>
      <p:pic>
        <p:nvPicPr>
          <p:cNvPr id="5" name="Obrázek 4"/>
          <p:cNvPicPr>
            <a:picLocks noChangeAspect="1"/>
          </p:cNvPicPr>
          <p:nvPr/>
        </p:nvPicPr>
        <p:blipFill>
          <a:blip r:embed="rId3"/>
          <a:stretch>
            <a:fillRect/>
          </a:stretch>
        </p:blipFill>
        <p:spPr>
          <a:xfrm>
            <a:off x="8886524" y="514104"/>
            <a:ext cx="2560320" cy="1027603"/>
          </a:xfrm>
          <a:prstGeom prst="rect">
            <a:avLst/>
          </a:prstGeom>
        </p:spPr>
      </p:pic>
      <p:pic>
        <p:nvPicPr>
          <p:cNvPr id="6" name="Obrázek 5"/>
          <p:cNvPicPr>
            <a:picLocks noChangeAspect="1"/>
          </p:cNvPicPr>
          <p:nvPr/>
        </p:nvPicPr>
        <p:blipFill>
          <a:blip r:embed="rId3"/>
          <a:stretch>
            <a:fillRect/>
          </a:stretch>
        </p:blipFill>
        <p:spPr>
          <a:xfrm>
            <a:off x="8869231" y="583160"/>
            <a:ext cx="3322769" cy="958547"/>
          </a:xfrm>
          <a:prstGeom prst="rect">
            <a:avLst/>
          </a:prstGeom>
        </p:spPr>
      </p:pic>
    </p:spTree>
    <p:extLst>
      <p:ext uri="{BB962C8B-B14F-4D97-AF65-F5344CB8AC3E}">
        <p14:creationId xmlns:p14="http://schemas.microsoft.com/office/powerpoint/2010/main" val="4217988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8077200" cy="1463675"/>
          </a:xfrm>
        </p:spPr>
        <p:txBody>
          <a:bodyPr/>
          <a:lstStyle/>
          <a:p>
            <a:r>
              <a:rPr lang="cs-CZ" b="1" dirty="0" smtClean="0"/>
              <a:t>Veřejné zakázky / cenový marketing</a:t>
            </a:r>
            <a:endParaRPr lang="cs-CZ" b="1" dirty="0"/>
          </a:p>
        </p:txBody>
      </p:sp>
      <p:sp>
        <p:nvSpPr>
          <p:cNvPr id="3" name="Zástupný symbol pro obsah 2"/>
          <p:cNvSpPr>
            <a:spLocks noGrp="1"/>
          </p:cNvSpPr>
          <p:nvPr>
            <p:ph idx="1"/>
          </p:nvPr>
        </p:nvSpPr>
        <p:spPr>
          <a:xfrm>
            <a:off x="838200" y="2069869"/>
            <a:ext cx="10515600" cy="3649287"/>
          </a:xfrm>
        </p:spPr>
        <p:txBody>
          <a:bodyPr>
            <a:normAutofit/>
          </a:bodyPr>
          <a:lstStyle/>
          <a:p>
            <a:pPr marL="0" indent="0">
              <a:buNone/>
            </a:pPr>
            <a:r>
              <a:rPr lang="cs-CZ" dirty="0" smtClean="0"/>
              <a:t>Předpokládaná hodnota zakázky:</a:t>
            </a:r>
          </a:p>
          <a:p>
            <a:pPr lvl="1">
              <a:lnSpc>
                <a:spcPct val="200000"/>
              </a:lnSpc>
            </a:pPr>
            <a:r>
              <a:rPr lang="cs-CZ" dirty="0" smtClean="0"/>
              <a:t>Její výše se stanovuje ke dni zahájení výběrového řízení</a:t>
            </a:r>
          </a:p>
          <a:p>
            <a:pPr lvl="1"/>
            <a:r>
              <a:rPr lang="cs-CZ" dirty="0" smtClean="0"/>
              <a:t>Mít podklad, jak byla předpokládaná hodnota stanovena ke dni zahájení výběrového řízení (např. rozpočet od projektanta s datem a razítkem, nezávazná cenová nabídka atd.)</a:t>
            </a:r>
          </a:p>
          <a:p>
            <a:pPr marL="0" indent="0">
              <a:buNone/>
            </a:pPr>
            <a:r>
              <a:rPr lang="cs-CZ" dirty="0" smtClean="0"/>
              <a:t>V případě porušení podmínek řízení – finanční opravy dle Přílohy č. 2 Pravidel.</a:t>
            </a:r>
            <a:endParaRPr lang="cs-CZ" dirty="0"/>
          </a:p>
        </p:txBody>
      </p:sp>
      <p:pic>
        <p:nvPicPr>
          <p:cNvPr id="4" name="Obrázek 2" descr="Publicita IROP.png"/>
          <p:cNvPicPr/>
          <p:nvPr/>
        </p:nvPicPr>
        <p:blipFill>
          <a:blip r:embed="rId2"/>
          <a:srcRect/>
          <a:stretch>
            <a:fillRect/>
          </a:stretch>
        </p:blipFill>
        <p:spPr bwMode="auto">
          <a:xfrm>
            <a:off x="1913021" y="5527963"/>
            <a:ext cx="8253663" cy="1050248"/>
          </a:xfrm>
          <a:prstGeom prst="rect">
            <a:avLst/>
          </a:prstGeom>
          <a:noFill/>
          <a:ln w="9525">
            <a:noFill/>
            <a:miter lim="800000"/>
            <a:headEnd/>
            <a:tailEnd/>
          </a:ln>
        </p:spPr>
      </p:pic>
      <p:pic>
        <p:nvPicPr>
          <p:cNvPr id="5" name="Obrázek 4"/>
          <p:cNvPicPr>
            <a:picLocks noChangeAspect="1"/>
          </p:cNvPicPr>
          <p:nvPr/>
        </p:nvPicPr>
        <p:blipFill>
          <a:blip r:embed="rId3"/>
          <a:stretch>
            <a:fillRect/>
          </a:stretch>
        </p:blipFill>
        <p:spPr>
          <a:xfrm>
            <a:off x="8886524" y="514104"/>
            <a:ext cx="2560320" cy="1027603"/>
          </a:xfrm>
          <a:prstGeom prst="rect">
            <a:avLst/>
          </a:prstGeom>
        </p:spPr>
      </p:pic>
      <p:pic>
        <p:nvPicPr>
          <p:cNvPr id="6" name="Obrázek 5"/>
          <p:cNvPicPr>
            <a:picLocks noChangeAspect="1"/>
          </p:cNvPicPr>
          <p:nvPr/>
        </p:nvPicPr>
        <p:blipFill>
          <a:blip r:embed="rId3"/>
          <a:stretch>
            <a:fillRect/>
          </a:stretch>
        </p:blipFill>
        <p:spPr>
          <a:xfrm>
            <a:off x="8874492" y="514104"/>
            <a:ext cx="3255344" cy="1027603"/>
          </a:xfrm>
          <a:prstGeom prst="rect">
            <a:avLst/>
          </a:prstGeom>
        </p:spPr>
      </p:pic>
    </p:spTree>
    <p:extLst>
      <p:ext uri="{BB962C8B-B14F-4D97-AF65-F5344CB8AC3E}">
        <p14:creationId xmlns:p14="http://schemas.microsoft.com/office/powerpoint/2010/main" val="32247866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8077200" cy="1463675"/>
          </a:xfrm>
        </p:spPr>
        <p:txBody>
          <a:bodyPr/>
          <a:lstStyle/>
          <a:p>
            <a:r>
              <a:rPr lang="cs-CZ" b="1" dirty="0" smtClean="0"/>
              <a:t>Veřejné zakázky / cenový marketing</a:t>
            </a:r>
            <a:endParaRPr lang="cs-CZ" b="1" dirty="0"/>
          </a:p>
        </p:txBody>
      </p:sp>
      <p:sp>
        <p:nvSpPr>
          <p:cNvPr id="3" name="Zástupný symbol pro obsah 2"/>
          <p:cNvSpPr>
            <a:spLocks noGrp="1"/>
          </p:cNvSpPr>
          <p:nvPr>
            <p:ph idx="1"/>
          </p:nvPr>
        </p:nvSpPr>
        <p:spPr>
          <a:xfrm>
            <a:off x="838200" y="1828799"/>
            <a:ext cx="10515600" cy="3890357"/>
          </a:xfrm>
        </p:spPr>
        <p:txBody>
          <a:bodyPr>
            <a:normAutofit/>
          </a:bodyPr>
          <a:lstStyle/>
          <a:p>
            <a:pPr marL="0" indent="0">
              <a:buNone/>
            </a:pPr>
            <a:r>
              <a:rPr lang="cs-CZ" dirty="0" smtClean="0"/>
              <a:t>Žadatelé / příjemci dotace, kteří nespadají pod ZZVZ, jsou při uzavírání smluv, jejichž předmětem je plnění zakázek, které spadají do působnosti Smlouvy o fungování EU, povinni dodržovat pravidla a zásady této Smlouvy – zásady zahrnují:</a:t>
            </a:r>
          </a:p>
          <a:p>
            <a:pPr lvl="1"/>
            <a:r>
              <a:rPr lang="cs-CZ" dirty="0"/>
              <a:t>	</a:t>
            </a:r>
            <a:r>
              <a:rPr lang="cs-CZ" sz="2800" dirty="0" smtClean="0"/>
              <a:t>Volný pohyb zboží, právo usazování, volný pohyb služeb, zákaz 	diskriminace, rovné zacházení, transparentnost, přiměřenost a 	vzájemné uznávání. Pro veřejné zakázky mimo režim ZZVZ musí 	být s ohledem na uvedené zásady dodržována pravidla: </a:t>
            </a:r>
            <a:endParaRPr lang="cs-CZ" sz="2800" dirty="0"/>
          </a:p>
        </p:txBody>
      </p:sp>
      <p:pic>
        <p:nvPicPr>
          <p:cNvPr id="4" name="Obrázek 2" descr="Publicita IROP.png"/>
          <p:cNvPicPr/>
          <p:nvPr/>
        </p:nvPicPr>
        <p:blipFill>
          <a:blip r:embed="rId2"/>
          <a:srcRect/>
          <a:stretch>
            <a:fillRect/>
          </a:stretch>
        </p:blipFill>
        <p:spPr bwMode="auto">
          <a:xfrm>
            <a:off x="1913021" y="5527963"/>
            <a:ext cx="8253663" cy="1050248"/>
          </a:xfrm>
          <a:prstGeom prst="rect">
            <a:avLst/>
          </a:prstGeom>
          <a:noFill/>
          <a:ln w="9525">
            <a:noFill/>
            <a:miter lim="800000"/>
            <a:headEnd/>
            <a:tailEnd/>
          </a:ln>
        </p:spPr>
      </p:pic>
      <p:pic>
        <p:nvPicPr>
          <p:cNvPr id="5" name="Obrázek 4"/>
          <p:cNvPicPr>
            <a:picLocks noChangeAspect="1"/>
          </p:cNvPicPr>
          <p:nvPr/>
        </p:nvPicPr>
        <p:blipFill>
          <a:blip r:embed="rId3"/>
          <a:stretch>
            <a:fillRect/>
          </a:stretch>
        </p:blipFill>
        <p:spPr>
          <a:xfrm>
            <a:off x="8886524" y="514104"/>
            <a:ext cx="2560320" cy="1027603"/>
          </a:xfrm>
          <a:prstGeom prst="rect">
            <a:avLst/>
          </a:prstGeom>
        </p:spPr>
      </p:pic>
      <p:pic>
        <p:nvPicPr>
          <p:cNvPr id="6" name="Obrázek 5"/>
          <p:cNvPicPr>
            <a:picLocks noChangeAspect="1"/>
          </p:cNvPicPr>
          <p:nvPr/>
        </p:nvPicPr>
        <p:blipFill>
          <a:blip r:embed="rId3"/>
          <a:stretch>
            <a:fillRect/>
          </a:stretch>
        </p:blipFill>
        <p:spPr>
          <a:xfrm>
            <a:off x="8874492" y="514104"/>
            <a:ext cx="3255344" cy="1027603"/>
          </a:xfrm>
          <a:prstGeom prst="rect">
            <a:avLst/>
          </a:prstGeom>
        </p:spPr>
      </p:pic>
    </p:spTree>
    <p:extLst>
      <p:ext uri="{BB962C8B-B14F-4D97-AF65-F5344CB8AC3E}">
        <p14:creationId xmlns:p14="http://schemas.microsoft.com/office/powerpoint/2010/main" val="4806189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8077200" cy="1463675"/>
          </a:xfrm>
        </p:spPr>
        <p:txBody>
          <a:bodyPr/>
          <a:lstStyle/>
          <a:p>
            <a:r>
              <a:rPr lang="cs-CZ" b="1" dirty="0" smtClean="0"/>
              <a:t>Veřejné zakázky / cenový marketing – pravidla</a:t>
            </a:r>
            <a:endParaRPr lang="cs-CZ" b="1" dirty="0"/>
          </a:p>
        </p:txBody>
      </p:sp>
      <p:sp>
        <p:nvSpPr>
          <p:cNvPr id="3" name="Zástupný symbol pro obsah 2"/>
          <p:cNvSpPr>
            <a:spLocks noGrp="1"/>
          </p:cNvSpPr>
          <p:nvPr>
            <p:ph idx="1"/>
          </p:nvPr>
        </p:nvSpPr>
        <p:spPr>
          <a:xfrm>
            <a:off x="838200" y="1690687"/>
            <a:ext cx="10515600" cy="4028470"/>
          </a:xfrm>
        </p:spPr>
        <p:txBody>
          <a:bodyPr>
            <a:normAutofit fontScale="55000" lnSpcReduction="20000"/>
          </a:bodyPr>
          <a:lstStyle/>
          <a:p>
            <a:endParaRPr lang="cs-CZ" dirty="0"/>
          </a:p>
          <a:p>
            <a:pPr marL="514350" indent="-514350">
              <a:buFont typeface="+mj-lt"/>
              <a:buAutoNum type="arabicParenR"/>
            </a:pPr>
            <a:r>
              <a:rPr lang="cs-CZ" sz="3300" dirty="0"/>
              <a:t>Zadavatel nesmí rozdělit předmět zakázky tak, aby tím došlo ke snížení  předpokládané hodnoty pod finanční limity stanovené v těchto Pravidlech </a:t>
            </a:r>
            <a:r>
              <a:rPr lang="cs-CZ" sz="3300" dirty="0" smtClean="0"/>
              <a:t>a k  </a:t>
            </a:r>
            <a:r>
              <a:rPr lang="cs-CZ" sz="3300" dirty="0"/>
              <a:t>zadání zakázky v jiném druhu výběrového řízení, než jaký odpovídá celkové  </a:t>
            </a:r>
            <a:r>
              <a:rPr lang="cs-CZ" sz="3300" dirty="0" smtClean="0"/>
              <a:t>předpokládané hodnotě</a:t>
            </a:r>
            <a:r>
              <a:rPr lang="cs-CZ" sz="3300" dirty="0"/>
              <a:t>.</a:t>
            </a:r>
          </a:p>
          <a:p>
            <a:pPr marL="514350" indent="-514350">
              <a:buFont typeface="+mj-lt"/>
              <a:buAutoNum type="arabicParenR"/>
            </a:pPr>
            <a:r>
              <a:rPr lang="cs-CZ" sz="3300" dirty="0" smtClean="0"/>
              <a:t>Při </a:t>
            </a:r>
            <a:r>
              <a:rPr lang="cs-CZ" sz="3300" dirty="0"/>
              <a:t>stanovení předpokládané hodnoty je zadavatel povinen sečíst předpokládané  hodnoty obdobných dodávek, služeb či stavebních prací, které spolu </a:t>
            </a:r>
            <a:r>
              <a:rPr lang="cs-CZ" sz="3300" dirty="0" smtClean="0"/>
              <a:t>věcně, časově  </a:t>
            </a:r>
            <a:r>
              <a:rPr lang="cs-CZ" sz="3300" dirty="0"/>
              <a:t>a místně souvisí. To neplatí pro dodávky nebo služby, jejichž jednotková cena je v  rámci projektu proměnlivá a zadavatel tyto dodávky nebo služby pořizuje  opakovaně podle svých </a:t>
            </a:r>
            <a:r>
              <a:rPr lang="cs-CZ" sz="3300" dirty="0" smtClean="0"/>
              <a:t>aktuálních potřeb</a:t>
            </a:r>
            <a:r>
              <a:rPr lang="cs-CZ" sz="3300" dirty="0"/>
              <a:t>.</a:t>
            </a:r>
          </a:p>
          <a:p>
            <a:pPr marL="514350" indent="-514350">
              <a:buFont typeface="+mj-lt"/>
              <a:buAutoNum type="arabicParenR"/>
            </a:pPr>
            <a:r>
              <a:rPr lang="cs-CZ" sz="3300" dirty="0" smtClean="0"/>
              <a:t>V </a:t>
            </a:r>
            <a:r>
              <a:rPr lang="cs-CZ" sz="3300" dirty="0"/>
              <a:t>případě pochybností RO SZIF, zda zadavatel dodržel povinnosti stanovené v  bodech 1 a 2, prokazuje zadavatel, že </a:t>
            </a:r>
            <a:r>
              <a:rPr lang="cs-CZ" sz="3300" dirty="0" smtClean="0"/>
              <a:t>povinnosti dodržel</a:t>
            </a:r>
            <a:r>
              <a:rPr lang="cs-CZ" sz="3300" dirty="0"/>
              <a:t>.</a:t>
            </a:r>
          </a:p>
          <a:p>
            <a:pPr marL="514350" indent="-514350">
              <a:buFont typeface="+mj-lt"/>
              <a:buAutoNum type="arabicParenR"/>
            </a:pPr>
            <a:r>
              <a:rPr lang="cs-CZ" sz="3300" dirty="0" smtClean="0"/>
              <a:t>Zadavatel </a:t>
            </a:r>
            <a:r>
              <a:rPr lang="cs-CZ" sz="3300" dirty="0"/>
              <a:t>může v rámci jednoho projektu provést více výběrových řízení na  dodávky/služby/stavební práce. Při výběrových řízeních je však povinen vycházet  z vyšší částky, která je součtem všech hodnot za předmět zakázky (dle bodu 2). V  opačném případě by se jednalo o nepřípustné </a:t>
            </a:r>
            <a:r>
              <a:rPr lang="cs-CZ" sz="3300" dirty="0" smtClean="0"/>
              <a:t>dělení zakázky</a:t>
            </a:r>
            <a:endParaRPr lang="cs-CZ" sz="3300" dirty="0"/>
          </a:p>
          <a:p>
            <a:pPr marL="514350" indent="-514350">
              <a:buFont typeface="+mj-lt"/>
              <a:buAutoNum type="arabicParenR"/>
            </a:pPr>
            <a:r>
              <a:rPr lang="cs-CZ" sz="3300" dirty="0" smtClean="0"/>
              <a:t>Zadavatel </a:t>
            </a:r>
            <a:r>
              <a:rPr lang="cs-CZ" sz="3300" dirty="0"/>
              <a:t>není povinen sčítat předpokládané hodnoty zakázek, </a:t>
            </a:r>
            <a:r>
              <a:rPr lang="cs-CZ" sz="3300" dirty="0" smtClean="0"/>
              <a:t>které budou  </a:t>
            </a:r>
            <a:r>
              <a:rPr lang="cs-CZ" sz="3300" dirty="0"/>
              <a:t>pořizovány „nahodile“ dle zcela aktuálních potřeb zadavatele a které nelze  objektivně dopředu vůbec předvídat (např. zakázky realizované v krajně  naléhavých případech jako důsledek nepředvídatelných </a:t>
            </a:r>
          </a:p>
          <a:p>
            <a:pPr marL="0" indent="0">
              <a:buNone/>
            </a:pPr>
            <a:endParaRPr lang="cs-CZ" dirty="0"/>
          </a:p>
        </p:txBody>
      </p:sp>
      <p:pic>
        <p:nvPicPr>
          <p:cNvPr id="4" name="Obrázek 2" descr="Publicita IROP.png"/>
          <p:cNvPicPr/>
          <p:nvPr/>
        </p:nvPicPr>
        <p:blipFill>
          <a:blip r:embed="rId2"/>
          <a:srcRect/>
          <a:stretch>
            <a:fillRect/>
          </a:stretch>
        </p:blipFill>
        <p:spPr bwMode="auto">
          <a:xfrm>
            <a:off x="1913021" y="5527963"/>
            <a:ext cx="8253663" cy="1050248"/>
          </a:xfrm>
          <a:prstGeom prst="rect">
            <a:avLst/>
          </a:prstGeom>
          <a:noFill/>
          <a:ln w="9525">
            <a:noFill/>
            <a:miter lim="800000"/>
            <a:headEnd/>
            <a:tailEnd/>
          </a:ln>
        </p:spPr>
      </p:pic>
      <p:pic>
        <p:nvPicPr>
          <p:cNvPr id="5" name="Obrázek 4"/>
          <p:cNvPicPr>
            <a:picLocks noChangeAspect="1"/>
          </p:cNvPicPr>
          <p:nvPr/>
        </p:nvPicPr>
        <p:blipFill>
          <a:blip r:embed="rId3"/>
          <a:stretch>
            <a:fillRect/>
          </a:stretch>
        </p:blipFill>
        <p:spPr>
          <a:xfrm>
            <a:off x="8886524" y="514104"/>
            <a:ext cx="2560320" cy="1027603"/>
          </a:xfrm>
          <a:prstGeom prst="rect">
            <a:avLst/>
          </a:prstGeom>
        </p:spPr>
      </p:pic>
      <p:pic>
        <p:nvPicPr>
          <p:cNvPr id="6" name="Obrázek 5"/>
          <p:cNvPicPr>
            <a:picLocks noChangeAspect="1"/>
          </p:cNvPicPr>
          <p:nvPr/>
        </p:nvPicPr>
        <p:blipFill>
          <a:blip r:embed="rId3"/>
          <a:stretch>
            <a:fillRect/>
          </a:stretch>
        </p:blipFill>
        <p:spPr>
          <a:xfrm>
            <a:off x="8874492" y="514104"/>
            <a:ext cx="3255344" cy="1027603"/>
          </a:xfrm>
          <a:prstGeom prst="rect">
            <a:avLst/>
          </a:prstGeom>
        </p:spPr>
      </p:pic>
    </p:spTree>
    <p:extLst>
      <p:ext uri="{BB962C8B-B14F-4D97-AF65-F5344CB8AC3E}">
        <p14:creationId xmlns:p14="http://schemas.microsoft.com/office/powerpoint/2010/main" val="36938136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8077200" cy="1463675"/>
          </a:xfrm>
        </p:spPr>
        <p:txBody>
          <a:bodyPr/>
          <a:lstStyle/>
          <a:p>
            <a:r>
              <a:rPr lang="cs-CZ" b="1" dirty="0" smtClean="0"/>
              <a:t>Veřejné zakázky / cenový marketing – pravidla</a:t>
            </a:r>
            <a:endParaRPr lang="cs-CZ" b="1" dirty="0"/>
          </a:p>
        </p:txBody>
      </p:sp>
      <p:sp>
        <p:nvSpPr>
          <p:cNvPr id="3" name="Zástupný symbol pro obsah 2"/>
          <p:cNvSpPr>
            <a:spLocks noGrp="1"/>
          </p:cNvSpPr>
          <p:nvPr>
            <p:ph idx="1"/>
          </p:nvPr>
        </p:nvSpPr>
        <p:spPr>
          <a:xfrm>
            <a:off x="838200" y="1690687"/>
            <a:ext cx="10515600" cy="4028470"/>
          </a:xfrm>
        </p:spPr>
        <p:txBody>
          <a:bodyPr>
            <a:normAutofit fontScale="62500" lnSpcReduction="20000"/>
          </a:bodyPr>
          <a:lstStyle/>
          <a:p>
            <a:pPr marL="514350" indent="-514350">
              <a:buFont typeface="+mj-lt"/>
              <a:buAutoNum type="arabicParenR" startAt="6"/>
            </a:pPr>
            <a:r>
              <a:rPr lang="cs-CZ" dirty="0" smtClean="0"/>
              <a:t>Pokud předpokládaná hodnota samostatné zakázky na služby, dodávky či stavební  práce nepřesáhne 20 000,-Kč (bez DPH), nemusí žadatel / příjemce dotace  uskutečňovat výběr z více dodavatelů ani jiné vyhodnocení nabídky/dodavatele,  ale může zadat zakázku a uzavřít smlouvu nebo vystavit objednávku přímo s  jedním dodavatelem, a to do maximální výše 100 000,-Kč bez DPH součtu těchto  samostatných zakázek na projekt.</a:t>
            </a:r>
          </a:p>
          <a:p>
            <a:pPr marL="514350" indent="-514350">
              <a:buFont typeface="+mj-lt"/>
              <a:buAutoNum type="arabicParenR" startAt="6"/>
            </a:pPr>
            <a:r>
              <a:rPr lang="cs-CZ" dirty="0" smtClean="0"/>
              <a:t>Pokud předpokládaná hodnota zakázky nedosáhne 400 000,-Kč bez DPH nebo 500  000,-Kč bez DPH v případě, že je zakázka zadávána žadatelem / příjemcem  dotace, který není zadavatelem dle ZZVZ, je zadavatel povinen postupovat  transparentně a nediskriminačně. Za průkazný způsob lze považovat záznam –tabulku s uvedením alespoň 3 dodavatelů, která srozumitelně poskytne  srovnatelný cenový přehled (tzv. cenový marketing) nebo automatický průzkum  trhu prostřednictvím Elektronického tržiště (zakázku není možné zadat napřímo).  Zadavatel zadá zakázku nejnižší cenové nabídce vyplývající z cenového  marketingu nebo Elektronického tržiště. </a:t>
            </a:r>
            <a:r>
              <a:rPr lang="cs-CZ" b="1" dirty="0" smtClean="0"/>
              <a:t>Tabulka cenového marketingu bude  obsahovat seznam dodavatelů a cen</a:t>
            </a:r>
            <a:r>
              <a:rPr lang="cs-CZ" dirty="0" smtClean="0"/>
              <a:t>. Údaje v tabulce musí být </a:t>
            </a:r>
            <a:r>
              <a:rPr lang="cs-CZ" b="1" dirty="0" smtClean="0"/>
              <a:t>vždy podloženy  písemnou nebo emailovou nabídkou dodavatele</a:t>
            </a:r>
            <a:r>
              <a:rPr lang="cs-CZ" dirty="0" smtClean="0"/>
              <a:t>, nebo vytištěným údajem z  internetové nabídky firmy. Splnění těchto požadavků příjemce dotace k </a:t>
            </a:r>
            <a:r>
              <a:rPr lang="cs-CZ" dirty="0" err="1" smtClean="0"/>
              <a:t>ŽoD</a:t>
            </a:r>
            <a:r>
              <a:rPr lang="cs-CZ" dirty="0" smtClean="0"/>
              <a:t> nepřikládá. </a:t>
            </a:r>
            <a:r>
              <a:rPr lang="cs-CZ" b="1" dirty="0" smtClean="0"/>
              <a:t>Tabulka cenového marketingu nebo záznam o průzkumu trhu z  Elektronického tržiště je součástí příloh Žádosti o platbu (nejedná se o  výběrové / zadávací řízení)</a:t>
            </a:r>
            <a:r>
              <a:rPr lang="cs-CZ" dirty="0" smtClean="0"/>
              <a:t>. Nabídkové podklady pro tabulku cenového marketingu  je příjemce dotace povinen </a:t>
            </a:r>
          </a:p>
          <a:p>
            <a:pPr marL="0" indent="0">
              <a:buNone/>
            </a:pPr>
            <a:endParaRPr lang="cs-CZ" dirty="0"/>
          </a:p>
          <a:p>
            <a:pPr marL="0" indent="0">
              <a:buNone/>
            </a:pPr>
            <a:endParaRPr lang="cs-CZ" dirty="0"/>
          </a:p>
        </p:txBody>
      </p:sp>
      <p:pic>
        <p:nvPicPr>
          <p:cNvPr id="4" name="Obrázek 2" descr="Publicita IROP.png"/>
          <p:cNvPicPr/>
          <p:nvPr/>
        </p:nvPicPr>
        <p:blipFill>
          <a:blip r:embed="rId2"/>
          <a:srcRect/>
          <a:stretch>
            <a:fillRect/>
          </a:stretch>
        </p:blipFill>
        <p:spPr bwMode="auto">
          <a:xfrm>
            <a:off x="1913021" y="5527963"/>
            <a:ext cx="8253663" cy="1050248"/>
          </a:xfrm>
          <a:prstGeom prst="rect">
            <a:avLst/>
          </a:prstGeom>
          <a:noFill/>
          <a:ln w="9525">
            <a:noFill/>
            <a:miter lim="800000"/>
            <a:headEnd/>
            <a:tailEnd/>
          </a:ln>
        </p:spPr>
      </p:pic>
      <p:pic>
        <p:nvPicPr>
          <p:cNvPr id="5" name="Obrázek 4"/>
          <p:cNvPicPr>
            <a:picLocks noChangeAspect="1"/>
          </p:cNvPicPr>
          <p:nvPr/>
        </p:nvPicPr>
        <p:blipFill>
          <a:blip r:embed="rId3"/>
          <a:stretch>
            <a:fillRect/>
          </a:stretch>
        </p:blipFill>
        <p:spPr>
          <a:xfrm>
            <a:off x="8886524" y="514104"/>
            <a:ext cx="2560320" cy="1027603"/>
          </a:xfrm>
          <a:prstGeom prst="rect">
            <a:avLst/>
          </a:prstGeom>
        </p:spPr>
      </p:pic>
      <p:pic>
        <p:nvPicPr>
          <p:cNvPr id="6" name="Obrázek 5"/>
          <p:cNvPicPr>
            <a:picLocks noChangeAspect="1"/>
          </p:cNvPicPr>
          <p:nvPr/>
        </p:nvPicPr>
        <p:blipFill>
          <a:blip r:embed="rId3"/>
          <a:stretch>
            <a:fillRect/>
          </a:stretch>
        </p:blipFill>
        <p:spPr>
          <a:xfrm>
            <a:off x="8874492" y="514104"/>
            <a:ext cx="3255344" cy="1027603"/>
          </a:xfrm>
          <a:prstGeom prst="rect">
            <a:avLst/>
          </a:prstGeom>
        </p:spPr>
      </p:pic>
    </p:spTree>
    <p:extLst>
      <p:ext uri="{BB962C8B-B14F-4D97-AF65-F5344CB8AC3E}">
        <p14:creationId xmlns:p14="http://schemas.microsoft.com/office/powerpoint/2010/main" val="1615181394"/>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247</TotalTime>
  <Words>4303</Words>
  <Application>Microsoft Office PowerPoint</Application>
  <PresentationFormat>Širokoúhlá obrazovka</PresentationFormat>
  <Paragraphs>205</Paragraphs>
  <Slides>42</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42</vt:i4>
      </vt:variant>
    </vt:vector>
  </HeadingPairs>
  <TitlesOfParts>
    <vt:vector size="49" baseType="lpstr">
      <vt:lpstr>Arial</vt:lpstr>
      <vt:lpstr>Calibri</vt:lpstr>
      <vt:lpstr>Calibri Light</vt:lpstr>
      <vt:lpstr>TimesNewRomanPS-BoldMT-Identity-H</vt:lpstr>
      <vt:lpstr>TimesNewRomanPSMT-Identity-H</vt:lpstr>
      <vt:lpstr>Trebuchet MS</vt:lpstr>
      <vt:lpstr>Motiv Office</vt:lpstr>
      <vt:lpstr>SEMINÁŘ PRO PŘÍJEMCE</vt:lpstr>
      <vt:lpstr>Program semináře pro žadatele</vt:lpstr>
      <vt:lpstr>Vybrané projekty ve výzvě MAS Chrudimsko: Program rozvoje venkova I </vt:lpstr>
      <vt:lpstr>Veřejné zakázky / cenový marketing</vt:lpstr>
      <vt:lpstr>Veřejné zakázky / cenový marketing</vt:lpstr>
      <vt:lpstr>Veřejné zakázky / cenový marketing</vt:lpstr>
      <vt:lpstr>Veřejné zakázky / cenový marketing</vt:lpstr>
      <vt:lpstr>Veřejné zakázky / cenový marketing – pravidla</vt:lpstr>
      <vt:lpstr>Veřejné zakázky / cenový marketing – pravidla</vt:lpstr>
      <vt:lpstr>Veřejné zakázky / cenový marketing – pravidla</vt:lpstr>
      <vt:lpstr>Veřejné zakázky / cenový marketing – pravidla</vt:lpstr>
      <vt:lpstr>Veřejné zakázky / cenový marketing – pravidla</vt:lpstr>
      <vt:lpstr>Veřejné zakázky / cenový marketing</vt:lpstr>
      <vt:lpstr>Veřejné zakázky / cenový marketing</vt:lpstr>
      <vt:lpstr>Veřejné zakázky / cenový marketing</vt:lpstr>
      <vt:lpstr>Provádění změn</vt:lpstr>
      <vt:lpstr>Provádění změn – obecné informace</vt:lpstr>
      <vt:lpstr>Provádění změn – obecné informace</vt:lpstr>
      <vt:lpstr>Provádění změn v průběhu realizace</vt:lpstr>
      <vt:lpstr>Provádění změn v průběhu realizace</vt:lpstr>
      <vt:lpstr>Provádění změn v průběhu realizace</vt:lpstr>
      <vt:lpstr>Provádění změn po podání Žádosti o platbu</vt:lpstr>
      <vt:lpstr>Provádění změn – specifické změny žadatele / příjemce dotace</vt:lpstr>
      <vt:lpstr>Dohoda o poskytnutí dotace</vt:lpstr>
      <vt:lpstr>Dohoda o poskytnutí dotace</vt:lpstr>
      <vt:lpstr>Způsobilé výdaje</vt:lpstr>
      <vt:lpstr>Způsobilé výdaje</vt:lpstr>
      <vt:lpstr>Způsobilé výdaje</vt:lpstr>
      <vt:lpstr>Způsobilé výdaje</vt:lpstr>
      <vt:lpstr>Způsobilé výdaje</vt:lpstr>
      <vt:lpstr>Žádost o platbu</vt:lpstr>
      <vt:lpstr>Žádost o platbu</vt:lpstr>
      <vt:lpstr>Žádost o platbu</vt:lpstr>
      <vt:lpstr>Žádost o platbu</vt:lpstr>
      <vt:lpstr>Žádost o platbu</vt:lpstr>
      <vt:lpstr>Žádost o platbu</vt:lpstr>
      <vt:lpstr>Kontrola</vt:lpstr>
      <vt:lpstr>Kontrola dodržování podmínek PRV</vt:lpstr>
      <vt:lpstr>Kontrola dodržování podmínek PRV</vt:lpstr>
      <vt:lpstr>Způsob účtování dotace</vt:lpstr>
      <vt:lpstr>Prezentace aplikace PowerPoint</vt:lpstr>
      <vt:lpstr>Prezentace aplikace PowerPoint</vt:lpstr>
    </vt:vector>
  </TitlesOfParts>
  <Company>ATC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SEMINÁŘ PRO PŘÍJEMCE</dc:title>
  <dc:creator>Dell 2</dc:creator>
  <cp:lastModifiedBy>Pc2</cp:lastModifiedBy>
  <cp:revision>21</cp:revision>
  <dcterms:created xsi:type="dcterms:W3CDTF">2019-05-21T08:36:45Z</dcterms:created>
  <dcterms:modified xsi:type="dcterms:W3CDTF">2019-07-08T11:54:54Z</dcterms:modified>
</cp:coreProperties>
</file>