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71" r:id="rId15"/>
    <p:sldId id="276" r:id="rId16"/>
    <p:sldId id="272" r:id="rId17"/>
    <p:sldId id="277" r:id="rId18"/>
    <p:sldId id="268" r:id="rId19"/>
    <p:sldId id="275" r:id="rId20"/>
    <p:sldId id="266" r:id="rId21"/>
    <p:sldId id="279" r:id="rId22"/>
    <p:sldId id="26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493E-920E-4F9A-A183-1B1AE6AC08E5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7730B-67D8-45B0-A98F-F98DA9EF9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47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7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84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39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7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2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24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08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52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48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4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2E6F3-EF91-44C7-A1BC-370EE9EA4317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49C4-2F99-4064-9229-A55190601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66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zif.cz/cs/CmDocument?rid=/apa_anon/cs/dokumenty_ke_stazeni/prv2014/opatreni/leader/1921/1509689077707/1523351443271.pdf" TargetMode="External"/><Relationship Id="rId5" Type="http://schemas.openxmlformats.org/officeDocument/2006/relationships/hyperlink" Target="https://www.szif.cz/cs/CmDocument?rid=/apa_anon/cs/dokumenty_ke_stazeni/nejcastejsi_dotazy/pf/1472024968429.pdf" TargetMode="Externa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schrudimsko.cz/vyzva-c-1-programu-rozvoje-venkova" TargetMode="Externa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zif.cz/cs/CmDocument?rid=/apa_anon/cs/dokumenty_ke_stazeni/prv2014/opatreni/leader/1921/1509689077707/1523351443271.pdf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szif.cz/cs/CmDocument?rid=/apa_anon/cs/dokumenty_ke_stazeni/nejcastejsi_dotazy/pf/1472024968429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zif.cz/cs/CmDocument?rid=/apa_anon/cs/dokumenty_ke_stazeni/prv2014/opatreni/leader/1921/1522747357926.pdf" TargetMode="External"/><Relationship Id="rId5" Type="http://schemas.openxmlformats.org/officeDocument/2006/relationships/hyperlink" Target="http://www.maschrudimsko.cz/vyzva-c-1-programu-rozvoje-venkova" TargetMode="External"/><Relationship Id="rId10" Type="http://schemas.openxmlformats.org/officeDocument/2006/relationships/hyperlink" Target="https://www.pardubickykraj.cz/seznam-pracovniku-oddeleni-integrovane-prevence/c765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s://www.szif.cz/cs/CmDocument?rid=/apa_anon/cs/dokumenty_ke_stazeni/prv2014/1509698151279/1523961023032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schrudimsko.cz/vyzva-c-1-programu-rozvoje-venkova-2262018--24720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Seminář pro potenciální žadatele v rámci 1. výzvy Programu rozvoje venkova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053"/>
            <a:ext cx="9144000" cy="1655762"/>
          </a:xfrm>
        </p:spPr>
        <p:txBody>
          <a:bodyPr/>
          <a:lstStyle/>
          <a:p>
            <a:r>
              <a:rPr lang="cs-CZ" dirty="0" smtClean="0"/>
              <a:t>22.6.2018 v 8 hod., </a:t>
            </a:r>
            <a:r>
              <a:rPr lang="cs-CZ" dirty="0" err="1" smtClean="0"/>
              <a:t>Resselovo</a:t>
            </a:r>
            <a:r>
              <a:rPr lang="cs-CZ" dirty="0" smtClean="0"/>
              <a:t> náměstí 77, Chrudim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189728"/>
            <a:ext cx="2931899" cy="58588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728" y="580740"/>
            <a:ext cx="10515600" cy="556800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6 - </a:t>
            </a:r>
            <a:r>
              <a:rPr lang="cs-CZ" sz="2400" b="1" dirty="0"/>
              <a:t>Rozvoj nezemědělských činností místních podniků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304847"/>
            <a:ext cx="101747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Oblast podpory:</a:t>
            </a:r>
          </a:p>
          <a:p>
            <a:r>
              <a:rPr lang="cs-CZ" sz="1600" dirty="0"/>
              <a:t>Podporovány budou investice do vybraných nezemědělských činností dle Klasifikace ekonomických činností (CZ-NACE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r>
              <a:rPr lang="cs-CZ" sz="1600" dirty="0" smtClean="0"/>
              <a:t>Žadatel:</a:t>
            </a:r>
          </a:p>
          <a:p>
            <a:r>
              <a:rPr lang="cs-CZ" sz="1600" dirty="0"/>
              <a:t>Podnikatelské subjekty (FO a PO) - </a:t>
            </a:r>
            <a:r>
              <a:rPr lang="cs-CZ" sz="1600" dirty="0" err="1"/>
              <a:t>mikropodniky</a:t>
            </a:r>
            <a:r>
              <a:rPr lang="cs-CZ" sz="1600" dirty="0"/>
              <a:t> a malé podniky ve venkovských oblastech, jakož i zemědělci. 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Dotace: </a:t>
            </a:r>
            <a:r>
              <a:rPr lang="pl-PL" sz="1600" b="1" dirty="0" smtClean="0"/>
              <a:t>25 </a:t>
            </a:r>
            <a:r>
              <a:rPr lang="pl-PL" sz="1600" b="1" dirty="0"/>
              <a:t>%</a:t>
            </a:r>
            <a:r>
              <a:rPr lang="pl-PL" sz="1600" dirty="0"/>
              <a:t> </a:t>
            </a:r>
            <a:r>
              <a:rPr lang="pl-PL" sz="1600" dirty="0" smtClean="0"/>
              <a:t>pro </a:t>
            </a:r>
            <a:r>
              <a:rPr lang="pl-PL" sz="1600" dirty="0"/>
              <a:t>velké </a:t>
            </a:r>
            <a:r>
              <a:rPr lang="pl-PL" sz="1600" dirty="0" smtClean="0"/>
              <a:t>podniky, </a:t>
            </a:r>
            <a:r>
              <a:rPr lang="pl-PL" sz="1600" b="1" dirty="0" smtClean="0"/>
              <a:t>35 </a:t>
            </a:r>
            <a:r>
              <a:rPr lang="pl-PL" sz="1600" b="1" dirty="0"/>
              <a:t>%</a:t>
            </a:r>
            <a:r>
              <a:rPr lang="pl-PL" sz="1600" dirty="0"/>
              <a:t> </a:t>
            </a:r>
            <a:r>
              <a:rPr lang="pl-PL" sz="1600" dirty="0" smtClean="0"/>
              <a:t>pro </a:t>
            </a:r>
            <a:r>
              <a:rPr lang="pl-PL" sz="1600" dirty="0"/>
              <a:t>střední </a:t>
            </a:r>
            <a:r>
              <a:rPr lang="pl-PL" sz="1600" dirty="0" smtClean="0"/>
              <a:t>podniky, </a:t>
            </a:r>
            <a:r>
              <a:rPr lang="pl-PL" sz="1600" b="1" dirty="0" smtClean="0"/>
              <a:t>45 </a:t>
            </a:r>
            <a:r>
              <a:rPr lang="pl-PL" sz="1600" b="1" dirty="0"/>
              <a:t>% </a:t>
            </a:r>
            <a:r>
              <a:rPr lang="pl-PL" sz="1600" dirty="0" smtClean="0"/>
              <a:t>pro </a:t>
            </a:r>
            <a:r>
              <a:rPr lang="pl-PL" sz="1600" dirty="0"/>
              <a:t>malé podniky </a:t>
            </a:r>
            <a:endParaRPr lang="pl-PL" sz="1600" dirty="0" smtClean="0"/>
          </a:p>
          <a:p>
            <a:endParaRPr lang="cs-CZ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/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pořízení </a:t>
            </a:r>
            <a:r>
              <a:rPr lang="cs-CZ" sz="1600" dirty="0"/>
              <a:t>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doplňující výdaje</a:t>
            </a:r>
            <a:endParaRPr lang="cs-CZ" sz="1600" dirty="0"/>
          </a:p>
          <a:p>
            <a:endParaRPr lang="pl-PL" sz="1600" dirty="0" smtClean="0"/>
          </a:p>
          <a:p>
            <a:r>
              <a:rPr lang="pl-PL" sz="1600" dirty="0" smtClean="0"/>
              <a:t>Pravidla str. 55 – </a:t>
            </a:r>
            <a:r>
              <a:rPr lang="pl-PL" sz="1600" dirty="0"/>
              <a:t>59 (Článek 19, odstavec 1., písmeno b)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5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431075"/>
            <a:ext cx="10515600" cy="643668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7 - </a:t>
            </a:r>
            <a:r>
              <a:rPr lang="cs-CZ" sz="2400" b="1" dirty="0"/>
              <a:t>Rozvoj rekreačních funkcí lesů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54826" y="1253885"/>
            <a:ext cx="1017477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Oblast podpory: </a:t>
            </a:r>
          </a:p>
          <a:p>
            <a:r>
              <a:rPr lang="cs-CZ" sz="1600" dirty="0"/>
              <a:t>Způsobilé pro podporu jsou projekty zaměřené na posílení rekreační funkce lesa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Žadatel: Vlastník</a:t>
            </a:r>
            <a:r>
              <a:rPr lang="cs-CZ" sz="1600" dirty="0"/>
              <a:t>, nájemce, pachtýř nebo vypůjčitel </a:t>
            </a:r>
            <a:r>
              <a:rPr lang="cs-CZ" sz="1600" dirty="0" smtClean="0"/>
              <a:t>PUPFL, Sdružení </a:t>
            </a:r>
            <a:r>
              <a:rPr lang="cs-CZ" sz="1600" dirty="0"/>
              <a:t>s právní subjektivitou a spolek vlastníků, nájemců, pachtýřů nebo vypůjčitelů PUPFL. 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Dotace: </a:t>
            </a:r>
            <a:r>
              <a:rPr lang="cs-CZ" sz="1600" b="1" dirty="0" smtClean="0"/>
              <a:t>100 %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opatření k posílení rekreační funkce lesa, značení, výstavba a rekonstrukce stezek pro turisty (do šíře 2 metrů), značení významných přírodních prvků, výstavba herních a naučných prvků, fitness prvků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opatření </a:t>
            </a:r>
            <a:r>
              <a:rPr lang="cs-CZ" sz="1600" dirty="0"/>
              <a:t>k usměrňování návštěvnosti území, zřizování odpočinkových stanovišť, přístřešků, informačních tabulí, závory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opatření </a:t>
            </a:r>
            <a:r>
              <a:rPr lang="cs-CZ" sz="1600" dirty="0"/>
              <a:t>k údržbě lesního prostředí, zařízení k odkládání odpadků,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opatření </a:t>
            </a:r>
            <a:r>
              <a:rPr lang="cs-CZ" sz="1600" dirty="0"/>
              <a:t>k zajištění bezpečnosti návštěvníků lesa (mostky, lávky, zábradlí, stupně)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nákup </a:t>
            </a:r>
            <a:r>
              <a:rPr lang="cs-CZ" sz="1600" dirty="0"/>
              <a:t>pozemku 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Pravidla str. 66 – 67 (Článek 25)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51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Postup podání žádosti o podporu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Zřízení přístupu do Portálu farmáře</a:t>
            </a:r>
          </a:p>
          <a:p>
            <a:r>
              <a:rPr lang="cs-CZ" dirty="0">
                <a:hlinkClick r:id="rId5"/>
              </a:rPr>
              <a:t>https://www.szif.cz/cs/CmDocument?rid=%</a:t>
            </a:r>
            <a:r>
              <a:rPr lang="cs-CZ" dirty="0" smtClean="0">
                <a:hlinkClick r:id="rId5"/>
              </a:rPr>
              <a:t>2Fapa_anon%2Fcs%2Fdokumenty_ke_stazeni%2Fnejcastejsi_dotazy%2Fpf%2F1472024968429.pdf</a:t>
            </a:r>
            <a:endParaRPr lang="cs-CZ" dirty="0" smtClean="0"/>
          </a:p>
          <a:p>
            <a:r>
              <a:rPr lang="cs-CZ" dirty="0" smtClean="0"/>
              <a:t>Nejbližší kontaktní místo SZIF pro získání přístupu do PF: Poděbradova 909, Chrudim (PO a ST 7:30 – 16:30)</a:t>
            </a:r>
          </a:p>
          <a:p>
            <a:r>
              <a:rPr lang="cs-CZ" dirty="0" smtClean="0"/>
              <a:t>2. Vygenerování žádosti o dotaci (návod zde: </a:t>
            </a:r>
            <a:r>
              <a:rPr lang="cs-CZ" dirty="0" smtClean="0">
                <a:hlinkClick r:id="rId6"/>
              </a:rPr>
              <a:t>https://www.szif.cz/cs/CmDocument?rid=%2Fapa_anon%2Fcs%2Fdokumenty_ke_stazeni%2Fprv2014%2Fopatreni%2Fleader%2F1921%2F1509689077707%2F1523351443271.pdf</a:t>
            </a:r>
            <a:r>
              <a:rPr lang="cs-CZ" dirty="0" smtClean="0"/>
              <a:t>)</a:t>
            </a:r>
          </a:p>
          <a:p>
            <a:r>
              <a:rPr lang="cs-CZ" dirty="0" smtClean="0"/>
              <a:t>3. Vyplnění žádosti o dotaci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Pole k vyplnění: Údaje o žadateli, Projekt (Popis projektu, Popis současného stavu a zdůvodnění projektu, Výsledky projektu, Harmonogram projektu, Místo realizace projektu; specifická část žádosti dle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Fiche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Rozpočet</a:t>
            </a:r>
          </a:p>
          <a:p>
            <a:r>
              <a:rPr lang="cs-CZ" dirty="0" smtClean="0"/>
              <a:t>4. Odeslání žádosti o dotaci včetně příloh (přílohy lze doložit v listinné podobě na MAS)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Přílohy k žádosti </a:t>
            </a:r>
            <a:r>
              <a:rPr lang="cs-CZ" dirty="0" smtClean="0"/>
              <a:t>1/3: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Společné pro všechna </a:t>
            </a:r>
            <a:r>
              <a:rPr lang="cs-CZ" dirty="0" err="1" smtClean="0"/>
              <a:t>Fiche</a:t>
            </a:r>
            <a:r>
              <a:rPr lang="cs-CZ" dirty="0" smtClean="0"/>
              <a:t>:</a:t>
            </a:r>
          </a:p>
          <a:p>
            <a:pPr marL="342900" indent="-342900">
              <a:buAutoNum type="arabicPeriod"/>
            </a:pPr>
            <a:r>
              <a:rPr lang="cs-CZ" dirty="0" smtClean="0"/>
              <a:t>Správní akt stavebního úřadu – v případě, že projekt/část projektu podléhá řízení stavebního úřadu</a:t>
            </a:r>
          </a:p>
          <a:p>
            <a:pPr marL="342900" indent="-342900">
              <a:buAutoNum type="arabicPeriod"/>
            </a:pPr>
            <a:r>
              <a:rPr lang="cs-CZ" dirty="0" smtClean="0"/>
              <a:t>Stavebním úřadem ověřená projektová dokumentace – v případě, že projekt/část projektu podléhá řízení stavebního úřadu</a:t>
            </a:r>
          </a:p>
          <a:p>
            <a:pPr marL="342900" indent="-342900">
              <a:buAutoNum type="arabicPeriod"/>
            </a:pPr>
            <a:r>
              <a:rPr lang="cs-CZ" dirty="0" smtClean="0"/>
              <a:t>Půdorys stavby/půdorys dispozice technologie v odpovídajícím měřítku s vyznačením rozměrů stavby/technologie k projektu – v případě, že není přílohou projektová dokumentace</a:t>
            </a:r>
          </a:p>
          <a:p>
            <a:pPr marL="342900" indent="-342900">
              <a:buAutoNum type="arabicPeriod"/>
            </a:pPr>
            <a:r>
              <a:rPr lang="cs-CZ" dirty="0" smtClean="0"/>
              <a:t>Katastrální mapa s vyznačením lokalizace předmětu projektu (netýká se mobilních strojů)</a:t>
            </a:r>
          </a:p>
          <a:p>
            <a:pPr marL="342900" indent="-342900">
              <a:buAutoNum type="arabicPeriod"/>
            </a:pPr>
            <a:r>
              <a:rPr lang="cs-CZ" dirty="0" smtClean="0"/>
              <a:t>Formuláře pro posouzení finančního zdraví žadatele, u něhož je vyžadováno</a:t>
            </a:r>
          </a:p>
          <a:p>
            <a:pPr marL="342900" indent="-342900">
              <a:buAutoNum type="arabicPeriod"/>
            </a:pPr>
            <a:r>
              <a:rPr lang="cs-CZ" dirty="0" smtClean="0"/>
              <a:t>Prohlášení o zařazení podniku do kategorie </a:t>
            </a:r>
            <a:r>
              <a:rPr lang="cs-CZ" dirty="0" err="1" smtClean="0"/>
              <a:t>mikropodniků</a:t>
            </a:r>
            <a:r>
              <a:rPr lang="cs-CZ" dirty="0" smtClean="0"/>
              <a:t>, malých a středních podniků podle velikosti dle přílohy č. 5 Pravidel – pokud žadatel uplatňuje  nárok na vyšší míru dotace, nebo se jedná o žadatele, který musí pro splnění definice spadat do určité kategorie podniku podle velikosti nebo žádá v režimu de </a:t>
            </a:r>
            <a:r>
              <a:rPr lang="cs-CZ" dirty="0" err="1" smtClean="0"/>
              <a:t>minimis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Znalecký posudek- v případě nákupu nemovitosti jako výdaje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Přílohy k žádosti </a:t>
            </a:r>
            <a:r>
              <a:rPr lang="cs-CZ" dirty="0" smtClean="0"/>
              <a:t>2/3: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1</a:t>
            </a:r>
          </a:p>
          <a:p>
            <a:r>
              <a:rPr lang="cs-CZ" sz="1600" dirty="0" smtClean="0"/>
              <a:t>Doklad o tom, že má žadatel vzdělávání v předmětu své činnosti</a:t>
            </a:r>
          </a:p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Souhlasné stanovisko životního prostředí dle závazného vzoru-v případě, že je předmětem dotace výstavba/rekonstrukce oplocení pastevního areálu nebo chov vodní drůbeže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U projektu vyžadujícího posouzení vlivu záměru na životní prostředí dle přílohy č. 1 zákona č. 100/2001 Sb. –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kopie</a:t>
            </a:r>
          </a:p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 případě projektů zpracování zemědělských produktů, kdy výstupním produktem je produkt nespadající pod přílohu I Smlouvy o fungování EU, které vyžadují posouzení vlivu záměru na životní prostředí </a:t>
            </a:r>
            <a:r>
              <a:rPr lang="cs-CZ" sz="1600" dirty="0"/>
              <a:t>-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</a:t>
            </a:r>
            <a:r>
              <a:rPr lang="cs-CZ" sz="1600" dirty="0" smtClean="0"/>
              <a:t>kopie</a:t>
            </a:r>
          </a:p>
        </p:txBody>
      </p:sp>
    </p:spTree>
    <p:extLst>
      <p:ext uri="{BB962C8B-B14F-4D97-AF65-F5344CB8AC3E}">
        <p14:creationId xmlns:p14="http://schemas.microsoft.com/office/powerpoint/2010/main" val="7122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Přílohy k žádosti </a:t>
            </a:r>
            <a:r>
              <a:rPr lang="cs-CZ" dirty="0" smtClean="0"/>
              <a:t>3/3: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 případě výstavby lesní cesty (1L nebo 2L) nebo v případě rekonstrukce lesní svážnice (3L) nebo technologické linky (4L) na lesní cestu (1L nebo 2L)Vyjádření ÚHÚL dle závazného vzoru v Příloze 6 Pravidel (vydává pobočka Ústavu pro hospodářskou úpravu lesů v Hradci Králové)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Projektová dokumentace vypracovaná autorizovanou osobou v souladu s příslušnými prováděcími předpisy, ze které je zřejmé splnění parametrů lesní cesty – v případě, že není předkládána stavebním úřadem ověřená projektová dokumentace předkládaná k řízení stavebního úřadu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Souhlasné stanovisko Ministerstva životního prostředí dle závazného vzoru přílohy 7 Pravidel (vydává regionální pracoviště Agentury ochrany přírody a krajiny České republiky – prostá 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Výpis z katastru nemovitostí ne starší 3 měsíců od data podání Žádosti o dotaci na MAS, kde je žadatel uveden jako vlastník lesního pozemku bezprostředně zpřístupněného lesní cestou, která je předmětem projektu;, v případě, že je žadatel nájemce/pachtýř/vypůjčitel lesního pozemku, doloží na daný pozemek výpis z katastru nemovitostí  a nájemní/</a:t>
            </a:r>
            <a:r>
              <a:rPr lang="cs-CZ" sz="1600" dirty="0" err="1" smtClean="0"/>
              <a:t>pachtovní</a:t>
            </a:r>
            <a:r>
              <a:rPr lang="cs-CZ" sz="1600" dirty="0" smtClean="0"/>
              <a:t> smlouvu či smlouvu o výpůjčce – prostá 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U projektu vyžadujícího posouzení vlivu záměru na životní prostředí dle přílohy č. 1 zákona č. 100/2001 Sb. - </a:t>
            </a:r>
            <a:r>
              <a:rPr lang="cs-CZ" sz="1600" dirty="0"/>
              <a:t>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28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98516" y="801737"/>
            <a:ext cx="110476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Rozhodnutí o schválení návrhu pozemkových úprav vydané příslušným pozemkovým úřadem (v případě, že žadatelem není obec) – prostá 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Projektová dokumentace vypracovaná autorizovanou osobou v souladu s příslušnými prováděcími předpisy, ze které je zřejmé splnění parametrů polní cesty dle ČSN – prostá 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Výpis z katastru nemovitostí ne starší 3 měsíců od data podání žádosti o dotaci na MAS, kde je žadatel uveden jako vlastník pozemku bezprostředně zpřístupněného polní cestou (v případě, že je žadatelem/příjemcem dotace zemědělský podnikatel, musí se jednat o zemědělský pozemek); </a:t>
            </a:r>
            <a:r>
              <a:rPr lang="cs-CZ" sz="1600" dirty="0"/>
              <a:t>v případě, že je žadatel nájemce/pachtýř/vypůjčitel </a:t>
            </a:r>
            <a:r>
              <a:rPr lang="cs-CZ" sz="1600" dirty="0" smtClean="0"/>
              <a:t>pozemku</a:t>
            </a:r>
            <a:r>
              <a:rPr lang="cs-CZ" sz="1600" dirty="0"/>
              <a:t>, doloží na daný pozemek výpis z katastru nemovitostí  a nájemní/</a:t>
            </a:r>
            <a:r>
              <a:rPr lang="cs-CZ" sz="1600" dirty="0" err="1"/>
              <a:t>pachtovní</a:t>
            </a:r>
            <a:r>
              <a:rPr lang="cs-CZ" sz="1600" dirty="0"/>
              <a:t> smlouvu či smlouvu o výpůjčce – prostá </a:t>
            </a:r>
            <a:r>
              <a:rPr lang="cs-CZ" sz="1600" dirty="0" smtClean="0"/>
              <a:t>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 projektu vyžadujícího posouzení vlivu záměru na životní prostředí dle přílohy č. 1 zákona č. 100/2001 Sb. -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kopie</a:t>
            </a:r>
          </a:p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 případě, že se projekt týká činností R 93 nebo I 56 dle CZ NACE, doloží žadatel dokument prokazující, že v okruhu 10 km od místa realizace se nachází objekt venkovské turistiky s návštěvností min. 2000 osob/rok; v dokumentaci musí být uveden i popis způsobu výpočtu návštěvnosti, pokud způsob nevyplývá z charakteru dokumentu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 případě, že je dotace poskytována v režimu blokové výjimky na zásadní změnu výrobního postupu, pak Kartu majetku pro majetek užívaný při činnosti, jež má být modernizována – prostá 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 případě, že je dotace poskytována v režimu blokové výjimky na rozšíření výrobního sortimentu stávající provozovny, pak Kartu majetku znovupoužitého majetku – prostá kopie.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98516" y="801737"/>
            <a:ext cx="110476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Fiche</a:t>
            </a:r>
            <a:r>
              <a:rPr lang="cs-CZ" sz="1600" b="1" dirty="0" smtClean="0"/>
              <a:t>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Souhlasné </a:t>
            </a:r>
            <a:r>
              <a:rPr lang="cs-CZ" sz="1600" dirty="0"/>
              <a:t>stanovisko Ministerstva životního prostředí dle závazného vzoru Přílohy 7 Pravidel (vydává správa národního parku nebo regionální pracoviště Agentury ochrany přírody a krajiny České republiky) – prostá </a:t>
            </a:r>
            <a:r>
              <a:rPr lang="cs-CZ" sz="1600" dirty="0" smtClean="0"/>
              <a:t>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Souhlas </a:t>
            </a:r>
            <a:r>
              <a:rPr lang="cs-CZ" sz="1600" dirty="0"/>
              <a:t>odborného lesního hospodáře (OLH) s technickým řešením projektu; předvyplněný vzor bude součástí formuláře Žádosti o dotaci – prostá </a:t>
            </a:r>
            <a:r>
              <a:rPr lang="cs-CZ" sz="1600" dirty="0" smtClean="0"/>
              <a:t>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Pravomocné </a:t>
            </a:r>
            <a:r>
              <a:rPr lang="cs-CZ" sz="1600" dirty="0"/>
              <a:t>a platné Rozhodnutí o udělení licence pro výkon činnosti odborného lesního hospodáře (§ 37 zákona č. 289/1995 Sb., lesního zákona o lesích a o změně a doplnění některých zákonů (lesní zákon), ve znění pozdějších předpisů) – prostá kopie. Osoba, které je udělena licence, musí být shodná s osobou, která potvrdila technické řešení </a:t>
            </a:r>
            <a:r>
              <a:rPr lang="cs-CZ" sz="1600" dirty="0" smtClean="0"/>
              <a:t>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 </a:t>
            </a:r>
            <a:r>
              <a:rPr lang="cs-CZ" sz="1600" dirty="0"/>
              <a:t>případě, že projekt nepodléhá řízení stavebního úřadu, pak projektová dokumentace vypracovaná autorizovanou osobou – prostá </a:t>
            </a:r>
            <a:r>
              <a:rPr lang="cs-CZ" sz="1600" dirty="0" smtClean="0"/>
              <a:t>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 </a:t>
            </a:r>
            <a:r>
              <a:rPr lang="cs-CZ" sz="1600" dirty="0"/>
              <a:t>případě realizace výdajů na vodním toku, který je v katastru veden jako vodní plocha a není PUPFL, předloží žadatel doklad o tom, že je správcem tohoto vodního toku – prostá kopie.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Všechny přílohy jsou popsány v Pravidlech.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074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Hodnocení formálních náležitostí a přijatelnosti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případě nedostatků může MAS žadatele vyzvat k doplnění (max. 2 krát)</a:t>
            </a:r>
          </a:p>
          <a:p>
            <a:endParaRPr lang="cs-CZ" dirty="0" smtClean="0"/>
          </a:p>
          <a:p>
            <a:r>
              <a:rPr lang="cs-CZ" dirty="0" smtClean="0"/>
              <a:t>Věcné hodnocení (Výběrová komise MAS)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Dle preferenčních kritérií v jednotlivých </a:t>
            </a:r>
            <a:r>
              <a:rPr lang="cs-CZ" dirty="0" err="1" smtClean="0"/>
              <a:t>Fichích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 20 dnů od kontroly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FNaP</a:t>
            </a: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Výběr projektů Představenstvem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Vybrané žádosti MAS elektronicky podepíše a předá žadateli nejpozději 3 dny před registrací na SZIF</a:t>
            </a:r>
          </a:p>
          <a:p>
            <a:endParaRPr lang="cs-CZ" dirty="0" smtClean="0"/>
          </a:p>
          <a:p>
            <a:r>
              <a:rPr lang="cs-CZ" dirty="0" smtClean="0"/>
              <a:t>Registrace projektů na SZIF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Projekt vybraný MAS žadatel registruje do 31.8.2018 na SZIF přes Portál farmáře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 smtClean="0"/>
              <a:t>Podpis Dohody na SZIF a realizace projektu do 24 měsíců od podpisu.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Pozor na limity některých výdajů – viz příloha č. 3 Pravidel (str. 91)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zařazení žádosti o podporu do administrace je třeba doložit alespoň 1 povinnou/nepovinnou přílohu, pokud je vyžadována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není doložena nepovinná příloha- administrace se neukončuje, ale MAS žadatele nevyzývá k doplnění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Preferenční kritéria jsou obsažena ve </a:t>
            </a:r>
            <a:r>
              <a:rPr lang="cs-CZ" dirty="0" err="1" smtClean="0"/>
              <a:t>Fichích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splnění věcného hodnocení je třeba dosáhnout min. bodové </a:t>
            </a:r>
            <a:r>
              <a:rPr lang="cs-CZ" dirty="0" smtClean="0"/>
              <a:t>hranice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 podáním lze překontrolovat dle Instrukcí pro MAS ke kontrole k žádosti a dle Instrukcí pro MAS ke kontrole příloh – dostupné na webu SZIF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4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56155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informace o výzvě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189728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25237" y="1695796"/>
            <a:ext cx="101747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Datum vyhlášení: 22.6.2018</a:t>
            </a:r>
          </a:p>
          <a:p>
            <a:r>
              <a:rPr lang="cs-CZ" dirty="0" smtClean="0"/>
              <a:t>Datum zahájení příjmu žádostí: </a:t>
            </a:r>
            <a:r>
              <a:rPr lang="cs-CZ" b="1" dirty="0" smtClean="0"/>
              <a:t>22.6.2018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/>
              <a:t>24.7.2018 23:59 hod.</a:t>
            </a:r>
          </a:p>
          <a:p>
            <a:r>
              <a:rPr lang="cs-CZ" dirty="0" smtClean="0"/>
              <a:t>Termín registrace projektů na SZIF: do 31.8.2018</a:t>
            </a:r>
          </a:p>
          <a:p>
            <a:r>
              <a:rPr lang="cs-CZ" dirty="0" smtClean="0"/>
              <a:t>Výzva včetně dokumentů dostupná zde: </a:t>
            </a:r>
            <a:r>
              <a:rPr lang="cs-CZ" dirty="0" smtClean="0">
                <a:hlinkClick r:id="rId5"/>
              </a:rPr>
              <a:t>http://www.maschrudimsko.cz/vyzva-c-1-programu-rozvoje-venkova</a:t>
            </a:r>
            <a:endParaRPr lang="cs-CZ" dirty="0" smtClean="0"/>
          </a:p>
          <a:p>
            <a:r>
              <a:rPr lang="cs-CZ" dirty="0" smtClean="0"/>
              <a:t>Minimální výše projektu: 50 tis. Kč</a:t>
            </a:r>
          </a:p>
          <a:p>
            <a:r>
              <a:rPr lang="cs-CZ" dirty="0" smtClean="0"/>
              <a:t>Maximální výše projektu: 5 mil. Kč</a:t>
            </a:r>
          </a:p>
          <a:p>
            <a:endParaRPr lang="cs-CZ" dirty="0" smtClean="0"/>
          </a:p>
          <a:p>
            <a:r>
              <a:rPr lang="cs-CZ" dirty="0" smtClean="0"/>
              <a:t>Potenciální žadatel: dle jednotlivých </a:t>
            </a:r>
            <a:r>
              <a:rPr lang="cs-CZ" dirty="0" err="1" smtClean="0"/>
              <a:t>Fichí</a:t>
            </a:r>
            <a:endParaRPr lang="cs-CZ" dirty="0" smtClean="0"/>
          </a:p>
          <a:p>
            <a:r>
              <a:rPr lang="cs-CZ" dirty="0" smtClean="0"/>
              <a:t>Projekt </a:t>
            </a:r>
            <a:r>
              <a:rPr lang="cs-CZ" dirty="0"/>
              <a:t>lze realizovat na území </a:t>
            </a:r>
            <a:r>
              <a:rPr lang="cs-CZ" dirty="0" smtClean="0"/>
              <a:t>MAS</a:t>
            </a:r>
            <a:r>
              <a:rPr lang="cs-CZ" dirty="0"/>
              <a:t>; výjimečně lze projekt realizovat i mimo území MAS </a:t>
            </a:r>
            <a:r>
              <a:rPr lang="cs-CZ" dirty="0" smtClean="0"/>
              <a:t>za </a:t>
            </a:r>
            <a:r>
              <a:rPr lang="cs-CZ" dirty="0"/>
              <a:t>předpokladu, že prospěch z projektu připadne do území MAS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Lhůta vázanosti na účel trvá 5 let od data převedení dotace na účet příjemce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9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826" y="801737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Výzva včetně ostatních dokumentů: </a:t>
            </a:r>
            <a:r>
              <a:rPr lang="cs-CZ" dirty="0" smtClean="0">
                <a:hlinkClick r:id="rId5"/>
              </a:rPr>
              <a:t>http://www.maschrudimsko.cz/vyzva-c-1-programu-rozvoje-venkova</a:t>
            </a:r>
            <a:endParaRPr lang="cs-CZ" dirty="0" smtClean="0"/>
          </a:p>
          <a:p>
            <a:r>
              <a:rPr lang="cs-CZ" dirty="0" smtClean="0"/>
              <a:t>Pravidla PRV: </a:t>
            </a:r>
            <a:r>
              <a:rPr lang="cs-CZ" dirty="0" smtClean="0">
                <a:hlinkClick r:id="rId6"/>
              </a:rPr>
              <a:t>https://www.szif.cz/cs/CmDocument?rid=%2Fapa_anon%2Fcs%2Fdokumenty_ke_stazeni%2Fprv2014%2Fopatreni%2Fleader%2F1921%2F1522747357926.pdf</a:t>
            </a:r>
            <a:endParaRPr lang="cs-CZ" dirty="0" smtClean="0"/>
          </a:p>
          <a:p>
            <a:r>
              <a:rPr lang="cs-CZ" dirty="0" smtClean="0"/>
              <a:t>Zřízení přístupu do Portálu farmáře: </a:t>
            </a:r>
            <a:r>
              <a:rPr lang="cs-CZ" dirty="0">
                <a:hlinkClick r:id="rId7"/>
              </a:rPr>
              <a:t>https://www.szif.cz/cs/CmDocument?rid=%2Fapa_anon%2Fcs%2Fdokumenty_ke_stazeni%2Fnejcastejsi_dotazy%2Fpf%2F1472024968429.pdf</a:t>
            </a:r>
            <a:endParaRPr lang="cs-CZ" dirty="0"/>
          </a:p>
          <a:p>
            <a:r>
              <a:rPr lang="cs-CZ" dirty="0" smtClean="0"/>
              <a:t>Vygenerování žádosti: </a:t>
            </a:r>
            <a:r>
              <a:rPr lang="cs-CZ" dirty="0">
                <a:hlinkClick r:id="rId8"/>
              </a:rPr>
              <a:t>https://www.szif.cz/cs/CmDocument?rid=%</a:t>
            </a:r>
            <a:r>
              <a:rPr lang="cs-CZ" dirty="0" smtClean="0">
                <a:hlinkClick r:id="rId8"/>
              </a:rPr>
              <a:t>2Fapa_anon%2Fcs%2Fdokumenty_ke_stazeni%2Fprv2014%2Fopatreni%2Fleader%2F1921%2F1509689077707%2F1523351443271.pdf</a:t>
            </a:r>
            <a:endParaRPr lang="cs-CZ" dirty="0"/>
          </a:p>
          <a:p>
            <a:r>
              <a:rPr lang="cs-CZ" dirty="0" smtClean="0"/>
              <a:t>Postup pro doložení příloh k žádosti </a:t>
            </a:r>
            <a:r>
              <a:rPr lang="cs-CZ" dirty="0"/>
              <a:t>o dotaci: </a:t>
            </a:r>
            <a:r>
              <a:rPr lang="cs-CZ" dirty="0">
                <a:hlinkClick r:id="rId9"/>
              </a:rPr>
              <a:t>https://www.szif.cz/cs/CmDocument?rid=%</a:t>
            </a:r>
            <a:r>
              <a:rPr lang="cs-CZ" dirty="0" smtClean="0">
                <a:hlinkClick r:id="rId9"/>
              </a:rPr>
              <a:t>2Fapa_anon%2Fcs%2Fdokumenty_ke_stazeni%2Fprv2014%2F1509698151279%2F1523961023032.pdf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Kontakty na pracovníky PAK (posouzení vlivu na životní prostředí</a:t>
            </a:r>
            <a:r>
              <a:rPr lang="cs-CZ" dirty="0"/>
              <a:t>): </a:t>
            </a:r>
            <a:r>
              <a:rPr lang="cs-CZ" dirty="0">
                <a:hlinkClick r:id="rId10"/>
              </a:rPr>
              <a:t>https://</a:t>
            </a:r>
            <a:r>
              <a:rPr lang="cs-CZ" dirty="0" smtClean="0">
                <a:hlinkClick r:id="rId10"/>
              </a:rPr>
              <a:t>www.pardubickykraj.cz/seznam-pracovniku-oddeleni-integrovane-prevence/c765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0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514" y="2124373"/>
            <a:ext cx="10515600" cy="2091092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>Tato prezentace obsahuje pouze základní údaje, každý žadatel by měl být seznámen s Pravidly, výzvou, danou </a:t>
            </a:r>
            <a:r>
              <a:rPr lang="cs-CZ" sz="2700" dirty="0" err="1" smtClean="0"/>
              <a:t>Fichí</a:t>
            </a:r>
            <a:r>
              <a:rPr lang="cs-CZ" sz="2700" dirty="0"/>
              <a:t> </a:t>
            </a:r>
            <a:r>
              <a:rPr lang="cs-CZ" sz="2700" dirty="0" smtClean="0"/>
              <a:t>a Interními postupy.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>
                <a:hlinkClick r:id="rId2"/>
              </a:rPr>
              <a:t>http://www.maschrudimsko.cz/vyzva-c-1-programu-rozvoje-venkova-2262018--</a:t>
            </a:r>
            <a:r>
              <a:rPr lang="cs-CZ" sz="2700" dirty="0" smtClean="0">
                <a:hlinkClick r:id="rId2"/>
              </a:rPr>
              <a:t>2472018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8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728" y="1425192"/>
            <a:ext cx="10515600" cy="1043688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22961" y="3258588"/>
            <a:ext cx="6525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Ing. Renáta Havlová</a:t>
            </a:r>
          </a:p>
          <a:p>
            <a:r>
              <a:rPr lang="cs-CZ" dirty="0" smtClean="0"/>
              <a:t>renata.havlova@maschrudimsko.cz</a:t>
            </a:r>
          </a:p>
          <a:p>
            <a:r>
              <a:rPr lang="cs-CZ" dirty="0" smtClean="0"/>
              <a:t>+420 774 800 906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415" y="424405"/>
            <a:ext cx="10515600" cy="56155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informace o výzvě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189728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84415" y="1220633"/>
            <a:ext cx="101747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Obecné podmínky pro všechny žadatele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financované z PRV nesmějí být současně financovány z jiných projektů PRV ani formou příspěvků ze strukturálních fondů, z Fondu soudržnosti nebo jiného finančního nástroje </a:t>
            </a:r>
            <a:r>
              <a:rPr lang="cs-CZ" dirty="0" smtClean="0"/>
              <a:t>Unie;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žadatel/příjemce </a:t>
            </a:r>
            <a:r>
              <a:rPr lang="pl-PL" dirty="0"/>
              <a:t>dotace je povinen zajistit realizaci projektu do 24 měsíců od podpisu </a:t>
            </a:r>
            <a:r>
              <a:rPr lang="pl-PL" dirty="0" smtClean="0"/>
              <a:t>Dohody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žadatel/příjemce </a:t>
            </a:r>
            <a:r>
              <a:rPr lang="cs-CZ" dirty="0"/>
              <a:t>dotace je povinen zajistit úhradu výdajů, na které je požadována dotace, do data předložení Žádosti o platbu na MAS;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žadatel </a:t>
            </a:r>
            <a:r>
              <a:rPr lang="cs-CZ" dirty="0"/>
              <a:t>musí při podpisu Dohody a při podání Žádosti o platbu na MAS prokázat, že má vypořádány splatné závazky vůči příslušnému finančnímu </a:t>
            </a:r>
            <a:r>
              <a:rPr lang="cs-CZ" dirty="0" smtClean="0"/>
              <a:t>úřadu;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žadatel/příjemce </a:t>
            </a:r>
            <a:r>
              <a:rPr lang="cs-CZ" dirty="0"/>
              <a:t>dotace nesmí být od data podání Žádosti o dotaci na MAS do konce lhůty vázanosti projektu na účel v </a:t>
            </a:r>
            <a:r>
              <a:rPr lang="cs-CZ" dirty="0" smtClean="0"/>
              <a:t>likvidaci;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žadatelem/příjemcem dotace je fyzická osoba, která má obchodní podíl ve společnosti, za jejíž dluhy ručí celým svým majetkem, nesmí být v likvidaci ani tato společnost, a to od data podání Žádosti o dotaci na MAS do konce lhůty vázanosti projektu na </a:t>
            </a:r>
            <a:r>
              <a:rPr lang="cs-CZ" dirty="0" smtClean="0"/>
              <a:t>účel;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žadatele/příjemce dotace není od data podání Žádosti o dotaci na MAS do konce lhůty vázanosti projektu na účel vydáno soudem rozhodnutí o úpadku a způsobu jeho </a:t>
            </a:r>
            <a:r>
              <a:rPr lang="cs-CZ" dirty="0" smtClean="0"/>
              <a:t>řešení;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žadateli/příjemci </a:t>
            </a:r>
            <a:r>
              <a:rPr lang="cs-CZ" dirty="0"/>
              <a:t>dotace nebyla Státní zemědělskou a potravinářskou inspekcí v období tří let před zahájením příjmu žádostí do konce lhůty vázanosti projektu na účel uložena pravomocná </a:t>
            </a:r>
            <a:r>
              <a:rPr lang="cs-CZ" dirty="0" smtClean="0"/>
              <a:t>sankce.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9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011" y="408554"/>
            <a:ext cx="10515600" cy="56155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Alokace výzvy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80011" y="1120508"/>
            <a:ext cx="1017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Alokace výzvy: 9 689 590 Kč</a:t>
            </a:r>
          </a:p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91904"/>
              </p:ext>
            </p:extLst>
          </p:nvPr>
        </p:nvGraphicFramePr>
        <p:xfrm>
          <a:off x="950422" y="1753779"/>
          <a:ext cx="8128000" cy="428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95">
                  <a:extLst>
                    <a:ext uri="{9D8B030D-6E8A-4147-A177-3AD203B41FA5}">
                      <a16:colId xmlns:a16="http://schemas.microsoft.com/office/drawing/2014/main" val="1988152561"/>
                    </a:ext>
                  </a:extLst>
                </a:gridCol>
                <a:gridCol w="2842952">
                  <a:extLst>
                    <a:ext uri="{9D8B030D-6E8A-4147-A177-3AD203B41FA5}">
                      <a16:colId xmlns:a16="http://schemas.microsoft.com/office/drawing/2014/main" val="1798461726"/>
                    </a:ext>
                  </a:extLst>
                </a:gridCol>
                <a:gridCol w="2518757">
                  <a:extLst>
                    <a:ext uri="{9D8B030D-6E8A-4147-A177-3AD203B41FA5}">
                      <a16:colId xmlns:a16="http://schemas.microsoft.com/office/drawing/2014/main" val="2057934953"/>
                    </a:ext>
                  </a:extLst>
                </a:gridCol>
                <a:gridCol w="1797396">
                  <a:extLst>
                    <a:ext uri="{9D8B030D-6E8A-4147-A177-3AD203B41FA5}">
                      <a16:colId xmlns:a16="http://schemas.microsoft.com/office/drawing/2014/main" val="570496563"/>
                    </a:ext>
                  </a:extLst>
                </a:gridCol>
              </a:tblGrid>
              <a:tr h="333189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Číslo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Fiche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Název </a:t>
                      </a:r>
                      <a:r>
                        <a:rPr lang="cs-CZ" sz="1200" dirty="0" err="1" smtClean="0"/>
                        <a:t>Fiche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Článek Pravidel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Alokace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535019"/>
                  </a:ext>
                </a:extLst>
              </a:tr>
              <a:tr h="84328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Zlepšení podmínek pro vznik, provoz a činnost malých a středních podniků na území MAS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14 – Předávání znalostí a informační akce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/>
                        <a:t>600 000 Kč</a:t>
                      </a:r>
                      <a:endParaRPr lang="cs-CZ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62262"/>
                  </a:ext>
                </a:extLst>
              </a:tr>
              <a:tr h="445753">
                <a:tc>
                  <a:txBody>
                    <a:bodyPr/>
                    <a:lstStyle/>
                    <a:p>
                      <a:r>
                        <a:rPr lang="cs-CZ" b="0" dirty="0" smtClean="0"/>
                        <a:t>2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Zlepšení podmínek pro činnost regionálních zemědělských podniků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a) – Investice do zemědělských podniků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/>
                        <a:t>2 289 590 Kč</a:t>
                      </a:r>
                      <a:endParaRPr lang="cs-CZ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95945"/>
                  </a:ext>
                </a:extLst>
              </a:tr>
              <a:tr h="61910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3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Zpracování a uvádění na trh zemědělských produktů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b) - Zpracování a uvádění na trh zemědělských produktů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095352"/>
                  </a:ext>
                </a:extLst>
              </a:tr>
              <a:tr h="445753">
                <a:tc>
                  <a:txBody>
                    <a:bodyPr/>
                    <a:lstStyle/>
                    <a:p>
                      <a:r>
                        <a:rPr lang="cs-CZ" b="0" dirty="0" smtClean="0"/>
                        <a:t>4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lesnické infrastruktury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c) – Lesnická infrastruktura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11563"/>
                  </a:ext>
                </a:extLst>
              </a:tr>
              <a:tr h="445753">
                <a:tc>
                  <a:txBody>
                    <a:bodyPr/>
                    <a:lstStyle/>
                    <a:p>
                      <a:r>
                        <a:rPr lang="cs-CZ" b="0" dirty="0" smtClean="0"/>
                        <a:t>5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zemědělské infrastruktury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17, odstavec 1., písmeno c) - Zemědělská infrastruktura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90982"/>
                  </a:ext>
                </a:extLst>
              </a:tr>
              <a:tr h="61910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6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nezemědělských činností místních podniků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19, odstavec 1., písmeno b) - Podpora investic na založení nebo rozvoj nezemědělských činností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767023"/>
                  </a:ext>
                </a:extLst>
              </a:tr>
              <a:tr h="445753">
                <a:tc>
                  <a:txBody>
                    <a:bodyPr/>
                    <a:lstStyle/>
                    <a:p>
                      <a:r>
                        <a:rPr lang="cs-CZ" b="0" dirty="0" smtClean="0"/>
                        <a:t>7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rekreačních funkcí lesů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Článek 25 – Neproduktivní investice v lesích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1 000 000 Kč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99948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243753" y="2076532"/>
            <a:ext cx="2527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 případě nevyčerpání alokace výzvy, lze podpořit hraniční projekty převedením alokace z jedné </a:t>
            </a:r>
            <a:r>
              <a:rPr lang="cs-CZ" sz="1200" dirty="0" err="1" smtClean="0"/>
              <a:t>Fiche</a:t>
            </a:r>
            <a:r>
              <a:rPr lang="cs-CZ" sz="1200" dirty="0" smtClean="0"/>
              <a:t> do druhé</a:t>
            </a:r>
          </a:p>
          <a:p>
            <a:r>
              <a:rPr lang="cs-CZ" sz="1200" dirty="0" smtClean="0"/>
              <a:t>Hraniční projekt= první nevybraný projekt v dané </a:t>
            </a:r>
            <a:r>
              <a:rPr lang="cs-CZ" sz="1200" dirty="0" err="1" smtClean="0"/>
              <a:t>Fichi</a:t>
            </a:r>
            <a:r>
              <a:rPr lang="cs-CZ" sz="1200" dirty="0" smtClean="0"/>
              <a:t>, který splňuje min. bodovou hranici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245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728" y="871954"/>
            <a:ext cx="10515600" cy="635177"/>
          </a:xfrm>
        </p:spPr>
        <p:txBody>
          <a:bodyPr>
            <a:normAutofit fontScale="90000"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1 – Zlepšení podmínek pro vznik, provoz a činnost malých a středních podniků na území MAS</a:t>
            </a:r>
            <a:endParaRPr lang="cs-CZ" sz="24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695796"/>
            <a:ext cx="1017477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Podpora </a:t>
            </a:r>
            <a:r>
              <a:rPr lang="cs-CZ" dirty="0"/>
              <a:t>zahrnuje činnosti v oblasti odborného vzdělávání a získávání dovedností a informační akce. </a:t>
            </a:r>
          </a:p>
          <a:p>
            <a:r>
              <a:rPr lang="cs-CZ" dirty="0"/>
              <a:t>Podpora je určena osobám pracujícím v odvětvích zemědělství, potravinářství a lesnictví, uživatelům půdy a jiným hospodářským subjektům, jež jsou malými nebo středními podniky působícími ve venkovských oblastech. </a:t>
            </a:r>
          </a:p>
          <a:p>
            <a:r>
              <a:rPr lang="cs-CZ" b="1" dirty="0" smtClean="0"/>
              <a:t>Oblast podpory: </a:t>
            </a:r>
            <a:r>
              <a:rPr lang="cs-CZ" dirty="0" smtClean="0"/>
              <a:t>Činnosti </a:t>
            </a:r>
            <a:r>
              <a:rPr lang="cs-CZ" dirty="0"/>
              <a:t>v oblasti odborného vzdělávání a získávání dovedností mohou zahrnovat vzdělávací kurzy a workshopy. </a:t>
            </a:r>
            <a:endParaRPr lang="cs-CZ" dirty="0" smtClean="0"/>
          </a:p>
          <a:p>
            <a:r>
              <a:rPr lang="cs-CZ" b="1" dirty="0" smtClean="0"/>
              <a:t>Žadatel:</a:t>
            </a:r>
            <a:r>
              <a:rPr lang="cs-CZ" dirty="0"/>
              <a:t> </a:t>
            </a:r>
            <a:r>
              <a:rPr lang="cs-CZ" dirty="0" smtClean="0"/>
              <a:t>Subjekt </a:t>
            </a:r>
            <a:r>
              <a:rPr lang="cs-CZ" dirty="0"/>
              <a:t>zajišťující odborné vzdělávání či jiné předávání znalostí a informační akce. </a:t>
            </a:r>
            <a:endParaRPr lang="cs-CZ" dirty="0" smtClean="0"/>
          </a:p>
          <a:p>
            <a:r>
              <a:rPr lang="cs-CZ" b="1" dirty="0" smtClean="0"/>
              <a:t>Dotace:</a:t>
            </a:r>
            <a:r>
              <a:rPr lang="cs-CZ" dirty="0" smtClean="0"/>
              <a:t> </a:t>
            </a:r>
            <a:r>
              <a:rPr lang="cs-CZ" b="1" dirty="0" smtClean="0"/>
              <a:t>70 % / 90 % </a:t>
            </a:r>
            <a:r>
              <a:rPr lang="cs-CZ" dirty="0" smtClean="0"/>
              <a:t>dle zaměření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Např. nájem </a:t>
            </a:r>
            <a:r>
              <a:rPr lang="cs-CZ" sz="1600" dirty="0"/>
              <a:t>sálu, učebny, pronájem informační a audiovizuální techniky, pronájem software, vč. dodávky technických </a:t>
            </a:r>
            <a:r>
              <a:rPr lang="cs-CZ" sz="1600" dirty="0" smtClean="0"/>
              <a:t>služeb, výukové materiály, cestovní </a:t>
            </a:r>
            <a:r>
              <a:rPr lang="cs-CZ" sz="1600" dirty="0"/>
              <a:t>výdaje </a:t>
            </a:r>
            <a:r>
              <a:rPr lang="cs-CZ" sz="1600" dirty="0" smtClean="0"/>
              <a:t>lektora, cestovní </a:t>
            </a:r>
            <a:r>
              <a:rPr lang="cs-CZ" sz="1600" dirty="0"/>
              <a:t>výdaje příjemce dotace/organizátora v přímé souvislosti s realizací projektu, </a:t>
            </a:r>
            <a:r>
              <a:rPr lang="cs-CZ" sz="1600" dirty="0" smtClean="0"/>
              <a:t>výdaje </a:t>
            </a:r>
            <a:r>
              <a:rPr lang="cs-CZ" sz="1600" dirty="0"/>
              <a:t>spojené s činností lektorů a </a:t>
            </a:r>
            <a:r>
              <a:rPr lang="cs-CZ" sz="1600" dirty="0" smtClean="0"/>
              <a:t>tlumočníků, nákup </a:t>
            </a:r>
            <a:r>
              <a:rPr lang="cs-CZ" sz="1600" dirty="0"/>
              <a:t>zboží a služeb (např.: ochutnávka, </a:t>
            </a:r>
            <a:r>
              <a:rPr lang="cs-CZ" sz="1600" dirty="0" smtClean="0"/>
              <a:t>vzorky), občerstvení účastníků, nákup </a:t>
            </a:r>
            <a:r>
              <a:rPr lang="cs-CZ" sz="1600" dirty="0"/>
              <a:t>kancelářských potřeb nutných pro zabezpečení projektu (papírenské potřeby, psací potřeby, pravítka, </a:t>
            </a:r>
            <a:r>
              <a:rPr lang="cs-CZ" sz="1600" dirty="0" smtClean="0"/>
              <a:t>toner), náklady </a:t>
            </a:r>
            <a:r>
              <a:rPr lang="cs-CZ" sz="1600" dirty="0"/>
              <a:t>na propagaci akce (náklady spojené s propagací v médiích, náklady na tisk a distribuci letáku, plakátů, pozvánek)</a:t>
            </a:r>
            <a:r>
              <a:rPr lang="cs-CZ" dirty="0"/>
              <a:t> </a:t>
            </a:r>
          </a:p>
          <a:p>
            <a:r>
              <a:rPr lang="cs-CZ" dirty="0" smtClean="0"/>
              <a:t>Pravidla </a:t>
            </a:r>
            <a:r>
              <a:rPr lang="cs-CZ" dirty="0" smtClean="0"/>
              <a:t>str. 34 – 38 (článek 14)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728" y="794230"/>
            <a:ext cx="10515600" cy="543737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2 – Zlepšení podmínek pro činnost regionálních zemědělských podniků</a:t>
            </a:r>
            <a:endParaRPr lang="cs-CZ" sz="24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380113"/>
            <a:ext cx="101747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Oblast podpory: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hmotné </a:t>
            </a:r>
            <a:r>
              <a:rPr lang="cs-CZ" dirty="0"/>
              <a:t>a nehmotné investice v živočišné a rostlinné výrobě, je určena na investice do zemědělských staveb a technologií pro živočišnou a rostlinnou výrobu a pro školkařskou produkci. Podporovány budou též investice na pořízení mobilních strojů pro zemědělskou výrobu a investice do pořízení </a:t>
            </a:r>
            <a:r>
              <a:rPr lang="cs-CZ" dirty="0" err="1"/>
              <a:t>peletovacích</a:t>
            </a:r>
            <a:r>
              <a:rPr lang="cs-CZ" dirty="0"/>
              <a:t> zařízení pro vlastní spotřebu v zemědělském podniku. </a:t>
            </a:r>
            <a:endParaRPr lang="cs-CZ" dirty="0" smtClean="0"/>
          </a:p>
          <a:p>
            <a:r>
              <a:rPr lang="cs-CZ" dirty="0" smtClean="0"/>
              <a:t>Žadatel: zemědělský podnikatel</a:t>
            </a:r>
          </a:p>
          <a:p>
            <a:r>
              <a:rPr lang="cs-CZ" dirty="0" smtClean="0"/>
              <a:t>Dotace: </a:t>
            </a:r>
            <a:r>
              <a:rPr lang="pl-PL" b="1" dirty="0"/>
              <a:t>50 %</a:t>
            </a:r>
            <a:r>
              <a:rPr lang="pl-PL" dirty="0"/>
              <a:t> </a:t>
            </a:r>
            <a:r>
              <a:rPr lang="pl-PL" dirty="0" smtClean="0"/>
              <a:t>výdajů</a:t>
            </a:r>
            <a:r>
              <a:rPr lang="pl-PL" dirty="0"/>
              <a:t> </a:t>
            </a:r>
            <a:r>
              <a:rPr lang="pl-PL" dirty="0" smtClean="0"/>
              <a:t>(může být navýšena o 10 % pro mladé začínající zemědělce nebo pro oblasti s přírodními nebo jinými zvláštními omezeními</a:t>
            </a:r>
          </a:p>
          <a:p>
            <a:endParaRPr lang="pl-PL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tavby</a:t>
            </a:r>
            <a:r>
              <a:rPr lang="cs-CZ" dirty="0"/>
              <a:t>, stroje a technologie v živočišné výrobě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stavby</a:t>
            </a:r>
            <a:r>
              <a:rPr lang="cs-CZ" dirty="0"/>
              <a:t>, stroje a technologie pro rostlinnou a školkařskou výrobu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peletárny</a:t>
            </a:r>
            <a:r>
              <a:rPr lang="cs-CZ" dirty="0"/>
              <a:t>, jejichž veškerá produkce bude spotřebována přímo v zemědělském </a:t>
            </a:r>
            <a:r>
              <a:rPr lang="cs-CZ" dirty="0" smtClean="0"/>
              <a:t>podniku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nákup </a:t>
            </a:r>
            <a:r>
              <a:rPr lang="cs-CZ" dirty="0"/>
              <a:t>nemovitosti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Pravidla </a:t>
            </a:r>
            <a:r>
              <a:rPr lang="pl-PL" dirty="0" smtClean="0"/>
              <a:t>str. 39 – 41 (</a:t>
            </a:r>
            <a:r>
              <a:rPr lang="pl-PL" dirty="0"/>
              <a:t>článek 17, odstavec 1., písmeno 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5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17" y="282174"/>
            <a:ext cx="10515600" cy="519563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3 - </a:t>
            </a:r>
            <a:r>
              <a:rPr lang="cs-CZ" sz="2400" b="1" dirty="0"/>
              <a:t>Zpracování a uvádění na trh zemědělských produktů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981645"/>
            <a:ext cx="1017477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Oblast podpory:</a:t>
            </a:r>
          </a:p>
          <a:p>
            <a:r>
              <a:rPr lang="cs-CZ" sz="1600" dirty="0"/>
              <a:t>Podpora zahrnuje hmotné a nehmotné investice, které se týkají </a:t>
            </a:r>
            <a:r>
              <a:rPr lang="cs-CZ" sz="1600" b="1" dirty="0"/>
              <a:t>zpracování zemědělských produktů </a:t>
            </a:r>
            <a:r>
              <a:rPr lang="cs-CZ" sz="1600" dirty="0"/>
              <a:t>a jejich </a:t>
            </a:r>
            <a:r>
              <a:rPr lang="cs-CZ" sz="1600" b="1" dirty="0"/>
              <a:t>uvádění na trh</a:t>
            </a:r>
            <a:r>
              <a:rPr lang="cs-CZ" sz="1600" dirty="0"/>
              <a:t>. Způsobilé výdaje jsou investice do výstavby a rekonstrukce budov včetně nezbytných manipulačních ploch, pořízení strojů, nástrojů a zařízení pro zpracování zemědělských produktů, finální úpravu, balení, značení výrobků (včetně technologií souvisejících s </a:t>
            </a:r>
            <a:r>
              <a:rPr lang="cs-CZ" sz="1600" dirty="0" err="1"/>
              <a:t>dohledatelností</a:t>
            </a:r>
            <a:r>
              <a:rPr lang="cs-CZ" sz="1600" dirty="0"/>
              <a:t> produktů) a investic souvisejících se skladováním zpracovávané suroviny, výrobků a druhotných surovin vznikajících při zpracování. </a:t>
            </a:r>
            <a:endParaRPr lang="cs-CZ" sz="1600" dirty="0" smtClean="0"/>
          </a:p>
          <a:p>
            <a:r>
              <a:rPr lang="cs-CZ" sz="1600" dirty="0" smtClean="0"/>
              <a:t>Žadatel: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Zemědělský podnikatel dle zákona č. 252/1997 </a:t>
            </a:r>
            <a:r>
              <a:rPr lang="cs-CZ" sz="1600" dirty="0" err="1"/>
              <a:t>Sb</a:t>
            </a:r>
            <a:r>
              <a:rPr lang="cs-CZ" sz="1600" dirty="0"/>
              <a:t>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výrobce potravin nebo surovin určených pro lidskou spotřebu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výrobce krmiv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jiný subjekt aktivní ve zpracování, uvádění na trh a vývoji zemědělských produktů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Dotace: </a:t>
            </a:r>
            <a:r>
              <a:rPr lang="cs-CZ" sz="1600" b="1" dirty="0" smtClean="0"/>
              <a:t>35 %</a:t>
            </a:r>
            <a:r>
              <a:rPr lang="cs-CZ" sz="1600" dirty="0" smtClean="0"/>
              <a:t> pro střední podniky, </a:t>
            </a:r>
            <a:r>
              <a:rPr lang="cs-CZ" sz="1600" b="1" dirty="0" smtClean="0"/>
              <a:t>45 % </a:t>
            </a:r>
            <a:r>
              <a:rPr lang="cs-CZ" sz="1600" dirty="0" smtClean="0"/>
              <a:t>pro malé a </a:t>
            </a:r>
            <a:r>
              <a:rPr lang="cs-CZ" sz="1600" dirty="0" err="1" smtClean="0"/>
              <a:t>mikropodniky</a:t>
            </a:r>
            <a:r>
              <a:rPr lang="cs-CZ" sz="1600" dirty="0" smtClean="0"/>
              <a:t> (</a:t>
            </a:r>
            <a:r>
              <a:rPr lang="cs-CZ" sz="1600" dirty="0"/>
              <a:t>V případě zpracování zemědělských produktů, kdy výstupním produktem je produkt nespadající pod přílohu I Smlouvy o fungování EU </a:t>
            </a:r>
            <a:r>
              <a:rPr lang="cs-CZ" sz="1600" dirty="0" smtClean="0"/>
              <a:t>)</a:t>
            </a:r>
          </a:p>
          <a:p>
            <a:r>
              <a:rPr lang="cs-CZ" sz="1600" b="1" dirty="0" smtClean="0"/>
              <a:t>50 %  </a:t>
            </a:r>
            <a:r>
              <a:rPr lang="cs-CZ" sz="1600" dirty="0" smtClean="0"/>
              <a:t>(</a:t>
            </a:r>
            <a:r>
              <a:rPr lang="cs-CZ" sz="1600" dirty="0"/>
              <a:t>V případě zpracování zemědělských produktů, kdy výstupním produktem je produkt spadající pod přílohu I Smlouvy o fungování EU, a uvádění zemědělských produktů na </a:t>
            </a:r>
            <a:r>
              <a:rPr lang="cs-CZ" sz="1600" dirty="0" smtClean="0"/>
              <a:t>trh)</a:t>
            </a:r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dirty="0" smtClean="0"/>
              <a:t>Pravidla str. 42 – 45 (</a:t>
            </a:r>
            <a:r>
              <a:rPr lang="pl-PL" sz="1600" dirty="0"/>
              <a:t>Článek 17, odstavec 1., písmeno b) 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769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728" y="279893"/>
            <a:ext cx="10515600" cy="634507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4 - </a:t>
            </a:r>
            <a:r>
              <a:rPr lang="cs-CZ" sz="2400" b="1" dirty="0"/>
              <a:t>Rozvoj lesnické infrastruktury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01288" y="801737"/>
            <a:ext cx="101747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Oblast podpory:</a:t>
            </a:r>
          </a:p>
          <a:p>
            <a:r>
              <a:rPr lang="cs-CZ" sz="1600" dirty="0" smtClean="0"/>
              <a:t>Podpora </a:t>
            </a:r>
            <a:r>
              <a:rPr lang="cs-CZ" sz="1600" dirty="0"/>
              <a:t>zahrnuje hmotné nebo nehmotné investice, které souvisejí s rekonstrukcí a budováním lesnické infrastruktury vedoucí ke zlepšení kvality či zvýšení hustoty lesních cest. Kromě rekonstrukce a výstavby lesních cest bude podporována i obnova či nová výstavba souvisejících objektů a technického vybavení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Žadatel: </a:t>
            </a:r>
            <a:r>
              <a:rPr lang="cs-CZ" sz="1600" dirty="0"/>
              <a:t>Držitelé (vlastníci, nájemci, pachtýři nebo vypůjčitelé) lesů </a:t>
            </a:r>
            <a:endParaRPr lang="cs-CZ" sz="1600" dirty="0" smtClean="0"/>
          </a:p>
          <a:p>
            <a:r>
              <a:rPr lang="cs-CZ" sz="1600" dirty="0"/>
              <a:t>Držitelem lesa se rozumí osoba, která v předmětném lese hospodaří (je vlastníkem lesa nebo osobou, která má práva a povinnosti vlastníka lesa podle zákona č. 289/1995 Sb., o lesích a o změně a doplnění některých zákonů (lesní zákon), ve znění pozdějších předpisů). </a:t>
            </a:r>
            <a:endParaRPr lang="cs-CZ" sz="1600" dirty="0" smtClean="0"/>
          </a:p>
          <a:p>
            <a:r>
              <a:rPr lang="cs-CZ" sz="1600" dirty="0" smtClean="0"/>
              <a:t> </a:t>
            </a:r>
          </a:p>
          <a:p>
            <a:r>
              <a:rPr lang="cs-CZ" sz="1600" dirty="0" smtClean="0"/>
              <a:t>Dotace: </a:t>
            </a:r>
            <a:r>
              <a:rPr lang="cs-CZ" sz="1600" b="1" dirty="0" smtClean="0"/>
              <a:t>90 %</a:t>
            </a:r>
          </a:p>
          <a:p>
            <a:endParaRPr lang="cs-CZ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investice</a:t>
            </a:r>
            <a:r>
              <a:rPr lang="cs-CZ" sz="1600" dirty="0"/>
              <a:t>, které souvisejí s </a:t>
            </a:r>
            <a:r>
              <a:rPr lang="cs-CZ" sz="1600" b="1" dirty="0"/>
              <a:t>výstavbou lesních cest </a:t>
            </a:r>
            <a:r>
              <a:rPr lang="cs-CZ" sz="1600" dirty="0"/>
              <a:t>1L a 2L a </a:t>
            </a:r>
            <a:r>
              <a:rPr lang="cs-CZ" sz="1600" b="1" dirty="0"/>
              <a:t>rekonstrukcemi lesních cest </a:t>
            </a:r>
            <a:r>
              <a:rPr lang="cs-CZ" sz="1600" dirty="0"/>
              <a:t>(1L a 2L), lesních svážnic (3L) a technologických linek (4L) na lesní cesty 1L a 2L, včetně souvisejících objektů (mosty, propustky, hospodářské propustky, brody, opěrné a zárubní zdi, lesní sklady) a vybavení lesních cest (bezpečnostní zařízení, dopravní značky, body záchrany)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nezbytné </a:t>
            </a:r>
            <a:r>
              <a:rPr lang="cs-CZ" sz="1600" dirty="0"/>
              <a:t>vyvolané investice (např. přeložky inženýrských sítí, úpravy staveb dopravní infrastruktury apod.) ve vlastnictví žadatele/příjemce dotace i třetích osob (např. správců technické dopravní infrastruktury apod.);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projekční </a:t>
            </a:r>
            <a:r>
              <a:rPr lang="cs-CZ" sz="1600" dirty="0"/>
              <a:t>a průzkumné práce a inženýrská činnost během realizace projektu;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nákup </a:t>
            </a:r>
            <a:r>
              <a:rPr lang="cs-CZ" sz="1600" dirty="0"/>
              <a:t>pozemku </a:t>
            </a:r>
          </a:p>
          <a:p>
            <a:endParaRPr lang="cs-CZ" sz="1600" dirty="0" smtClean="0"/>
          </a:p>
          <a:p>
            <a:r>
              <a:rPr lang="cs-CZ" sz="1600" dirty="0" smtClean="0"/>
              <a:t>Pravidla str. 46 – 49 (</a:t>
            </a:r>
            <a:r>
              <a:rPr lang="cs-CZ" sz="1600" dirty="0"/>
              <a:t>Článek 17, odstavec 1., písmeno c) )</a:t>
            </a:r>
          </a:p>
        </p:txBody>
      </p:sp>
    </p:spTree>
    <p:extLst>
      <p:ext uri="{BB962C8B-B14F-4D97-AF65-F5344CB8AC3E}">
        <p14:creationId xmlns:p14="http://schemas.microsoft.com/office/powerpoint/2010/main" val="32829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728" y="363608"/>
            <a:ext cx="10515600" cy="491486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Fiche</a:t>
            </a:r>
            <a:r>
              <a:rPr lang="cs-CZ" sz="2400" b="1" dirty="0" smtClean="0"/>
              <a:t> 5 - </a:t>
            </a:r>
            <a:r>
              <a:rPr lang="cs-CZ" sz="2400" b="1" dirty="0"/>
              <a:t>Rozvoj zemědělské infrastruktury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463" y="5685868"/>
            <a:ext cx="2600360" cy="10629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6" y="6088803"/>
            <a:ext cx="4003494" cy="660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924" y="215854"/>
            <a:ext cx="2931899" cy="58588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92728" y="1100656"/>
            <a:ext cx="101747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Oblast podpory:</a:t>
            </a:r>
          </a:p>
          <a:p>
            <a:r>
              <a:rPr lang="cs-CZ" sz="1600" dirty="0"/>
              <a:t>Podpora zahrnuje hmotné nebo nehmotné investice, které souvisejí s rekonstrukcí a budováním zemědělské infrastruktury vedoucí ke </a:t>
            </a:r>
            <a:r>
              <a:rPr lang="cs-CZ" sz="1600" b="1" dirty="0"/>
              <a:t>zlepšení kvality či zvýšení hustoty polních cest</a:t>
            </a:r>
            <a:r>
              <a:rPr lang="cs-CZ" sz="1600" dirty="0"/>
              <a:t>. 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Žadatel:</a:t>
            </a:r>
            <a:r>
              <a:rPr lang="cs-CZ" sz="1600" dirty="0"/>
              <a:t> </a:t>
            </a:r>
            <a:r>
              <a:rPr lang="cs-CZ" sz="1600" dirty="0" smtClean="0"/>
              <a:t>obec nebo zemědělský podnikatel</a:t>
            </a:r>
          </a:p>
          <a:p>
            <a:endParaRPr lang="cs-CZ" sz="1600" dirty="0"/>
          </a:p>
          <a:p>
            <a:r>
              <a:rPr lang="cs-CZ" sz="1600" dirty="0" smtClean="0"/>
              <a:t>Dotace: </a:t>
            </a:r>
            <a:r>
              <a:rPr lang="cs-CZ" sz="1600" b="1" dirty="0" smtClean="0"/>
              <a:t>90 %</a:t>
            </a:r>
          </a:p>
          <a:p>
            <a:endParaRPr lang="cs-CZ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/>
              <a:t>zemní a stavební práce včetně přesunů hmot,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stavební </a:t>
            </a:r>
            <a:r>
              <a:rPr lang="cs-CZ" sz="1600" dirty="0"/>
              <a:t>materiál,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nákup</a:t>
            </a:r>
            <a:r>
              <a:rPr lang="cs-CZ" sz="1600" dirty="0"/>
              <a:t>, výsadba a zajištění zeleně,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zařízení </a:t>
            </a:r>
            <a:r>
              <a:rPr lang="cs-CZ" sz="1600" dirty="0"/>
              <a:t>staveniště,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nezbytné </a:t>
            </a:r>
            <a:r>
              <a:rPr lang="cs-CZ" sz="1600" dirty="0"/>
              <a:t>vyvolané investice (přeložky inženýrských sítí nebo úpravy staveb dopravní infrastruktury) ve vlastnictví žadatele/příjemce dotace i třetích osob (např. správců technické dopravní infrastruktury apod.);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projekční </a:t>
            </a:r>
            <a:r>
              <a:rPr lang="cs-CZ" sz="1600" dirty="0"/>
              <a:t>a průzkumné práce a inženýrská činnost během realizace projektu; </a:t>
            </a:r>
            <a:endParaRPr lang="cs-CZ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nákup </a:t>
            </a:r>
            <a:r>
              <a:rPr lang="cs-CZ" sz="1600" dirty="0"/>
              <a:t>pozemku maximálně do částky odpovídající 10 % způsobilých výdajů, ze kterých je stanovena dotace. 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Pravidla str. 50 – </a:t>
            </a:r>
            <a:r>
              <a:rPr lang="cs-CZ" sz="1600" dirty="0"/>
              <a:t>52 (Článek 17, odstavec 1., písmeno c) )</a:t>
            </a:r>
          </a:p>
        </p:txBody>
      </p:sp>
    </p:spTree>
    <p:extLst>
      <p:ext uri="{BB962C8B-B14F-4D97-AF65-F5344CB8AC3E}">
        <p14:creationId xmlns:p14="http://schemas.microsoft.com/office/powerpoint/2010/main" val="12586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3291</Words>
  <Application>Microsoft Office PowerPoint</Application>
  <PresentationFormat>Širokoúhlá obrazovka</PresentationFormat>
  <Paragraphs>256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Seminář pro potenciální žadatele v rámci 1. výzvy Programu rozvoje venkova</vt:lpstr>
      <vt:lpstr>Základní informace o výzvě</vt:lpstr>
      <vt:lpstr>Základní informace o výzvě</vt:lpstr>
      <vt:lpstr>Alokace výzvy</vt:lpstr>
      <vt:lpstr>Fiche 1 – Zlepšení podmínek pro vznik, provoz a činnost malých a středních podniků na území MAS</vt:lpstr>
      <vt:lpstr>Fiche 2 – Zlepšení podmínek pro činnost regionálních zemědělských podniků</vt:lpstr>
      <vt:lpstr>Fiche 3 - Zpracování a uvádění na trh zemědělských produktů</vt:lpstr>
      <vt:lpstr>Fiche 4 - Rozvoj lesnické infrastruktury</vt:lpstr>
      <vt:lpstr>Fiche 5 - Rozvoj zemědělské infrastruktury</vt:lpstr>
      <vt:lpstr>Fiche 6 - Rozvoj nezemědělských činností místních podniků</vt:lpstr>
      <vt:lpstr>Fiche 7 - Rozvoj rekreačních funkcí lesů</vt:lpstr>
      <vt:lpstr>Postup podání žádosti o podporu</vt:lpstr>
      <vt:lpstr>Přílohy k žádosti 1/3:</vt:lpstr>
      <vt:lpstr>Přílohy k žádosti 2/3:</vt:lpstr>
      <vt:lpstr>Přílohy k žádosti 3/3:</vt:lpstr>
      <vt:lpstr>Prezentace aplikace PowerPoint</vt:lpstr>
      <vt:lpstr>Prezentace aplikace PowerPoint</vt:lpstr>
      <vt:lpstr>Hodnocení projektů</vt:lpstr>
      <vt:lpstr>Hodnocení projektů</vt:lpstr>
      <vt:lpstr>Důležité odkazy</vt:lpstr>
      <vt:lpstr>Tato prezentace obsahuje pouze základní údaje, každý žadatel by měl být seznámen s Pravidly, výzvou, danou Fichí a Interními postupy.  http://www.maschrudimsko.cz/vyzva-c-1-programu-rozvoje-venkova-2262018--2472018  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 v rámci 1. výzvy Programu rozvoje venkova</dc:title>
  <dc:creator>Pc1</dc:creator>
  <cp:lastModifiedBy>Renata</cp:lastModifiedBy>
  <cp:revision>52</cp:revision>
  <dcterms:created xsi:type="dcterms:W3CDTF">2018-06-18T08:12:28Z</dcterms:created>
  <dcterms:modified xsi:type="dcterms:W3CDTF">2018-06-22T09:49:43Z</dcterms:modified>
</cp:coreProperties>
</file>