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handoutMasterIdLst>
    <p:handoutMasterId r:id="rId40"/>
  </p:handoutMasterIdLst>
  <p:sldIdLst>
    <p:sldId id="256" r:id="rId2"/>
    <p:sldId id="303" r:id="rId3"/>
    <p:sldId id="258" r:id="rId4"/>
    <p:sldId id="304" r:id="rId5"/>
    <p:sldId id="262" r:id="rId6"/>
    <p:sldId id="264" r:id="rId7"/>
    <p:sldId id="263" r:id="rId8"/>
    <p:sldId id="265" r:id="rId9"/>
    <p:sldId id="270" r:id="rId10"/>
    <p:sldId id="311" r:id="rId11"/>
    <p:sldId id="279" r:id="rId12"/>
    <p:sldId id="313" r:id="rId13"/>
    <p:sldId id="312" r:id="rId14"/>
    <p:sldId id="266" r:id="rId15"/>
    <p:sldId id="267" r:id="rId16"/>
    <p:sldId id="268" r:id="rId17"/>
    <p:sldId id="269" r:id="rId18"/>
    <p:sldId id="273" r:id="rId19"/>
    <p:sldId id="277" r:id="rId20"/>
    <p:sldId id="281" r:id="rId21"/>
    <p:sldId id="278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299" r:id="rId30"/>
    <p:sldId id="300" r:id="rId31"/>
    <p:sldId id="301" r:id="rId32"/>
    <p:sldId id="302" r:id="rId33"/>
    <p:sldId id="305" r:id="rId34"/>
    <p:sldId id="295" r:id="rId35"/>
    <p:sldId id="294" r:id="rId36"/>
    <p:sldId id="307" r:id="rId37"/>
    <p:sldId id="296" r:id="rId3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1" initials="P" lastIdx="1" clrIdx="0">
    <p:extLst>
      <p:ext uri="{19B8F6BF-5375-455C-9EA6-DF929625EA0E}">
        <p15:presenceInfo xmlns:p15="http://schemas.microsoft.com/office/powerpoint/2012/main" userId="Pc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6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1-08T13:24:16.474" idx="1">
    <p:pos x="5363" y="115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B5CA3-670E-4C7D-AACB-8689608D58F4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4997B5-4127-4EAB-B1E2-9ADD4C8B5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6339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A237-8EF4-44DB-9CDF-7B89CF20E603}" type="datetimeFigureOut">
              <a:rPr lang="cs-CZ" smtClean="0"/>
              <a:t>7.10.2019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B9C55-F403-4DA9-A474-8193CC3C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0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CF359-9709-478A-A118-CFFF3FE904EF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418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E3EF-3C67-4884-A741-43861A68E854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401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7C386-A5EB-4025-B48F-BB14E8FF0DE9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0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44B2D-B89C-410A-9924-A174F8928B76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20394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D05A-0D1E-4742-8AA6-BA553922968B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399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F1B5-567F-4B44-A74D-58CABD853336}" type="datetime1">
              <a:rPr lang="cs-CZ" smtClean="0"/>
              <a:t>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068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8D7E4-9437-41B6-ABBD-6BCFC384B853}" type="datetime1">
              <a:rPr lang="cs-CZ" smtClean="0"/>
              <a:t>7.10.2019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7973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730EF-61CB-40DF-88E5-2703465971D4}" type="datetime1">
              <a:rPr lang="cs-CZ" smtClean="0"/>
              <a:t>7.10.2019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373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F3111-6825-4C54-AD49-8E54246AAAA2}" type="datetime1">
              <a:rPr lang="cs-CZ" smtClean="0"/>
              <a:t>7.10.2019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570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7814F-A8AC-4226-8590-C2F0969E211D}" type="datetime1">
              <a:rPr lang="cs-CZ" smtClean="0"/>
              <a:t>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7015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451D-1221-4F35-BA9D-C5BCB069313A}" type="datetime1">
              <a:rPr lang="cs-CZ" smtClean="0"/>
              <a:t>7.10.2019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89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44B2D-B89C-410A-9924-A174F8928B76}" type="datetime1">
              <a:rPr lang="cs-CZ" smtClean="0"/>
              <a:t>7.10.2019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64854-B1C7-4BA7-B240-D7C99C6716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97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psv.cz/ISPV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ormulare-a-pokyny-potrebne-v-ramci-pripravy-zadosti-o-podporu-opz/-/dokument/797956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1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pravidla-pro-zadatele-a-prijemce-opz/-/dokument/797767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maschrudimsko.cz/kdy-zadat-vyzvy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mseu.mssf.cz/" TargetMode="External"/><Relationship Id="rId4" Type="http://schemas.openxmlformats.org/officeDocument/2006/relationships/hyperlink" Target="https://www.esfcr.cz/pravidla-pro-zadatele-a-prijemce-opz/-/dokument/797867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mailto:sarka.vokalova@mpsv.cz," TargetMode="External"/><Relationship Id="rId2" Type="http://schemas.openxmlformats.org/officeDocument/2006/relationships/hyperlink" Target="http://www.ceske-socialni-podnikani.cz/poradenstvi/lokalni-konzultanti-mpsv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ichaela.lutrova@maschrudimsko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emf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maschrudimsko.cz/http:/www.maschrudimsko.cz/3-vyzva-v-ramci-opz-podpora-vzniku-a-cinnosti-komunitnich-center-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561970"/>
            <a:ext cx="9144000" cy="2387600"/>
          </a:xfrm>
        </p:spPr>
        <p:txBody>
          <a:bodyPr>
            <a:normAutofit/>
          </a:bodyPr>
          <a:lstStyle/>
          <a:p>
            <a:r>
              <a:rPr lang="cs-CZ" b="1" dirty="0" smtClean="0"/>
              <a:t>Podpora vzniku a činnosti komunitních center II.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75171"/>
            <a:ext cx="9144000" cy="87167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Seminář pro potenciální žadatele </a:t>
            </a:r>
          </a:p>
          <a:p>
            <a:r>
              <a:rPr lang="cs-CZ" dirty="0" smtClean="0"/>
              <a:t>18.9.2019 ve 13:00 hod.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075" y="6072447"/>
            <a:ext cx="3709851" cy="61161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8693" y="316266"/>
            <a:ext cx="5454614" cy="108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centra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centra začleněná do běžné komunity, cílovou skupinou je komunita a její členové (tj. osoby sociálně vyloučené nebo sociálním 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Podporované aktivity:</a:t>
            </a:r>
          </a:p>
          <a:p>
            <a:r>
              <a:rPr lang="cs-CZ" dirty="0" smtClean="0"/>
              <a:t>Komunitní sociální práce</a:t>
            </a:r>
          </a:p>
          <a:p>
            <a:r>
              <a:rPr lang="cs-CZ" dirty="0" smtClean="0"/>
              <a:t>Komunitní centra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64854-B1C7-4BA7-B240-D7C99C6716E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3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= činnosti nad rámec základních činností sociálních služeb podle zákona č. 108/2006 Sb., o sociálních službách, realizované v přirozeném komunitě. Aktivity podporované v rámci komunitní sociální práce musí mít přímou vazbu na sociální začleňování nebo prevenci sociálního vyloučení osob</a:t>
            </a:r>
          </a:p>
          <a:p>
            <a:r>
              <a:rPr lang="cs-CZ" dirty="0" smtClean="0"/>
              <a:t>Komunitní sociální práce je založená na propojování sdílených potřeb a existujících zdrojů uvnitř komunity a na stanovování dosažitelných cílů na základě možností dané komunity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52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0451"/>
            <a:ext cx="10515600" cy="5686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u="sng" dirty="0" smtClean="0"/>
              <a:t>Vodítka pro předkládání projektů komunitní práce 1/2</a:t>
            </a:r>
            <a:r>
              <a:rPr lang="cs-CZ" dirty="0" smtClean="0"/>
              <a:t>: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podle kterých realizátoři projektu chápou a umějí aplikovat hodnoty, principy a metody komunitní práce (organizační, vzdělávací, strategické, facilitační).</a:t>
            </a:r>
          </a:p>
          <a:p>
            <a:pPr marL="514350" indent="-514350">
              <a:buAutoNum type="arabicPeriod"/>
            </a:pPr>
            <a:r>
              <a:rPr lang="cs-CZ" dirty="0" smtClean="0"/>
              <a:t>Jak budou realizátoři projektu garantovat dodržování etických aspektů komunitní práce a etické kodexu sociální práce.</a:t>
            </a:r>
          </a:p>
          <a:p>
            <a:pPr marL="514350" indent="-514350">
              <a:buAutoNum type="arabicPeriod"/>
            </a:pPr>
            <a:r>
              <a:rPr lang="cs-CZ" dirty="0" smtClean="0"/>
              <a:t>Znaky, na základě kterých realizátoři usuzují, že je v dané komunitně vhodné použít metodu komunitní práce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místní zdroje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dosažitelné úspěchy realizátoři projektu předpokládají, a na základě čeho</a:t>
            </a:r>
          </a:p>
          <a:p>
            <a:pPr marL="514350" indent="-514350">
              <a:buAutoNum type="arabicPeriod"/>
            </a:pPr>
            <a:r>
              <a:rPr lang="cs-CZ" dirty="0" smtClean="0"/>
              <a:t>Jaké vstupní předpoklady mají realizátoři projektu pro navázání kontaktu a získání důvěry členů komunity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8464854-B1C7-4BA7-B240-D7C99C6716EF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2874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90451"/>
            <a:ext cx="10515600" cy="5686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Vodítka pro předkládání projektů komunitní práce 2/2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Na </a:t>
            </a:r>
            <a:r>
              <a:rPr lang="cs-CZ" dirty="0"/>
              <a:t>jak dlouho realizátoři projektu práci odhadují na základě </a:t>
            </a:r>
            <a:r>
              <a:rPr lang="cs-CZ" dirty="0" smtClean="0"/>
              <a:t>čeho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Jaké </a:t>
            </a:r>
            <a:r>
              <a:rPr lang="cs-CZ" dirty="0"/>
              <a:t>členy komunity a jejího okolí předpokládají realizátoři projektu zapojit do společné práce a proč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Jak </a:t>
            </a:r>
            <a:r>
              <a:rPr lang="cs-CZ" dirty="0"/>
              <a:t>realizátoři projektu plánují posílit schopnosti komunity zvládat znevýhodňující interakce s okolím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 </a:t>
            </a:r>
            <a:r>
              <a:rPr lang="cs-CZ" dirty="0"/>
              <a:t>Jak budou realizátoři projektu rozvíjet participaci a garantovat vlastnění procesu i výsledků (</a:t>
            </a:r>
            <a:r>
              <a:rPr lang="cs-CZ" dirty="0" err="1"/>
              <a:t>process</a:t>
            </a:r>
            <a:r>
              <a:rPr lang="cs-CZ" dirty="0"/>
              <a:t> and </a:t>
            </a:r>
            <a:r>
              <a:rPr lang="cs-CZ" dirty="0" err="1"/>
              <a:t>impact</a:t>
            </a:r>
            <a:r>
              <a:rPr lang="cs-CZ" dirty="0"/>
              <a:t> management) členů komunity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cs-CZ" dirty="0" smtClean="0"/>
              <a:t>Jaká </a:t>
            </a:r>
            <a:r>
              <a:rPr lang="cs-CZ" dirty="0"/>
              <a:t>rizika a překážky procesu rozvoje komunity realizátoři projektu vidí a jak se s nimi plánují vypořádat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71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Cílové skupiny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36914"/>
            <a:ext cx="10515600" cy="4740049"/>
          </a:xfrm>
        </p:spPr>
        <p:txBody>
          <a:bodyPr numCol="2">
            <a:normAutofit fontScale="77500" lnSpcReduction="20000"/>
          </a:bodyPr>
          <a:lstStyle/>
          <a:p>
            <a:r>
              <a:rPr lang="cs-CZ" dirty="0" smtClean="0"/>
              <a:t>Osoby se zdravotním postižením</a:t>
            </a:r>
          </a:p>
          <a:p>
            <a:r>
              <a:rPr lang="cs-CZ" dirty="0" smtClean="0"/>
              <a:t>Imigranti a azylanti</a:t>
            </a:r>
          </a:p>
          <a:p>
            <a:r>
              <a:rPr lang="cs-CZ" dirty="0" smtClean="0"/>
              <a:t>Osoby pečující o jiné závislé osoby</a:t>
            </a:r>
          </a:p>
          <a:p>
            <a:r>
              <a:rPr lang="cs-CZ" dirty="0" smtClean="0"/>
              <a:t>Osoby v nebo po výkonu trestu</a:t>
            </a:r>
          </a:p>
          <a:p>
            <a:r>
              <a:rPr lang="cs-CZ" dirty="0" smtClean="0"/>
              <a:t>Osoby opouštějící institucionální zařízení</a:t>
            </a:r>
          </a:p>
          <a:p>
            <a:r>
              <a:rPr lang="cs-CZ" dirty="0" smtClean="0"/>
              <a:t>Osoby sociálně vyloučené a osoby sociálním vyloučením ohrožené</a:t>
            </a:r>
          </a:p>
          <a:p>
            <a:r>
              <a:rPr lang="cs-CZ" dirty="0" smtClean="0"/>
              <a:t>Osoby s kombinovanými diagnózami</a:t>
            </a:r>
          </a:p>
          <a:p>
            <a:r>
              <a:rPr lang="cs-CZ" dirty="0" smtClean="0"/>
              <a:t>Osoby ohrožené specifickými zdravotními riziky</a:t>
            </a:r>
          </a:p>
          <a:p>
            <a:r>
              <a:rPr lang="cs-CZ" dirty="0" smtClean="0"/>
              <a:t>Osoby žijící v sociálně vyloučených lokalitách</a:t>
            </a:r>
          </a:p>
          <a:p>
            <a:r>
              <a:rPr lang="cs-CZ" dirty="0" smtClean="0"/>
              <a:t>Bezdomovci a osoby žijící v nevyhovujícím nebo nejistém ubytování</a:t>
            </a:r>
          </a:p>
          <a:p>
            <a:r>
              <a:rPr lang="cs-CZ" dirty="0" smtClean="0"/>
              <a:t>Osoby pečující o malé děti</a:t>
            </a:r>
          </a:p>
          <a:p>
            <a:r>
              <a:rPr lang="cs-CZ" dirty="0" smtClean="0"/>
              <a:t>Rodiče samoživitelé</a:t>
            </a:r>
          </a:p>
          <a:p>
            <a:r>
              <a:rPr lang="cs-CZ" dirty="0" smtClean="0"/>
              <a:t>Neformální pečovatelé a dobrovolníci působící v oblasti sociálních služeb a sociální integrace</a:t>
            </a:r>
          </a:p>
          <a:p>
            <a:r>
              <a:rPr lang="cs-CZ" dirty="0" smtClean="0"/>
              <a:t>Oběti trestné činnosti</a:t>
            </a:r>
          </a:p>
          <a:p>
            <a:r>
              <a:rPr lang="cs-CZ" dirty="0" smtClean="0"/>
              <a:t>Osoby ohrožené domácím násilím a závislostmi</a:t>
            </a:r>
          </a:p>
          <a:p>
            <a:r>
              <a:rPr lang="cs-CZ" dirty="0" smtClean="0"/>
              <a:t>Osoby ohrožené předlužeností</a:t>
            </a:r>
          </a:p>
          <a:p>
            <a:r>
              <a:rPr lang="cs-CZ" dirty="0" smtClean="0"/>
              <a:t>Osoby ohrožené vícenásobnými riziky</a:t>
            </a:r>
          </a:p>
          <a:p>
            <a:r>
              <a:rPr lang="cs-CZ" dirty="0" smtClean="0"/>
              <a:t>Sociální pracovníci</a:t>
            </a:r>
          </a:p>
          <a:p>
            <a:r>
              <a:rPr lang="cs-CZ" dirty="0" smtClean="0"/>
              <a:t>Pracovníci v sociálních službách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6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Indikátory se závazkem pro žadatele</a:t>
            </a:r>
            <a:endParaRPr lang="cs-CZ" dirty="0"/>
          </a:p>
        </p:txBody>
      </p:sp>
      <p:graphicFrame>
        <p:nvGraphicFramePr>
          <p:cNvPr id="3" name="Zástupný symbol pro obsah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25062"/>
              </p:ext>
            </p:extLst>
          </p:nvPr>
        </p:nvGraphicFramePr>
        <p:xfrm>
          <a:off x="572193" y="1056389"/>
          <a:ext cx="10515600" cy="4330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977">
                  <a:extLst>
                    <a:ext uri="{9D8B030D-6E8A-4147-A177-3AD203B41FA5}">
                      <a16:colId xmlns:a16="http://schemas.microsoft.com/office/drawing/2014/main" val="526949943"/>
                    </a:ext>
                  </a:extLst>
                </a:gridCol>
                <a:gridCol w="4188823">
                  <a:extLst>
                    <a:ext uri="{9D8B030D-6E8A-4147-A177-3AD203B41FA5}">
                      <a16:colId xmlns:a16="http://schemas.microsoft.com/office/drawing/2014/main" val="187575916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07760849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054280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Kód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Název indikátoru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Měrná jednotka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Typ indikátoru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9704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60000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Celkový počet účastníků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9957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67001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Kapacita podpořených služeb 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Místa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1910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67010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Využívání podpořených služeb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 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8046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55102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 podpořených komunitních center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Zařízení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43203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80500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Počet napsaných a zveřejněných analytických a strategických dokumentů (vč. evaluačních)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Dokumenty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Výstup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699959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67315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Bývalí účastníci projektů v oblasti sociálních služeb, u nichž služba naplnila svůj účel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96142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67310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Bývalí účastníci projektů, u nichž intervence formou sociální práce naplnila svůj účel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Osoby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Výsledek 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15784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62500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Účastníci v procesu vzdělávání/odborné přípravy po ukončení své účasti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1957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62600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Účastníci, kteří získali kvalifikaci po ukončení své účasti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74553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62800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Znevýhodnění účastníci, kteří po ukončení své účasti hledají zaměstnání, jsou v procesu vzdělávání/odborné přípravy, rozšiřují si kvalifikaci nebo jsou zaměstnaní, a to i OSVČ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Osoby</a:t>
                      </a:r>
                      <a:endParaRPr lang="cs-CZ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Výsledek</a:t>
                      </a:r>
                      <a:endParaRPr lang="cs-CZ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1629488"/>
                  </a:ext>
                </a:extLst>
              </a:tr>
            </a:tbl>
          </a:graphicData>
        </a:graphic>
      </p:graphicFrame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713509" y="559094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Indikátory bez závazku – žadatel sleduje další relevantní indikátory obsažené ve výzvě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nedodržení indikátorů se závazkem možné sankce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22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sz="5000" b="1" dirty="0" smtClean="0"/>
              <a:t>PŘÍMÉ NÁKLADY</a:t>
            </a:r>
          </a:p>
          <a:p>
            <a:r>
              <a:rPr lang="cs-CZ" sz="5000" dirty="0" smtClean="0"/>
              <a:t>V přímé souvislosti s cílovou skupinou</a:t>
            </a:r>
          </a:p>
          <a:p>
            <a:endParaRPr lang="cs-CZ" sz="5000" dirty="0" smtClean="0"/>
          </a:p>
          <a:p>
            <a:r>
              <a:rPr lang="cs-CZ" sz="5000" b="1" dirty="0" smtClean="0"/>
              <a:t>NEPŘÍMÉ NÁKLADY ve výši 25 %</a:t>
            </a:r>
          </a:p>
          <a:p>
            <a:r>
              <a:rPr lang="cs-CZ" sz="5000" dirty="0" smtClean="0"/>
              <a:t>Příjemce prokazuje procentuálním poměrem vůči skutečně vynaloženým způsobilým přímým nákladům</a:t>
            </a:r>
          </a:p>
          <a:p>
            <a:r>
              <a:rPr lang="cs-CZ" sz="5000" dirty="0" smtClean="0"/>
              <a:t>Projekty </a:t>
            </a:r>
            <a:r>
              <a:rPr lang="cs-CZ" sz="5000" dirty="0"/>
              <a:t>podpořené ve výzvách MAS aplikují </a:t>
            </a:r>
            <a:r>
              <a:rPr lang="cs-CZ" sz="5000" b="1" dirty="0"/>
              <a:t>nepřímé náklady ve výši 25 %.</a:t>
            </a:r>
            <a:r>
              <a:rPr lang="cs-CZ" sz="5000" dirty="0"/>
              <a:t> </a:t>
            </a:r>
            <a:endParaRPr lang="cs-CZ" sz="5000" dirty="0" smtClean="0"/>
          </a:p>
          <a:p>
            <a:r>
              <a:rPr lang="cs-CZ" sz="5000" dirty="0" smtClean="0"/>
              <a:t>Zároveň </a:t>
            </a:r>
            <a:r>
              <a:rPr lang="cs-CZ" sz="5000" dirty="0"/>
              <a:t>platí, že pro projekty, u nichž podstatná většina nákladů vznikne formou nákupu služeb od externích dodavatelů, jsou způsobilá procenta nepřímých nákladů snížena. Podíly pro nepřímé náklady jsou sníženy pro projekty s objemem nákupu služeb v těchto intencích</a:t>
            </a:r>
            <a:r>
              <a:rPr lang="cs-CZ" sz="50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60 % celkových přímých způsobilých nákladů- snížení nepřímých nákladů na 15 %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5000" dirty="0" smtClean="0"/>
              <a:t>Více než 90 % celkových přímých nákladů – snížení nepřímých nákladů na 5 %</a:t>
            </a:r>
            <a:endParaRPr lang="cs-CZ" sz="5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Pomůcka k identifikaci nepřímých nákladů k </a:t>
            </a:r>
            <a:r>
              <a:rPr lang="cs-CZ" dirty="0"/>
              <a:t>dispozici zde: https://www.esfcr.cz/pravidla-pro-zadatele-a-prijemce-opz/-/dokument/797894</a:t>
            </a: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8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Přímé náklady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Osobní náklady</a:t>
            </a:r>
          </a:p>
          <a:p>
            <a:r>
              <a:rPr lang="cs-CZ" dirty="0" smtClean="0"/>
              <a:t>Mzdy, platy, odůvodněné odměny atd.</a:t>
            </a:r>
          </a:p>
          <a:p>
            <a:r>
              <a:rPr lang="cs-CZ" dirty="0" smtClean="0"/>
              <a:t>Nesmí přesáhnout obvyklou výši v daném místě, čase a oboru</a:t>
            </a:r>
          </a:p>
          <a:p>
            <a:r>
              <a:rPr lang="cs-CZ" dirty="0" smtClean="0"/>
              <a:t>Informační systém o průměrném výdělku je dostupný zde: </a:t>
            </a:r>
            <a:r>
              <a:rPr lang="cs-CZ" dirty="0" smtClean="0">
                <a:hlinkClick r:id="rId2"/>
              </a:rPr>
              <a:t>www.mpsv.cz/ISPV.php</a:t>
            </a:r>
            <a:endParaRPr lang="cs-CZ" dirty="0" smtClean="0"/>
          </a:p>
          <a:p>
            <a:r>
              <a:rPr lang="cs-CZ" dirty="0" smtClean="0"/>
              <a:t>Úvazek osoby, u které je i jen částečně hrazeno z prostředků projektu OPZ může být maximálně 1,0 dohromady u všech subjektů (příjemce i partneři) zapojených do daného projektu (tj. součet veškerých úvazků zaměstnance u zaměstnavatele/ů včetně případných DPP a DPČ nesmí překročit jeden pracovní úvazek)</a:t>
            </a:r>
          </a:p>
          <a:p>
            <a:r>
              <a:rPr lang="cs-CZ" dirty="0" smtClean="0"/>
              <a:t>Pro osobní náklady osob z cílové skupiny platí maximální limit při 40hodinové týdenní pracovní době: trojnásobek minimální mzdy (minimální mzda 2018: 13 350 Kč/měsíc) </a:t>
            </a:r>
          </a:p>
          <a:p>
            <a:pPr marL="0" indent="0">
              <a:buNone/>
            </a:pPr>
            <a:r>
              <a:rPr lang="cs-CZ" u="sng" dirty="0" smtClean="0"/>
              <a:t>Cestovné</a:t>
            </a:r>
          </a:p>
          <a:p>
            <a:r>
              <a:rPr lang="cs-CZ" dirty="0" smtClean="0"/>
              <a:t>Jízdné, ubytování, stravné, pojištění- pro cílovou skupinu</a:t>
            </a:r>
          </a:p>
          <a:p>
            <a:pPr marL="0" indent="0">
              <a:buNone/>
            </a:pPr>
            <a:r>
              <a:rPr lang="cs-CZ" u="sng" dirty="0" smtClean="0"/>
              <a:t>Nákup zařízení a vybavení a spotřebního materiálu</a:t>
            </a:r>
          </a:p>
          <a:p>
            <a:r>
              <a:rPr lang="cs-CZ" dirty="0" smtClean="0"/>
              <a:t>Nárokovat lze pouze takovou výši nákladů na zařízení a vybavení, která odpovídá předpokládané výši úvazku člena realizačního týmu (lze sčítat úvazky členů a zakoupit tak např. pro 2 členy realizačního týmu při 0,5 úvazku 1 počítač) – nelze vybavení pro pracovní pozice hrazené z nepřímých nákladů</a:t>
            </a:r>
          </a:p>
          <a:p>
            <a:pPr marL="0" indent="0">
              <a:buNone/>
            </a:pPr>
            <a:r>
              <a:rPr lang="cs-CZ" u="sng" dirty="0" smtClean="0"/>
              <a:t>Drobné stavební úpravy (do 40 tis. Kč)</a:t>
            </a:r>
          </a:p>
          <a:p>
            <a:r>
              <a:rPr lang="cs-CZ" dirty="0" smtClean="0"/>
              <a:t>V rámci přímých nákladů lze financovat stavební úpravy prostor určených pro práci s klienty </a:t>
            </a:r>
          </a:p>
          <a:p>
            <a:r>
              <a:rPr lang="cs-CZ" dirty="0" smtClean="0"/>
              <a:t>Stavební úpravy prostor pro administraci projektu z nepřímých nákladů</a:t>
            </a:r>
          </a:p>
          <a:p>
            <a:pPr marL="0" indent="0">
              <a:buNone/>
            </a:pPr>
            <a:r>
              <a:rPr lang="cs-CZ" u="sng" dirty="0" smtClean="0"/>
              <a:t>Nákup služeb</a:t>
            </a:r>
          </a:p>
          <a:p>
            <a:r>
              <a:rPr lang="cs-CZ" dirty="0" smtClean="0"/>
              <a:t>Pronájem prostor pro práci s cílovou skupinou</a:t>
            </a:r>
          </a:p>
          <a:p>
            <a:pPr marL="0" indent="0">
              <a:buNone/>
            </a:pPr>
            <a:r>
              <a:rPr lang="cs-CZ" u="sng" dirty="0"/>
              <a:t>Nájem či leasing zařízení  vybavení, budov</a:t>
            </a:r>
          </a:p>
          <a:p>
            <a:pPr marL="0" indent="0">
              <a:buNone/>
            </a:pPr>
            <a:r>
              <a:rPr lang="cs-CZ" u="sng" dirty="0"/>
              <a:t>Odpisy</a:t>
            </a:r>
          </a:p>
          <a:p>
            <a:pPr marL="0" indent="0">
              <a:buNone/>
            </a:pPr>
            <a:r>
              <a:rPr lang="cs-CZ" sz="3500" b="1" dirty="0" smtClean="0"/>
              <a:t>Každá položka rozpočtu musí být odůvodněna a navázána na aktivitu projektu.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Administrativa, řízení projektu (včetně finančního), účetnictví personalistika, komunikační a informační opatření (publicita), občerstvení a stravování a podpůrné procesy po provoz projektu</a:t>
            </a:r>
          </a:p>
          <a:p>
            <a:r>
              <a:rPr lang="cs-CZ" dirty="0" smtClean="0"/>
              <a:t>Pro zařazení do nepřímých nákladů je rozhodující, že daný pracovník nepracuje přímo s cílovou skupinou nebo nezajišťuje výstup, který je určen k přímému využití cílovou skupinou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Cestovní náhrady spojené s pracovními cestami realizačního týmu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Spotřební materiál, zařízení a vybavení</a:t>
            </a:r>
          </a:p>
          <a:p>
            <a:r>
              <a:rPr lang="cs-CZ" dirty="0" smtClean="0"/>
              <a:t>Kancelářské potřeby, papíry, vybavení pro pozice, jejichž osobní náklady jsou hrazeny z nepřímých nákladů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Prostory pro realizaci projektu</a:t>
            </a:r>
          </a:p>
          <a:p>
            <a:r>
              <a:rPr lang="cs-CZ" dirty="0" smtClean="0"/>
              <a:t>Nájemné za prostory k administraci projektu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Ostatní provozní výdaje </a:t>
            </a:r>
          </a:p>
          <a:p>
            <a:r>
              <a:rPr lang="cs-CZ" dirty="0" smtClean="0"/>
              <a:t>Internetové a telefonické připojení, poštovné, bankovní poplatky,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3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Žadatel musí mít vlastní elektronický podpis</a:t>
            </a:r>
          </a:p>
          <a:p>
            <a:r>
              <a:rPr lang="cs-CZ" dirty="0" smtClean="0"/>
              <a:t>Žadatel musí mít aktivní datovou schránku</a:t>
            </a:r>
            <a:endParaRPr lang="cs-CZ" dirty="0"/>
          </a:p>
          <a:p>
            <a:pPr marL="0" indent="0">
              <a:buNone/>
            </a:pPr>
            <a:r>
              <a:rPr lang="cs-CZ" u="sng" dirty="0" smtClean="0"/>
              <a:t>Žádost je nutné podat výhradně v ISKP 14+ </a:t>
            </a:r>
          </a:p>
          <a:p>
            <a:r>
              <a:rPr lang="cs-CZ" dirty="0" smtClean="0"/>
              <a:t>Online aplikace vyžadující registraci uživatele</a:t>
            </a:r>
          </a:p>
          <a:p>
            <a:r>
              <a:rPr lang="cs-CZ" dirty="0" smtClean="0">
                <a:hlinkClick r:id="rId2"/>
              </a:rPr>
              <a:t>https://mseu.mssf.cz/</a:t>
            </a:r>
            <a:endParaRPr lang="cs-CZ" dirty="0" smtClean="0"/>
          </a:p>
          <a:p>
            <a:r>
              <a:rPr lang="cs-CZ" dirty="0" smtClean="0"/>
              <a:t>Edukační videa k vyplnění žádosti: </a:t>
            </a:r>
            <a:r>
              <a:rPr lang="cs-CZ" dirty="0"/>
              <a:t>http://www.dotaceeu.cz/cs/Jak-ziskat-dotaci/Elektronicka-zadost/Edukacni-videa</a:t>
            </a:r>
            <a:endParaRPr lang="cs-CZ" dirty="0" smtClean="0"/>
          </a:p>
          <a:p>
            <a:r>
              <a:rPr lang="cs-CZ" dirty="0" smtClean="0"/>
              <a:t>Návod k vyplnění žádosti zde: </a:t>
            </a:r>
            <a:r>
              <a:rPr lang="cs-CZ" dirty="0" smtClean="0">
                <a:hlinkClick r:id="rId3"/>
              </a:rPr>
              <a:t>https://www.esfcr.cz/formulare-a-pokyny-potrebne-v-ramci-pripravy-zadosti-o-podporu-opz/-/dokument/797956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19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11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výzvy</a:t>
            </a:r>
          </a:p>
          <a:p>
            <a:r>
              <a:rPr lang="cs-CZ" dirty="0" smtClean="0"/>
              <a:t>Oprávnění žadatelé</a:t>
            </a:r>
          </a:p>
          <a:p>
            <a:r>
              <a:rPr lang="cs-CZ" dirty="0" smtClean="0"/>
              <a:t>Financování</a:t>
            </a:r>
          </a:p>
          <a:p>
            <a:r>
              <a:rPr lang="cs-CZ" dirty="0" smtClean="0"/>
              <a:t>Podporované aktivity</a:t>
            </a:r>
          </a:p>
          <a:p>
            <a:r>
              <a:rPr lang="cs-CZ" dirty="0" smtClean="0"/>
              <a:t>Cílové skupiny</a:t>
            </a:r>
          </a:p>
          <a:p>
            <a:r>
              <a:rPr lang="cs-CZ" dirty="0" smtClean="0"/>
              <a:t>Způsobilé výdaje</a:t>
            </a:r>
          </a:p>
          <a:p>
            <a:r>
              <a:rPr lang="cs-CZ" dirty="0" smtClean="0"/>
              <a:t>Podání žádosti o podporu</a:t>
            </a:r>
          </a:p>
          <a:p>
            <a:r>
              <a:rPr lang="cs-CZ" dirty="0" smtClean="0"/>
              <a:t>Hodnocení žádostí o podporu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699" y="1825625"/>
            <a:ext cx="9814602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6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31576"/>
            <a:ext cx="10515600" cy="3539436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21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03722"/>
            <a:ext cx="10515600" cy="3595144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37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48510"/>
            <a:ext cx="10515600" cy="3905567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830" y="1825625"/>
            <a:ext cx="8048339" cy="4351338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71802"/>
            <a:ext cx="10515600" cy="3658983"/>
          </a:xfrm>
        </p:spPr>
      </p:pic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7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10" name="Zástupný symbol pro obsah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899" y="1825625"/>
            <a:ext cx="5379786" cy="4351338"/>
          </a:xfrm>
        </p:spPr>
      </p:pic>
      <p:sp>
        <p:nvSpPr>
          <p:cNvPr id="3" name="TextovéPole 2"/>
          <p:cNvSpPr txBox="1"/>
          <p:nvPr/>
        </p:nvSpPr>
        <p:spPr>
          <a:xfrm>
            <a:off x="8686800" y="2676698"/>
            <a:ext cx="31837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Vybrat výzvu: MAS Chrudimsko: Podpora vzniku a činnosti komunitních center II.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137" y="1825625"/>
            <a:ext cx="8089726" cy="4351338"/>
          </a:xfrm>
        </p:spPr>
      </p:pic>
      <p:sp>
        <p:nvSpPr>
          <p:cNvPr id="3" name="Obdélník 2"/>
          <p:cNvSpPr/>
          <p:nvPr/>
        </p:nvSpPr>
        <p:spPr>
          <a:xfrm>
            <a:off x="5336771" y="2693324"/>
            <a:ext cx="2460567" cy="1496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59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Podání žádosti o podporu v ISKP 14+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Vyplnění záložek v ISKP 14+: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Identifikace projektu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Klíčové aktivity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Cílová skupina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Umístění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Subjekty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Financování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Čestná prohlášení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Dokumenty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Podpis žádosti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hodnocení žádostí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29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70492"/>
              </p:ext>
            </p:extLst>
          </p:nvPr>
        </p:nvGraphicFramePr>
        <p:xfrm>
          <a:off x="1549862" y="1426248"/>
          <a:ext cx="8127999" cy="4362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58633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5832632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58385284"/>
                    </a:ext>
                  </a:extLst>
                </a:gridCol>
              </a:tblGrid>
              <a:tr h="302576">
                <a:tc>
                  <a:txBody>
                    <a:bodyPr/>
                    <a:lstStyle/>
                    <a:p>
                      <a:r>
                        <a:rPr lang="cs-CZ" dirty="0" smtClean="0"/>
                        <a:t>Fáze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Orgán MAS/Žadatel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Lhůta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0794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Kontrola přijatelnosti a formálních</a:t>
                      </a:r>
                      <a:r>
                        <a:rPr lang="cs-CZ" baseline="0" dirty="0" smtClean="0"/>
                        <a:t> náležitostí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Kancelář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příjmu žádostí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0890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Věcné hodnocení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Výběrová komise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50 pracovních </a:t>
                      </a:r>
                      <a:r>
                        <a:rPr lang="cs-CZ" dirty="0" smtClean="0"/>
                        <a:t>dnů od ukončení KPFN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135392"/>
                  </a:ext>
                </a:extLst>
              </a:tr>
              <a:tr h="746077">
                <a:tc>
                  <a:txBody>
                    <a:bodyPr/>
                    <a:lstStyle/>
                    <a:p>
                      <a:r>
                        <a:rPr lang="cs-CZ" dirty="0" smtClean="0"/>
                        <a:t>Výběr projektů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Představenstvo MAS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</a:t>
                      </a:r>
                      <a:r>
                        <a:rPr lang="cs-CZ" b="1" dirty="0" smtClean="0"/>
                        <a:t>30 pracovních </a:t>
                      </a:r>
                      <a:r>
                        <a:rPr lang="cs-CZ" dirty="0" smtClean="0"/>
                        <a:t>dnů od ukončení věcného hodnocení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9403487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Žádost o přezkum negativního výsledku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Žadatel prostřednictvím ISKP 14+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</a:t>
                      </a:r>
                      <a:r>
                        <a:rPr lang="cs-CZ" baseline="0" dirty="0" smtClean="0"/>
                        <a:t> 15 kalendářních dnů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659105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Závěrečné ověření způsobilosti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Dle administrativních kapacit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1949958"/>
                  </a:ext>
                </a:extLst>
              </a:tr>
              <a:tr h="522254">
                <a:tc>
                  <a:txBody>
                    <a:bodyPr/>
                    <a:lstStyle/>
                    <a:p>
                      <a:r>
                        <a:rPr lang="cs-CZ" dirty="0" smtClean="0"/>
                        <a:t>Vydání právního aktu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Řídící orgán OPZ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 3 měsíců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460519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93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1/2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Název: MAS Chrudimsko: Podpora vzniku a činnosti komunitních center II.</a:t>
            </a:r>
          </a:p>
          <a:p>
            <a:r>
              <a:rPr lang="cs-CZ" dirty="0" smtClean="0"/>
              <a:t>Číslo výzvy: </a:t>
            </a:r>
            <a:r>
              <a:rPr lang="cs-CZ" b="1" dirty="0" smtClean="0"/>
              <a:t>A47/03_16_047/CLLD_16_01_098</a:t>
            </a:r>
          </a:p>
          <a:p>
            <a:r>
              <a:rPr lang="cs-CZ" dirty="0" smtClean="0"/>
              <a:t>Datum zahájení příjmu žádostí: 28.8.2019 4:00 hodin</a:t>
            </a:r>
          </a:p>
          <a:p>
            <a:r>
              <a:rPr lang="cs-CZ" dirty="0" smtClean="0"/>
              <a:t>Datum ukončení příjmu žádostí: </a:t>
            </a:r>
            <a:r>
              <a:rPr lang="cs-CZ" b="1" dirty="0" smtClean="0">
                <a:solidFill>
                  <a:srgbClr val="FF0000"/>
                </a:solidFill>
              </a:rPr>
              <a:t>30.10.2019 </a:t>
            </a:r>
            <a:r>
              <a:rPr lang="cs-CZ" b="1" dirty="0" smtClean="0"/>
              <a:t>12:00 hodin (pravděpodobně bude termín prodloužen- informace na webu MAS)</a:t>
            </a:r>
          </a:p>
          <a:p>
            <a:r>
              <a:rPr lang="cs-CZ" dirty="0"/>
              <a:t>Maximální délka, na kterou je žadatel oprávněn projekt </a:t>
            </a:r>
            <a:r>
              <a:rPr lang="cs-CZ" dirty="0" smtClean="0"/>
              <a:t>naplánovat: </a:t>
            </a:r>
            <a:r>
              <a:rPr lang="cs-CZ" dirty="0" smtClean="0"/>
              <a:t>24 </a:t>
            </a:r>
            <a:r>
              <a:rPr lang="cs-CZ" dirty="0" smtClean="0"/>
              <a:t>měsíců</a:t>
            </a:r>
            <a:endParaRPr lang="cs-CZ" dirty="0"/>
          </a:p>
          <a:p>
            <a:r>
              <a:rPr lang="cs-CZ" dirty="0"/>
              <a:t>Nejzazší datum pro ukončení fyzické realizace projektu</a:t>
            </a:r>
            <a:r>
              <a:rPr lang="cs-CZ" dirty="0" smtClean="0"/>
              <a:t>: 30.06.2023</a:t>
            </a:r>
            <a:endParaRPr lang="cs-CZ" dirty="0"/>
          </a:p>
          <a:p>
            <a:r>
              <a:rPr lang="cs-CZ" dirty="0"/>
              <a:t>Finanční alokace výzvy (rozhodná pro výběr </a:t>
            </a:r>
            <a:r>
              <a:rPr lang="cs-CZ" dirty="0" smtClean="0"/>
              <a:t>projektů- celkové způsobilé výdaje): </a:t>
            </a:r>
            <a:r>
              <a:rPr lang="cs-CZ" b="1" dirty="0"/>
              <a:t>1 635 </a:t>
            </a:r>
            <a:r>
              <a:rPr lang="cs-CZ" b="1" dirty="0" smtClean="0"/>
              <a:t>635Kč</a:t>
            </a:r>
            <a:endParaRPr lang="cs-CZ" b="1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06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přijatelnosti a formálních náležitostí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 marL="0" indent="0">
              <a:buNone/>
            </a:pPr>
            <a:r>
              <a:rPr lang="cs-CZ" u="sng" dirty="0" smtClean="0"/>
              <a:t>Kritéria přijatelnosti</a:t>
            </a:r>
          </a:p>
          <a:p>
            <a:r>
              <a:rPr lang="cs-CZ" sz="1900" dirty="0" smtClean="0"/>
              <a:t>Oprávněnost žadatele</a:t>
            </a:r>
          </a:p>
          <a:p>
            <a:r>
              <a:rPr lang="cs-CZ" sz="1900" dirty="0" smtClean="0"/>
              <a:t>Partnerství</a:t>
            </a:r>
          </a:p>
          <a:p>
            <a:r>
              <a:rPr lang="cs-CZ" sz="1900" dirty="0" smtClean="0"/>
              <a:t>Cílové skupiny</a:t>
            </a:r>
          </a:p>
          <a:p>
            <a:r>
              <a:rPr lang="cs-CZ" sz="1900" dirty="0" smtClean="0"/>
              <a:t>Celkové způsobilé výdaje</a:t>
            </a:r>
          </a:p>
          <a:p>
            <a:r>
              <a:rPr lang="cs-CZ" sz="1900" dirty="0" smtClean="0"/>
              <a:t>Aktivity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 smtClean="0"/>
              <a:t>Trestní bezúhonnost</a:t>
            </a:r>
          </a:p>
          <a:p>
            <a:r>
              <a:rPr lang="cs-CZ" sz="1900" dirty="0" smtClean="0"/>
              <a:t>Horizontální principy</a:t>
            </a:r>
          </a:p>
          <a:p>
            <a:r>
              <a:rPr lang="cs-CZ" sz="1900" dirty="0"/>
              <a:t>Soulad projektu s </a:t>
            </a:r>
            <a:r>
              <a:rPr lang="cs-CZ" sz="1900" dirty="0" smtClean="0"/>
              <a:t>CLLD</a:t>
            </a:r>
          </a:p>
          <a:p>
            <a:r>
              <a:rPr lang="cs-CZ" sz="1900" dirty="0" smtClean="0"/>
              <a:t>Ověření </a:t>
            </a:r>
            <a:r>
              <a:rPr lang="cs-CZ" sz="1900" dirty="0"/>
              <a:t>administrativní, finanční a provozní</a:t>
            </a:r>
            <a:r>
              <a:rPr lang="cs-CZ" sz="2200" dirty="0"/>
              <a:t> </a:t>
            </a:r>
            <a:r>
              <a:rPr lang="cs-CZ" sz="1800" dirty="0"/>
              <a:t>kapacity žadatele 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b="1" dirty="0"/>
              <a:t>Kritéria přijatelnosti jsou neopravitelná</a:t>
            </a:r>
          </a:p>
          <a:p>
            <a:endParaRPr lang="cs-CZ" sz="1800" dirty="0" smtClean="0"/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u="sng" dirty="0" smtClean="0"/>
              <a:t>Kritéria formálních náležitostí</a:t>
            </a:r>
            <a:r>
              <a:rPr lang="cs-CZ" dirty="0"/>
              <a:t>	</a:t>
            </a:r>
          </a:p>
          <a:p>
            <a:r>
              <a:rPr lang="cs-CZ" sz="1800" dirty="0"/>
              <a:t>Úplnost a forma žádosti 	</a:t>
            </a:r>
          </a:p>
          <a:p>
            <a:r>
              <a:rPr lang="cs-CZ" sz="1800" dirty="0"/>
              <a:t>Podpis žádosti </a:t>
            </a:r>
            <a:endParaRPr lang="cs-CZ" sz="1800" dirty="0" smtClean="0"/>
          </a:p>
          <a:p>
            <a:endParaRPr lang="cs-CZ" sz="1800" dirty="0"/>
          </a:p>
          <a:p>
            <a:endParaRPr lang="cs-CZ" sz="1800" dirty="0" smtClean="0"/>
          </a:p>
          <a:p>
            <a:r>
              <a:rPr lang="cs-CZ" sz="1800" b="1" dirty="0" smtClean="0"/>
              <a:t>Lze vyzvat k nápravě nedostatků (lhůta 5 pracovních dnů)</a:t>
            </a:r>
            <a:r>
              <a:rPr lang="cs-CZ" dirty="0"/>
              <a:t>	</a:t>
            </a: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30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94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1/2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sz="1800" dirty="0" smtClean="0"/>
              <a:t>Pouze u žádostí, které prošly kontrolou přijatelnosti a formálních náležitostí</a:t>
            </a:r>
          </a:p>
          <a:p>
            <a:r>
              <a:rPr lang="cs-CZ" sz="1800" dirty="0" smtClean="0"/>
              <a:t>Maximální počet bodů je 100</a:t>
            </a:r>
          </a:p>
          <a:p>
            <a:r>
              <a:rPr lang="cs-CZ" sz="1800" dirty="0" smtClean="0"/>
              <a:t>Minimální počet bodů je 50</a:t>
            </a:r>
          </a:p>
          <a:p>
            <a:r>
              <a:rPr lang="cs-CZ" sz="1800" dirty="0" smtClean="0"/>
              <a:t>Podotázky u kritérií</a:t>
            </a:r>
          </a:p>
          <a:p>
            <a:r>
              <a:rPr lang="cs-CZ" sz="1800" dirty="0" smtClean="0"/>
              <a:t>Detailní popis v Příloze č. 2 výzvy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31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17772"/>
              </p:ext>
            </p:extLst>
          </p:nvPr>
        </p:nvGraphicFramePr>
        <p:xfrm>
          <a:off x="4946071" y="2148523"/>
          <a:ext cx="7067666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833">
                  <a:extLst>
                    <a:ext uri="{9D8B030D-6E8A-4147-A177-3AD203B41FA5}">
                      <a16:colId xmlns:a16="http://schemas.microsoft.com/office/drawing/2014/main" val="365404427"/>
                    </a:ext>
                  </a:extLst>
                </a:gridCol>
                <a:gridCol w="3533833">
                  <a:extLst>
                    <a:ext uri="{9D8B030D-6E8A-4147-A177-3AD203B41FA5}">
                      <a16:colId xmlns:a16="http://schemas.microsoft.com/office/drawing/2014/main" val="22974933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Kritéria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174048"/>
                  </a:ext>
                </a:extLst>
              </a:tr>
              <a:tr h="718729">
                <a:tc>
                  <a:txBody>
                    <a:bodyPr/>
                    <a:lstStyle/>
                    <a:p>
                      <a:r>
                        <a:rPr lang="cs-CZ" dirty="0" smtClean="0"/>
                        <a:t>Potřebnost pro území MAS (35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Vymezení problému a cílové skupiny</a:t>
                      </a:r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907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Účelnost (30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a konzistentnost (intervenční logika) projektu</a:t>
                      </a:r>
                    </a:p>
                    <a:p>
                      <a:r>
                        <a:rPr lang="cs-CZ" dirty="0" smtClean="0"/>
                        <a:t>Způsob ověření</a:t>
                      </a:r>
                      <a:r>
                        <a:rPr lang="cs-CZ" baseline="0" dirty="0" smtClean="0"/>
                        <a:t> dosažení cíle projektu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445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Efektivnost a hospodárnost (20 b.)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Efektivita projektu, rozpočet</a:t>
                      </a:r>
                    </a:p>
                    <a:p>
                      <a:r>
                        <a:rPr lang="cs-CZ" dirty="0" smtClean="0"/>
                        <a:t>Adekvátnost indikátorů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9441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Proveditelnost (15 b.)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Způsob realizace aktivit a jejich návaznost</a:t>
                      </a:r>
                    </a:p>
                    <a:p>
                      <a:r>
                        <a:rPr lang="cs-CZ" dirty="0" smtClean="0"/>
                        <a:t>Způsob zapojení cílové skupiny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1950782"/>
                  </a:ext>
                </a:extLst>
              </a:tr>
            </a:tbl>
          </a:graphicData>
        </a:graphic>
      </p:graphicFrame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7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Věcné hodnocení 2/2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sz="1800" dirty="0" smtClean="0"/>
              <a:t>Výběrová komise používá 4 deskriptory:</a:t>
            </a:r>
          </a:p>
          <a:p>
            <a:r>
              <a:rPr lang="cs-CZ" sz="1800" dirty="0" smtClean="0"/>
              <a:t>,,Velmi dobře“ znamená přidělení 100 % max. dosažitelného počtu bodů v kritériu</a:t>
            </a:r>
          </a:p>
          <a:p>
            <a:r>
              <a:rPr lang="cs-CZ" sz="1800" dirty="0" smtClean="0"/>
              <a:t>,,Dobře“ znamená přidělení 75 % max. dosažitelného počtu bodů v kritériu</a:t>
            </a:r>
          </a:p>
          <a:p>
            <a:r>
              <a:rPr lang="cs-CZ" sz="1800" dirty="0" smtClean="0"/>
              <a:t>,,Dostatečně“ znamená přidělení 50 % max. dosažitelného počtu bodů v kritériu</a:t>
            </a:r>
          </a:p>
          <a:p>
            <a:r>
              <a:rPr lang="cs-CZ" sz="1800" dirty="0" smtClean="0"/>
              <a:t>,,Nedostatečně“ znamená přidělení 25 % max. dosažitelného počtu bodů v kritériu</a:t>
            </a:r>
          </a:p>
          <a:p>
            <a:endParaRPr lang="cs-CZ" sz="1800" dirty="0"/>
          </a:p>
          <a:p>
            <a:r>
              <a:rPr lang="cs-CZ" sz="1800" dirty="0" smtClean="0"/>
              <a:t>Hlavní otázky musí být hodnoceny nejhůře deskriptorem ,,Dostatečně“</a:t>
            </a:r>
          </a:p>
          <a:p>
            <a:r>
              <a:rPr lang="cs-CZ" sz="1800" dirty="0" smtClean="0"/>
              <a:t>Žádost úspěšně projde věcným hodnocením při dosažení min. 50 bodů a zároveň neobdrží deskriptor ,,Nedostatečně“</a:t>
            </a:r>
          </a:p>
          <a:p>
            <a:pPr marL="0" indent="0">
              <a:buNone/>
            </a:pPr>
            <a:r>
              <a:rPr lang="cs-CZ" sz="1800" dirty="0" smtClean="0"/>
              <a:t> </a:t>
            </a:r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32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77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 projektů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cs-CZ" sz="1800" dirty="0" smtClean="0"/>
              <a:t>provádí Představenstvo MAS po věcném hodnocení Výběrovou komisí</a:t>
            </a:r>
          </a:p>
          <a:p>
            <a:r>
              <a:rPr lang="cs-CZ" sz="1800" dirty="0"/>
              <a:t>Při výběru projektů platí, že pořadí projektů je dáno bodovým ohodnocením získaným v rámci věcného hodnocení a nelze jej měnit jiným způsobem než nedoporučením projektu k </a:t>
            </a:r>
            <a:r>
              <a:rPr lang="cs-CZ" sz="1800" dirty="0" smtClean="0"/>
              <a:t>podpoře</a:t>
            </a:r>
          </a:p>
          <a:p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Důvody </a:t>
            </a:r>
            <a:r>
              <a:rPr lang="cs-CZ" sz="1800" dirty="0"/>
              <a:t>pro nedoporučení projektu k podpoře identifikované rozhodovacím orgánem MAS mohou být pouze: </a:t>
            </a:r>
            <a:endParaRPr lang="cs-CZ" sz="1800" dirty="0" smtClean="0"/>
          </a:p>
          <a:p>
            <a:r>
              <a:rPr lang="cs-CZ" sz="2000" dirty="0" smtClean="0"/>
              <a:t>bylo </a:t>
            </a:r>
            <a:r>
              <a:rPr lang="cs-CZ" sz="2000" dirty="0"/>
              <a:t>předloženo více projektů zaměřených na realizaci obdobných aktivit pro stejnou cílovou skupinu ve stejném regionu </a:t>
            </a:r>
          </a:p>
          <a:p>
            <a:r>
              <a:rPr lang="cs-CZ" sz="2000" dirty="0"/>
              <a:t>překryv projektu s jiným již běžícím projektem, který má shodné klíčové aktivity, stejnou cílovou skupinu i stejné území dopadu. </a:t>
            </a:r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endParaRPr lang="cs-CZ" sz="1800" dirty="0"/>
          </a:p>
          <a:p>
            <a:endParaRPr lang="cs-CZ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33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06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kroky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Závěrečné ověření způsobilosti</a:t>
            </a:r>
          </a:p>
          <a:p>
            <a:r>
              <a:rPr lang="cs-CZ" dirty="0" smtClean="0"/>
              <a:t>Vydání právního aktu</a:t>
            </a:r>
          </a:p>
          <a:p>
            <a:r>
              <a:rPr lang="cs-CZ" dirty="0" smtClean="0"/>
              <a:t>Realizace projektu</a:t>
            </a:r>
          </a:p>
          <a:p>
            <a:r>
              <a:rPr lang="cs-CZ" dirty="0" smtClean="0"/>
              <a:t>Monitoring projektu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Užitečné odkazy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Text výzvy MAS včetně příloh: </a:t>
            </a:r>
            <a:r>
              <a:rPr lang="cs-CZ" u="sng" dirty="0">
                <a:hlinkClick r:id="rId2"/>
              </a:rPr>
              <a:t>http://</a:t>
            </a:r>
            <a:r>
              <a:rPr lang="cs-CZ" u="sng" dirty="0" smtClean="0">
                <a:hlinkClick r:id="rId2"/>
              </a:rPr>
              <a:t>maschrudimsko.cz/kdy-zadat-vyzvy</a:t>
            </a:r>
            <a:endParaRPr lang="cs-CZ" u="sng" dirty="0" smtClean="0"/>
          </a:p>
          <a:p>
            <a:r>
              <a:rPr lang="cs-CZ" dirty="0" smtClean="0"/>
              <a:t>Všechny dokumenty OPZ: </a:t>
            </a:r>
            <a:r>
              <a:rPr lang="cs-CZ" u="sng" dirty="0" smtClean="0"/>
              <a:t>https://www.esfcr.cz/dokumenty-opz</a:t>
            </a:r>
          </a:p>
          <a:p>
            <a:r>
              <a:rPr lang="cs-CZ" dirty="0" smtClean="0"/>
              <a:t>Obecná pravidla pro žadatele OPZ: </a:t>
            </a:r>
            <a:r>
              <a:rPr lang="cs-CZ" u="sng" dirty="0">
                <a:hlinkClick r:id="rId3"/>
              </a:rPr>
              <a:t>https://www.esfcr.cz/pravidla-pro-zadatele-a-prijemce-opz/-/dokument/797767</a:t>
            </a:r>
            <a:endParaRPr lang="cs-CZ" dirty="0"/>
          </a:p>
          <a:p>
            <a:r>
              <a:rPr lang="cs-CZ" dirty="0" smtClean="0"/>
              <a:t>Specifická pravidla pro žadatele OPZ: </a:t>
            </a:r>
            <a:r>
              <a:rPr lang="cs-CZ" u="sng" dirty="0">
                <a:hlinkClick r:id="rId4"/>
              </a:rPr>
              <a:t>https://www.esfcr.cz/pravidla-pro-zadatele-a-prijemce-opz/-/</a:t>
            </a:r>
            <a:r>
              <a:rPr lang="cs-CZ" u="sng" dirty="0" smtClean="0">
                <a:hlinkClick r:id="rId4"/>
              </a:rPr>
              <a:t>dokument/797867</a:t>
            </a:r>
            <a:endParaRPr lang="cs-CZ" u="sng" dirty="0" smtClean="0"/>
          </a:p>
          <a:p>
            <a:r>
              <a:rPr lang="cs-CZ" dirty="0" smtClean="0"/>
              <a:t>ISKP 14+: </a:t>
            </a:r>
            <a:r>
              <a:rPr lang="cs-CZ" u="sng" dirty="0" smtClean="0">
                <a:hlinkClick r:id="rId5"/>
              </a:rPr>
              <a:t>https://mseu.mssf.cz/</a:t>
            </a:r>
            <a:endParaRPr lang="cs-CZ" u="sng" dirty="0" smtClean="0"/>
          </a:p>
          <a:p>
            <a:endParaRPr lang="cs-CZ" u="sng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1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Konzultanti MPSV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Bezplatné konzultace v oblasti sociálního podnikání (seznámení s praktickým chodem SP, sdílení praxe, nastavení podnik. </a:t>
            </a:r>
            <a:r>
              <a:rPr lang="cs-CZ" dirty="0"/>
              <a:t>p</a:t>
            </a:r>
            <a:r>
              <a:rPr lang="cs-CZ" dirty="0" smtClean="0"/>
              <a:t>lánu, poskytnutí informací k založení SP)</a:t>
            </a:r>
          </a:p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www.ceske-socialni-podnikani.cz/poradenstvi/lokalni-konzultanti-mpsv</a:t>
            </a:r>
            <a:endParaRPr lang="cs-CZ" dirty="0" smtClean="0"/>
          </a:p>
          <a:p>
            <a:endParaRPr lang="cs-CZ" dirty="0" smtClean="0"/>
          </a:p>
          <a:p>
            <a:r>
              <a:rPr lang="cs-CZ" u="sng" dirty="0" smtClean="0"/>
              <a:t>V případě zájmu, kontaktujte</a:t>
            </a:r>
            <a:r>
              <a:rPr lang="cs-CZ" u="sng" dirty="0"/>
              <a:t> </a:t>
            </a:r>
            <a:r>
              <a:rPr lang="cs-CZ" u="sng" dirty="0" smtClean="0"/>
              <a:t>Šárku </a:t>
            </a:r>
            <a:r>
              <a:rPr lang="cs-CZ" u="sng" dirty="0"/>
              <a:t>Vokálovou, email: </a:t>
            </a:r>
            <a:r>
              <a:rPr lang="cs-CZ" u="sng" dirty="0">
                <a:hlinkClick r:id="rId3"/>
              </a:rPr>
              <a:t>sarka.vokalova@mpsv.cz</a:t>
            </a:r>
            <a:r>
              <a:rPr lang="cs-CZ" u="sng" dirty="0"/>
              <a:t>, tel: 770 116 519 nebo </a:t>
            </a:r>
            <a:r>
              <a:rPr lang="cs-CZ" u="sng" dirty="0" smtClean="0"/>
              <a:t>vyplňte </a:t>
            </a:r>
            <a:r>
              <a:rPr lang="cs-CZ" u="sng" dirty="0"/>
              <a:t>formulář </a:t>
            </a:r>
            <a:r>
              <a:rPr lang="cs-CZ" u="sng" dirty="0" smtClean="0"/>
              <a:t>na webu sociálního podnikání</a:t>
            </a:r>
          </a:p>
          <a:p>
            <a:endParaRPr lang="cs-CZ" u="sng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21063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6237" y="4205606"/>
            <a:ext cx="5588726" cy="941161"/>
          </a:xfrm>
        </p:spPr>
        <p:txBody>
          <a:bodyPr>
            <a:normAutofit/>
          </a:bodyPr>
          <a:lstStyle/>
          <a:p>
            <a:r>
              <a:rPr lang="cs-CZ" dirty="0" smtClean="0"/>
              <a:t>Děkujeme za pozornost.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583294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Kontakty</a:t>
            </a:r>
          </a:p>
          <a:p>
            <a:pPr marL="0" indent="0">
              <a:buNone/>
            </a:pPr>
            <a:r>
              <a:rPr lang="cs-CZ" dirty="0" smtClean="0"/>
              <a:t>MAS Chrudimsko</a:t>
            </a:r>
          </a:p>
          <a:p>
            <a:pPr marL="0" indent="0">
              <a:buNone/>
            </a:pPr>
            <a:r>
              <a:rPr lang="cs-CZ" dirty="0" err="1" smtClean="0"/>
              <a:t>Resselovo</a:t>
            </a:r>
            <a:r>
              <a:rPr lang="cs-CZ" dirty="0" smtClean="0"/>
              <a:t> náměstí 77, </a:t>
            </a:r>
          </a:p>
          <a:p>
            <a:pPr marL="0" indent="0">
              <a:buNone/>
            </a:pPr>
            <a:r>
              <a:rPr lang="cs-CZ" dirty="0" smtClean="0"/>
              <a:t>537 01 Chrudim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000" dirty="0" smtClean="0"/>
              <a:t>Michaela Lutrová  </a:t>
            </a:r>
          </a:p>
          <a:p>
            <a:pPr marL="0" indent="0">
              <a:buNone/>
            </a:pPr>
            <a:r>
              <a:rPr lang="cs-CZ" sz="2000" dirty="0">
                <a:hlinkClick r:id="rId2"/>
              </a:rPr>
              <a:t>m</a:t>
            </a:r>
            <a:r>
              <a:rPr lang="cs-CZ" sz="2000" dirty="0" smtClean="0">
                <a:hlinkClick r:id="rId2"/>
              </a:rPr>
              <a:t>ichaela.lutrova@maschrudimsko.cz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605 970 057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37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0600" y="378334"/>
            <a:ext cx="2794362" cy="558399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1022" y="378334"/>
            <a:ext cx="2585262" cy="535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Představení výzvy 2/2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>
                <a:hlinkClick r:id="rId2"/>
              </a:rPr>
              <a:t>http://www.maschrudimsko.cz/http://</a:t>
            </a:r>
            <a:r>
              <a:rPr lang="cs-CZ" b="1" dirty="0" smtClean="0">
                <a:hlinkClick r:id="rId2"/>
              </a:rPr>
              <a:t>www.maschrudimsko.cz/3-vyzva-v-ramci-opz-podpora-vzniku-a-cinnosti-komunitnich-center-i</a:t>
            </a:r>
            <a:endParaRPr lang="cs-CZ" b="1" dirty="0" smtClean="0"/>
          </a:p>
          <a:p>
            <a:pPr marL="0" indent="0">
              <a:buNone/>
            </a:pPr>
            <a:r>
              <a:rPr lang="cs-CZ" dirty="0" smtClean="0"/>
              <a:t>Text výzvy MAS Chrudimsko: Podpora vzniku a činnosti a komunitních center II.</a:t>
            </a:r>
          </a:p>
          <a:p>
            <a:pPr marL="0" indent="0">
              <a:buNone/>
            </a:pPr>
            <a:r>
              <a:rPr lang="cs-CZ" dirty="0"/>
              <a:t>1. Příloha č. 1 - Informace o způsobu hodnocení a výběru projektů</a:t>
            </a:r>
          </a:p>
          <a:p>
            <a:pPr marL="0" indent="0">
              <a:buNone/>
            </a:pPr>
            <a:r>
              <a:rPr lang="cs-CZ" dirty="0"/>
              <a:t>2. Příloha č. 2 – Popis podporovaných aktivit</a:t>
            </a:r>
          </a:p>
          <a:p>
            <a:pPr marL="0" indent="0">
              <a:buNone/>
            </a:pPr>
            <a:r>
              <a:rPr lang="cs-CZ" dirty="0"/>
              <a:t>3. Příloha č. 3 – Popis podporovaných cílových skupin</a:t>
            </a:r>
          </a:p>
          <a:p>
            <a:pPr marL="0" indent="0">
              <a:buNone/>
            </a:pPr>
            <a:r>
              <a:rPr lang="cs-CZ" dirty="0"/>
              <a:t>4. Příloha č. 4 - Stanovy MAS Chrudimsko</a:t>
            </a:r>
          </a:p>
          <a:p>
            <a:pPr marL="0" indent="0">
              <a:buNone/>
            </a:pPr>
            <a:r>
              <a:rPr lang="cs-CZ" dirty="0"/>
              <a:t>5. Příloha č. 5 – Principy komunitní práce a vodítka pro předkládání projektů komunitní práce </a:t>
            </a:r>
          </a:p>
          <a:p>
            <a:pPr marL="0" indent="0">
              <a:buNone/>
            </a:pPr>
            <a:r>
              <a:rPr lang="cs-CZ" dirty="0"/>
              <a:t>6. Příloha č. 6 – Etický kodex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4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8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žadatelé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Obce, dobrovolné svazky obcí, organizace zřizované obcemi</a:t>
            </a:r>
          </a:p>
          <a:p>
            <a:r>
              <a:rPr lang="cs-CZ" dirty="0" smtClean="0"/>
              <a:t>OSVČ</a:t>
            </a:r>
          </a:p>
          <a:p>
            <a:r>
              <a:rPr lang="cs-CZ" dirty="0" smtClean="0"/>
              <a:t>Obchodní korporace</a:t>
            </a:r>
          </a:p>
          <a:p>
            <a:r>
              <a:rPr lang="cs-CZ" dirty="0" smtClean="0"/>
              <a:t>Poradenské a vzdělávací instituce</a:t>
            </a:r>
          </a:p>
          <a:p>
            <a:r>
              <a:rPr lang="cs-CZ" dirty="0" smtClean="0"/>
              <a:t>Poskytovatelé sociální služeb</a:t>
            </a:r>
          </a:p>
          <a:p>
            <a:r>
              <a:rPr lang="cs-CZ" dirty="0" smtClean="0"/>
              <a:t>Školy a školská zařízení</a:t>
            </a:r>
          </a:p>
          <a:p>
            <a:r>
              <a:rPr lang="cs-CZ" dirty="0" smtClean="0"/>
              <a:t>Nestátní neziskové organizace </a:t>
            </a:r>
            <a:endParaRPr lang="cs-CZ" dirty="0"/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Obecně prospěšné společnosti zřízené podle zákona č. 248/1995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Ústavy dle § 402–418 zákona č. 89/2012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Církevní právnické osoby zřízené podle zákona č. 3/2002 Sb.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Spolky dle § 214–302 zákona č. 89/2012</a:t>
            </a:r>
          </a:p>
          <a:p>
            <a:pPr marL="360000">
              <a:buFont typeface="Wingdings" panose="05000000000000000000" pitchFamily="2" charset="2"/>
              <a:buChar char="§"/>
            </a:pPr>
            <a:r>
              <a:rPr lang="cs-CZ" dirty="0" smtClean="0"/>
              <a:t>Nadace (§ 306–393) a nadační fondy (§ 394–401) zřízené podle zákona č. 89/2012 Sb. </a:t>
            </a:r>
          </a:p>
          <a:p>
            <a:pPr marL="588600" indent="-457200"/>
            <a:endParaRPr lang="cs-CZ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5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0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600" dirty="0"/>
              <a:t>Minimální výše celkových způsobilých výdajů projektu: </a:t>
            </a:r>
            <a:r>
              <a:rPr lang="cs-CZ" sz="2600" b="1" dirty="0"/>
              <a:t>400 000 CZK</a:t>
            </a:r>
            <a:endParaRPr lang="cs-CZ" sz="2600" dirty="0"/>
          </a:p>
          <a:p>
            <a:pPr lvl="0"/>
            <a:r>
              <a:rPr lang="cs-CZ" sz="2600" dirty="0"/>
              <a:t>Maximální výše celkových způsobilých výdajů projektu: </a:t>
            </a:r>
            <a:r>
              <a:rPr lang="cs-CZ" sz="2600" b="1" dirty="0"/>
              <a:t> </a:t>
            </a:r>
            <a:r>
              <a:rPr lang="cs-CZ" sz="2600" b="1" dirty="0" smtClean="0"/>
              <a:t>1 635 635 </a:t>
            </a:r>
            <a:r>
              <a:rPr lang="cs-CZ" sz="2600" b="1" dirty="0"/>
              <a:t>CZK</a:t>
            </a:r>
            <a:endParaRPr lang="cs-CZ" sz="2600" dirty="0"/>
          </a:p>
          <a:p>
            <a:endParaRPr lang="cs-CZ" dirty="0" smtClean="0"/>
          </a:p>
          <a:p>
            <a:r>
              <a:rPr lang="cs-CZ" sz="2600" dirty="0" smtClean="0"/>
              <a:t>Forma podpory: ex ante/ ex post</a:t>
            </a:r>
          </a:p>
          <a:p>
            <a:r>
              <a:rPr lang="cs-CZ" sz="2600" dirty="0" smtClean="0"/>
              <a:t>Ex ante: první zálohová platba do 20 pracovních dnů od akceptace právního aktu příjemcem, další platby v návaznosti na zprávy o realizaci</a:t>
            </a:r>
          </a:p>
          <a:p>
            <a:r>
              <a:rPr lang="cs-CZ" sz="2600" dirty="0" smtClean="0"/>
              <a:t>Podrobné vysvětlení ve specifických pravidlech</a:t>
            </a:r>
          </a:p>
          <a:p>
            <a:r>
              <a:rPr lang="cs-CZ" sz="2600" dirty="0" smtClean="0"/>
              <a:t>V případě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: Celková výše podpory de </a:t>
            </a:r>
            <a:r>
              <a:rPr lang="cs-CZ" sz="2600" dirty="0" err="1" smtClean="0"/>
              <a:t>minimis</a:t>
            </a:r>
            <a:r>
              <a:rPr lang="cs-CZ" sz="2600" dirty="0" smtClean="0"/>
              <a:t> poskytnutá jednomu podniku nesmí za libovolná 3 po sobě jdoucí jednoletá účetní období překročit částku 200000 EUR </a:t>
            </a:r>
            <a:endParaRPr lang="cs-CZ" sz="2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6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32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71697" y="100993"/>
            <a:ext cx="10515600" cy="763532"/>
          </a:xfrm>
        </p:spPr>
        <p:txBody>
          <a:bodyPr/>
          <a:lstStyle/>
          <a:p>
            <a:r>
              <a:rPr lang="cs-CZ" dirty="0" smtClean="0"/>
              <a:t>Míra podpory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7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1014" y="6269002"/>
            <a:ext cx="2936966" cy="484198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699642"/>
              </p:ext>
            </p:extLst>
          </p:nvPr>
        </p:nvGraphicFramePr>
        <p:xfrm>
          <a:off x="535475" y="706582"/>
          <a:ext cx="10731733" cy="601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62341">
                  <a:extLst>
                    <a:ext uri="{9D8B030D-6E8A-4147-A177-3AD203B41FA5}">
                      <a16:colId xmlns:a16="http://schemas.microsoft.com/office/drawing/2014/main" val="1185671691"/>
                    </a:ext>
                  </a:extLst>
                </a:gridCol>
                <a:gridCol w="875399">
                  <a:extLst>
                    <a:ext uri="{9D8B030D-6E8A-4147-A177-3AD203B41FA5}">
                      <a16:colId xmlns:a16="http://schemas.microsoft.com/office/drawing/2014/main" val="1837973267"/>
                    </a:ext>
                  </a:extLst>
                </a:gridCol>
                <a:gridCol w="1013193">
                  <a:extLst>
                    <a:ext uri="{9D8B030D-6E8A-4147-A177-3AD203B41FA5}">
                      <a16:colId xmlns:a16="http://schemas.microsoft.com/office/drawing/2014/main" val="3178332012"/>
                    </a:ext>
                  </a:extLst>
                </a:gridCol>
                <a:gridCol w="880800">
                  <a:extLst>
                    <a:ext uri="{9D8B030D-6E8A-4147-A177-3AD203B41FA5}">
                      <a16:colId xmlns:a16="http://schemas.microsoft.com/office/drawing/2014/main" val="4278432487"/>
                    </a:ext>
                  </a:extLst>
                </a:gridCol>
              </a:tblGrid>
              <a:tr h="163563"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Typ příjemce dle pravidel spolufinancování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Evropský podíl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600" dirty="0">
                          <a:effectLst/>
                        </a:rPr>
                        <a:t>Příjemce</a:t>
                      </a:r>
                      <a:endParaRPr lang="cs-CZ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600">
                          <a:effectLst/>
                        </a:rPr>
                        <a:t>Státní rozpočet</a:t>
                      </a:r>
                      <a:endParaRPr lang="cs-CZ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extLst>
                  <a:ext uri="{0D108BD9-81ED-4DB2-BD59-A6C34878D82A}">
                    <a16:rowId xmlns:a16="http://schemas.microsoft.com/office/drawing/2014/main" val="3985665420"/>
                  </a:ext>
                </a:extLst>
              </a:tr>
              <a:tr h="24534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Školy a školská zařízení zřizovaná ministerstvy dle školského zákona (č. 561/2004 Sb.)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0 %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extLst>
                  <a:ext uri="{0D108BD9-81ED-4DB2-BD59-A6C34878D82A}">
                    <a16:rowId xmlns:a16="http://schemas.microsoft.com/office/drawing/2014/main" val="4066435669"/>
                  </a:ext>
                </a:extLst>
              </a:tr>
              <a:tr h="55792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Obce 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Příspěvkové organizace zřizované kraji a obcemi (s výjimkou škol a školských zařízení)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Dobrovolné svazky obcí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10 %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extLst>
                  <a:ext uri="{0D108BD9-81ED-4DB2-BD59-A6C34878D82A}">
                    <a16:rowId xmlns:a16="http://schemas.microsoft.com/office/drawing/2014/main" val="895499309"/>
                  </a:ext>
                </a:extLst>
              </a:tr>
              <a:tr h="245343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Právnické osoby vykonávající činnost škol a školských zařízení (zapsané ve školském rejstříku)</a:t>
                      </a:r>
                      <a:endParaRPr lang="cs-CZ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85 %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</a:rPr>
                        <a:t>15 %</a:t>
                      </a:r>
                      <a:endParaRPr lang="cs-CZ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extLst>
                  <a:ext uri="{0D108BD9-81ED-4DB2-BD59-A6C34878D82A}">
                    <a16:rowId xmlns:a16="http://schemas.microsoft.com/office/drawing/2014/main" val="588565455"/>
                  </a:ext>
                </a:extLst>
              </a:tr>
              <a:tr h="1741800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Soukromoprávní subjekty vykonávající veřejně prospěšnou činnost: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Obecně prospěšné společnosti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Spolky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Ústavy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Církve a náboženské společnosti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Nadace a nadační fondy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Místní akční skupiny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Hospodářská komora, Agrární komora 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Svazy, asociace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extLst>
                  <a:ext uri="{0D108BD9-81ED-4DB2-BD59-A6C34878D82A}">
                    <a16:rowId xmlns:a16="http://schemas.microsoft.com/office/drawing/2014/main" val="58849276"/>
                  </a:ext>
                </a:extLst>
              </a:tr>
              <a:tr h="2790124">
                <a:tc>
                  <a:txBody>
                    <a:bodyPr/>
                    <a:lstStyle/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Ostatní subjekty neobsažené ve výše uvedených kategoriích: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Obchodní společnosti: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veřejná obchodní společnost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komanditní společnost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společnost s ručením omezeným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akciová společnost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evropská společnost  </a:t>
                      </a:r>
                    </a:p>
                    <a:p>
                      <a:pPr marL="342900" marR="36195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1200" dirty="0">
                          <a:effectLst/>
                        </a:rPr>
                        <a:t>evropské hospodářské zájmové sdružení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Státní podniky</a:t>
                      </a:r>
                    </a:p>
                    <a:p>
                      <a:pPr marL="36195" marR="36195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effectLst/>
                        </a:rPr>
                        <a:t>Družstva: (družstvo, sociální družstvo, evropská </a:t>
                      </a:r>
                      <a:r>
                        <a:rPr lang="cs-CZ" sz="1200" dirty="0">
                          <a:effectLst/>
                        </a:rPr>
                        <a:t>družstevní </a:t>
                      </a:r>
                      <a:r>
                        <a:rPr lang="cs-CZ" sz="1200" dirty="0" smtClean="0">
                          <a:effectLst/>
                        </a:rPr>
                        <a:t>společnost, OSVČ, Profesní komory)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85 %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15 %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tc>
                  <a:txBody>
                    <a:bodyPr/>
                    <a:lstStyle/>
                    <a:p>
                      <a:pPr marL="36195" marR="36195" algn="ctr"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0 %</a:t>
                      </a:r>
                      <a:endParaRPr lang="cs-CZ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162" marR="39162" marT="0" marB="0" anchor="ctr"/>
                </a:tc>
                <a:extLst>
                  <a:ext uri="{0D108BD9-81ED-4DB2-BD59-A6C34878D82A}">
                    <a16:rowId xmlns:a16="http://schemas.microsoft.com/office/drawing/2014/main" val="3538034699"/>
                  </a:ext>
                </a:extLst>
              </a:tr>
            </a:tbl>
          </a:graphicData>
        </a:graphic>
      </p:graphicFrame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48886" y="4473805"/>
            <a:ext cx="10904913" cy="1311854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25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Podporované aktivity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1.1.: Komunitní sociální práce</a:t>
            </a:r>
          </a:p>
          <a:p>
            <a:pPr marL="0" indent="0">
              <a:buNone/>
            </a:pPr>
            <a:r>
              <a:rPr lang="cs-CZ" dirty="0" smtClean="0"/>
              <a:t>1.2.: Komunitní centra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Detailní popis aktivit je obsažen v Příloze č. 2 Popis podporovaných aktivit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6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Komunitní sociální práce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38200" y="1487978"/>
            <a:ext cx="10515600" cy="468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sz="2000" dirty="0" smtClean="0"/>
              <a:t>činnosti nad rámec základních činností sociálních služeb podle zákona č. 108/2006 Sb., o sociálních službách, realizované v přirozené komunitě.</a:t>
            </a:r>
          </a:p>
          <a:p>
            <a:pPr marL="0" indent="0">
              <a:buNone/>
            </a:pPr>
            <a:r>
              <a:rPr lang="cs-CZ" sz="2000" dirty="0" smtClean="0"/>
              <a:t>Aktivity podporované v rámci komunitní sociální práce musí mít přímou vazbu na sociální začleňování nebo prevenci sociálního vyloučení osob.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Gestorem komunitní sociální práce je kvalifikovaný sociální pracovník</a:t>
            </a:r>
          </a:p>
          <a:p>
            <a:pPr marL="0" indent="0">
              <a:buNone/>
            </a:pPr>
            <a:r>
              <a:rPr lang="cs-CZ" sz="2000" dirty="0" smtClean="0"/>
              <a:t>Komunitní práce v kontextu sociální práce = dlouhodobě působící metoda sociální práce:</a:t>
            </a:r>
          </a:p>
          <a:p>
            <a:r>
              <a:rPr lang="cs-CZ" sz="2000" dirty="0" smtClean="0"/>
              <a:t>Jejíž subjektu je komunita/skupina osob, kterou spojují společně definované sociální problémy, tj. členové komunity se nachází v nepříznivé sociální situaci</a:t>
            </a:r>
          </a:p>
          <a:p>
            <a:r>
              <a:rPr lang="cs-CZ" sz="2000" dirty="0" smtClean="0"/>
              <a:t>Jejíž cílem je posílit schopnost osob žijících v komunitě/náležejících k dané skupině společně zvládat/ovlivňovat znevýhodňující a obtížné interakce tím, že získá větší míru kontrolu nad okolnostmi svého života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64854-B1C7-4BA7-B240-D7C99C6716EF}" type="slidenum">
              <a:rPr lang="cs-CZ" smtClean="0"/>
              <a:t>9</a:t>
            </a:fld>
            <a:endParaRPr lang="cs-CZ"/>
          </a:p>
        </p:txBody>
      </p:sp>
      <p:pic>
        <p:nvPicPr>
          <p:cNvPr id="6" name="Zástupný symbol pro obsah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7517" y="6237277"/>
            <a:ext cx="2936966" cy="48419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7404" y="365125"/>
            <a:ext cx="1708732" cy="341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29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2666</TotalTime>
  <Words>2238</Words>
  <Application>Microsoft Office PowerPoint</Application>
  <PresentationFormat>Širokoúhlá obrazovka</PresentationFormat>
  <Paragraphs>437</Paragraphs>
  <Slides>37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Calibri</vt:lpstr>
      <vt:lpstr>Calibri Light</vt:lpstr>
      <vt:lpstr>Times New Roman</vt:lpstr>
      <vt:lpstr>Wingdings</vt:lpstr>
      <vt:lpstr>Motiv Office</vt:lpstr>
      <vt:lpstr>Podpora vzniku a činnosti komunitních center II.</vt:lpstr>
      <vt:lpstr>Obsah</vt:lpstr>
      <vt:lpstr>Představení výzvy 1/2</vt:lpstr>
      <vt:lpstr>Představení výzvy 2/2</vt:lpstr>
      <vt:lpstr>Oprávnění žadatelé</vt:lpstr>
      <vt:lpstr>Financování</vt:lpstr>
      <vt:lpstr>Míra podpory</vt:lpstr>
      <vt:lpstr>Podporované aktivity</vt:lpstr>
      <vt:lpstr>Komunitní sociální práce</vt:lpstr>
      <vt:lpstr>Komunitní centra</vt:lpstr>
      <vt:lpstr>Komunitní sociální práce</vt:lpstr>
      <vt:lpstr>Prezentace aplikace PowerPoint</vt:lpstr>
      <vt:lpstr>Prezentace aplikace PowerPoint</vt:lpstr>
      <vt:lpstr>Cílové skupiny</vt:lpstr>
      <vt:lpstr>Indikátory se závazkem pro žadatele</vt:lpstr>
      <vt:lpstr>Způsobilé výdaje</vt:lpstr>
      <vt:lpstr>Přímé náklady 1/2</vt:lpstr>
      <vt:lpstr>Nepřímé náklady</vt:lpstr>
      <vt:lpstr>Podání žádosti o podporu 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Podání žádosti o podporu v ISKP 14+</vt:lpstr>
      <vt:lpstr>Postup hodnocení žádostí</vt:lpstr>
      <vt:lpstr>Hodnocení přijatelnosti a formálních náležitostí</vt:lpstr>
      <vt:lpstr>Věcné hodnocení 1/2</vt:lpstr>
      <vt:lpstr>Věcné hodnocení 2/2</vt:lpstr>
      <vt:lpstr>Výběr projektů</vt:lpstr>
      <vt:lpstr>Další kroky</vt:lpstr>
      <vt:lpstr>Užitečné odkazy</vt:lpstr>
      <vt:lpstr>Konzultanti MPSV</vt:lpstr>
      <vt:lpstr>Děkujeme za pozornost.</vt:lpstr>
    </vt:vector>
  </TitlesOfParts>
  <Company>ATC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Chrudimsko: Sociální služby včetně prevence kriminality I.</dc:title>
  <dc:creator>Renata</dc:creator>
  <cp:lastModifiedBy>Pc2</cp:lastModifiedBy>
  <cp:revision>119</cp:revision>
  <dcterms:created xsi:type="dcterms:W3CDTF">2017-10-15T15:08:38Z</dcterms:created>
  <dcterms:modified xsi:type="dcterms:W3CDTF">2019-10-07T14:13:33Z</dcterms:modified>
</cp:coreProperties>
</file>