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317" r:id="rId8"/>
    <p:sldId id="261" r:id="rId9"/>
    <p:sldId id="263" r:id="rId10"/>
    <p:sldId id="264" r:id="rId11"/>
    <p:sldId id="319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18" r:id="rId22"/>
    <p:sldId id="287" r:id="rId23"/>
    <p:sldId id="266" r:id="rId24"/>
    <p:sldId id="273" r:id="rId25"/>
    <p:sldId id="275" r:id="rId26"/>
    <p:sldId id="276" r:id="rId27"/>
    <p:sldId id="277" r:id="rId28"/>
    <p:sldId id="279" r:id="rId29"/>
    <p:sldId id="330" r:id="rId30"/>
    <p:sldId id="331" r:id="rId31"/>
    <p:sldId id="283" r:id="rId32"/>
    <p:sldId id="286" r:id="rId33"/>
    <p:sldId id="268" r:id="rId34"/>
    <p:sldId id="269" r:id="rId35"/>
    <p:sldId id="316" r:id="rId36"/>
    <p:sldId id="303" r:id="rId37"/>
    <p:sldId id="304" r:id="rId38"/>
    <p:sldId id="305" r:id="rId39"/>
    <p:sldId id="308" r:id="rId40"/>
    <p:sldId id="332" r:id="rId41"/>
    <p:sldId id="333" r:id="rId42"/>
    <p:sldId id="334" r:id="rId43"/>
    <p:sldId id="310" r:id="rId44"/>
    <p:sldId id="311" r:id="rId45"/>
    <p:sldId id="312" r:id="rId46"/>
    <p:sldId id="313" r:id="rId47"/>
    <p:sldId id="306" r:id="rId48"/>
    <p:sldId id="314" r:id="rId49"/>
    <p:sldId id="315" r:id="rId50"/>
    <p:sldId id="289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2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7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7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69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18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01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70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7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24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BC4D-87F6-4A6E-B482-9462F254AE0C}" type="datetimeFigureOut">
              <a:rPr lang="cs-CZ" smtClean="0"/>
              <a:pPr/>
              <a:t>27.2.2019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89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sfcr.cz/pravidla-pro-zadatele-a-prijemce-opz/-/dokument/79781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mpsv.cz/files/clanky/32214/vyhlaska_463_201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sfcr.cz/file/900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hyperlink" Target="http://www.maschrudimsko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2401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SEMINÁŘ PRO ŽADATELE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593571"/>
            <a:ext cx="9144000" cy="266423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6. VÝZVA OPZ MAS CHRUDIMSKO, Z.S.</a:t>
            </a:r>
          </a:p>
          <a:p>
            <a:endParaRPr lang="cs-CZ" dirty="0"/>
          </a:p>
          <a:p>
            <a:r>
              <a:rPr lang="cs-CZ" sz="3200" b="1" dirty="0"/>
              <a:t>857/03_16_047/CLLD_16_01_098</a:t>
            </a:r>
            <a:endParaRPr lang="cs-CZ" sz="3200" b="1" dirty="0" smtClean="0"/>
          </a:p>
          <a:p>
            <a:r>
              <a:rPr lang="cs-CZ" sz="3200" b="1" dirty="0" smtClean="0"/>
              <a:t>Prorodinná opatření III.</a:t>
            </a:r>
          </a:p>
          <a:p>
            <a:endParaRPr lang="cs-CZ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19.2.2019</a:t>
            </a:r>
          </a:p>
          <a:p>
            <a:endParaRPr lang="cs-CZ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505" y="5546558"/>
            <a:ext cx="6894095" cy="10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375" y="445971"/>
            <a:ext cx="3826625" cy="10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přímých /nepřímých nákladů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37855"/>
            <a:ext cx="10515600" cy="4489966"/>
          </a:xfrm>
        </p:spPr>
        <p:txBody>
          <a:bodyPr>
            <a:noAutofit/>
          </a:bodyPr>
          <a:lstStyle/>
          <a:p>
            <a:r>
              <a:rPr lang="cs-CZ" sz="2000" b="1" u="sng" dirty="0"/>
              <a:t>Věcná způsobilost výdajů:</a:t>
            </a:r>
          </a:p>
          <a:p>
            <a:r>
              <a:rPr lang="cs-CZ" sz="2000" dirty="0"/>
              <a:t>Kategorie způsobilých výdajů OPZ (</a:t>
            </a:r>
            <a:r>
              <a:rPr lang="cs-CZ" sz="2000" dirty="0" err="1"/>
              <a:t>Spec</a:t>
            </a:r>
            <a:r>
              <a:rPr lang="cs-CZ" sz="2000" dirty="0"/>
              <a:t>. pravidla, kap. 6</a:t>
            </a:r>
            <a:r>
              <a:rPr lang="cs-CZ" sz="2000" dirty="0" smtClean="0"/>
              <a:t>)</a:t>
            </a:r>
          </a:p>
          <a:p>
            <a:pPr marL="457200" lvl="1" indent="0">
              <a:buNone/>
            </a:pPr>
            <a:r>
              <a:rPr lang="cs-CZ" sz="1600" dirty="0" smtClean="0">
                <a:hlinkClick r:id="rId2"/>
              </a:rPr>
              <a:t>https://www.esfcr.cz/pravidla-pro-zadatele-a-prijemce-opz/-/dokument/797817</a:t>
            </a:r>
            <a:endParaRPr lang="cs-CZ" sz="1600" dirty="0"/>
          </a:p>
          <a:p>
            <a:r>
              <a:rPr lang="cs-CZ" sz="2000" dirty="0"/>
              <a:t>• 1. Celkové způsobilé výdaje (</a:t>
            </a:r>
            <a:r>
              <a:rPr lang="cs-CZ" sz="2000" dirty="0" smtClean="0"/>
              <a:t>CZV)</a:t>
            </a:r>
          </a:p>
          <a:p>
            <a:r>
              <a:rPr lang="cs-CZ" sz="2000" dirty="0" smtClean="0"/>
              <a:t>1.1 Přímé náklady</a:t>
            </a:r>
          </a:p>
          <a:p>
            <a:pPr lvl="1"/>
            <a:r>
              <a:rPr lang="cs-CZ" sz="1600" dirty="0" smtClean="0"/>
              <a:t>1.1.1 </a:t>
            </a:r>
            <a:r>
              <a:rPr lang="cs-CZ" sz="1600" dirty="0"/>
              <a:t>Osobní náklady</a:t>
            </a:r>
          </a:p>
          <a:p>
            <a:pPr lvl="1"/>
            <a:r>
              <a:rPr lang="cs-CZ" sz="1600" dirty="0" smtClean="0"/>
              <a:t>1.1.2 </a:t>
            </a:r>
            <a:r>
              <a:rPr lang="cs-CZ" sz="1600" dirty="0"/>
              <a:t>Cestovní náhrady</a:t>
            </a:r>
          </a:p>
          <a:p>
            <a:pPr lvl="1"/>
            <a:r>
              <a:rPr lang="cs-CZ" sz="1600" dirty="0" smtClean="0"/>
              <a:t>1.1.3 </a:t>
            </a:r>
            <a:r>
              <a:rPr lang="cs-CZ" sz="1600" dirty="0"/>
              <a:t>Zařízení, vybavení a spotřební materiál</a:t>
            </a:r>
          </a:p>
          <a:p>
            <a:pPr lvl="1"/>
            <a:r>
              <a:rPr lang="cs-CZ" sz="1600" dirty="0" smtClean="0"/>
              <a:t>1.1.4 </a:t>
            </a:r>
            <a:r>
              <a:rPr lang="cs-CZ" sz="1600" dirty="0"/>
              <a:t>Nájem či leasing zařízení a vybavení</a:t>
            </a:r>
          </a:p>
          <a:p>
            <a:pPr lvl="1"/>
            <a:r>
              <a:rPr lang="cs-CZ" sz="1600" dirty="0" smtClean="0"/>
              <a:t>1.1.5 </a:t>
            </a:r>
            <a:r>
              <a:rPr lang="cs-CZ" sz="1600" dirty="0"/>
              <a:t>Drobné stavební úpravy (do 40 tis. Kč)</a:t>
            </a:r>
          </a:p>
          <a:p>
            <a:pPr lvl="1"/>
            <a:r>
              <a:rPr lang="cs-CZ" sz="1600" dirty="0" smtClean="0"/>
              <a:t>1.1.6 </a:t>
            </a:r>
            <a:r>
              <a:rPr lang="cs-CZ" sz="1600" dirty="0"/>
              <a:t>Nákup služeb</a:t>
            </a:r>
          </a:p>
          <a:p>
            <a:pPr lvl="1"/>
            <a:r>
              <a:rPr lang="cs-CZ" sz="1600" dirty="0" smtClean="0"/>
              <a:t>1.1.7 </a:t>
            </a:r>
            <a:r>
              <a:rPr lang="cs-CZ" sz="1600" dirty="0"/>
              <a:t>Přímá podpora CS</a:t>
            </a:r>
          </a:p>
          <a:p>
            <a:r>
              <a:rPr lang="cs-CZ" sz="2000" dirty="0" smtClean="0"/>
              <a:t>1.2 </a:t>
            </a:r>
            <a:r>
              <a:rPr lang="cs-CZ" sz="2000" dirty="0"/>
              <a:t>Nepřímé náklady</a:t>
            </a:r>
          </a:p>
          <a:p>
            <a:r>
              <a:rPr lang="cs-CZ" sz="2000" dirty="0" smtClean="0"/>
              <a:t>2</a:t>
            </a:r>
            <a:r>
              <a:rPr lang="cs-CZ" sz="2000" dirty="0"/>
              <a:t>. Celkové nezpůsobilé výdaje - </a:t>
            </a:r>
            <a:r>
              <a:rPr lang="cs-CZ" sz="2000" dirty="0" smtClean="0"/>
              <a:t>pro </a:t>
            </a:r>
            <a:r>
              <a:rPr lang="cs-CZ" sz="2000" dirty="0"/>
              <a:t>potřeby OPZ se v žádosti o podporu nevyplňují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89424" y="6027821"/>
            <a:ext cx="364375" cy="14914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1400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80" y="581892"/>
            <a:ext cx="2128058" cy="9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1.1.1 Osobní náklady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mzdy </a:t>
            </a:r>
            <a:r>
              <a:rPr lang="cs-CZ" dirty="0"/>
              <a:t>a platy pracovníků zaměstnaných výhradně pro projekt</a:t>
            </a:r>
          </a:p>
          <a:p>
            <a:r>
              <a:rPr lang="cs-CZ" dirty="0" smtClean="0"/>
              <a:t>příslušná </a:t>
            </a:r>
            <a:r>
              <a:rPr lang="cs-CZ" dirty="0"/>
              <a:t>část mezd nebo platů zaměstnanců, kteří se na </a:t>
            </a:r>
            <a:r>
              <a:rPr lang="cs-CZ" dirty="0" smtClean="0"/>
              <a:t>realizaci projektu </a:t>
            </a:r>
            <a:r>
              <a:rPr lang="cs-CZ" dirty="0"/>
              <a:t>podílejí pouze částí svého úvazku (např. sociální pracovník pracuje </a:t>
            </a:r>
            <a:r>
              <a:rPr lang="cs-CZ" dirty="0" smtClean="0"/>
              <a:t>z 50 </a:t>
            </a:r>
            <a:r>
              <a:rPr lang="cs-CZ" dirty="0"/>
              <a:t>% na aktivitách projektu, pak 50 % jeho mzdových nákladů je způsobilých, </a:t>
            </a:r>
            <a:r>
              <a:rPr lang="cs-CZ" dirty="0" smtClean="0"/>
              <a:t>a zbylých </a:t>
            </a:r>
            <a:r>
              <a:rPr lang="cs-CZ" dirty="0"/>
              <a:t>50 % dál hradí příjemce ze svých prostředků)</a:t>
            </a:r>
          </a:p>
          <a:p>
            <a:r>
              <a:rPr lang="cs-CZ" dirty="0" smtClean="0"/>
              <a:t>ostatní </a:t>
            </a:r>
            <a:r>
              <a:rPr lang="cs-CZ" dirty="0"/>
              <a:t>osobní náklady na zaměstnance, kteří jsou zaměstnáni na </a:t>
            </a:r>
            <a:r>
              <a:rPr lang="cs-CZ" dirty="0" smtClean="0"/>
              <a:t>DPČ nebo </a:t>
            </a:r>
            <a:r>
              <a:rPr lang="cs-CZ" dirty="0"/>
              <a:t>DPP</a:t>
            </a:r>
          </a:p>
          <a:p>
            <a:r>
              <a:rPr lang="cs-CZ" dirty="0" smtClean="0"/>
              <a:t>výdaje </a:t>
            </a:r>
            <a:r>
              <a:rPr lang="cs-CZ" dirty="0"/>
              <a:t>na odměny</a:t>
            </a:r>
          </a:p>
          <a:p>
            <a:r>
              <a:rPr lang="cs-CZ" b="1" dirty="0" smtClean="0"/>
              <a:t>nesmí </a:t>
            </a:r>
            <a:r>
              <a:rPr lang="cs-CZ" b="1" dirty="0"/>
              <a:t>přesáhnout obvyklou výši v daném místě, čase a oboru!</a:t>
            </a:r>
          </a:p>
          <a:p>
            <a:r>
              <a:rPr lang="cs-CZ" dirty="0" smtClean="0"/>
              <a:t>pro </a:t>
            </a:r>
            <a:r>
              <a:rPr lang="cs-CZ" dirty="0"/>
              <a:t>porovnání osobních výdajů lze využít Informační </a:t>
            </a:r>
            <a:r>
              <a:rPr lang="cs-CZ" dirty="0" smtClean="0"/>
              <a:t>systém o </a:t>
            </a:r>
            <a:r>
              <a:rPr lang="cs-CZ" dirty="0"/>
              <a:t>průměrném výdělku (ISPV) dostupný na </a:t>
            </a:r>
            <a:r>
              <a:rPr lang="cs-CZ" dirty="0" smtClean="0">
                <a:hlinkClick r:id="rId2"/>
              </a:rPr>
              <a:t>www.mpsv.cz/ISPV.php</a:t>
            </a:r>
            <a:endParaRPr lang="cs-CZ" dirty="0"/>
          </a:p>
          <a:p>
            <a:r>
              <a:rPr lang="cs-CZ" dirty="0"/>
              <a:t>• ŘO zveřejňuje přehled obvyklých výší mezd a platů pro </a:t>
            </a:r>
            <a:r>
              <a:rPr lang="cs-CZ" dirty="0" smtClean="0"/>
              <a:t>nejčastější pozice </a:t>
            </a:r>
            <a:r>
              <a:rPr lang="cs-CZ" dirty="0"/>
              <a:t>v rámci projektů podpořených z OPZ na portálu </a:t>
            </a:r>
            <a:r>
              <a:rPr lang="cs-CZ" dirty="0" smtClean="0">
                <a:hlinkClick r:id="rId3"/>
              </a:rPr>
              <a:t>www.esfcr.cz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42" y="549924"/>
            <a:ext cx="2128058" cy="955963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77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1.1.1 Osobní náklady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b="1" dirty="0"/>
              <a:t>PS, DPČ, DPP </a:t>
            </a:r>
            <a:r>
              <a:rPr lang="cs-CZ" dirty="0"/>
              <a:t>musí být uzavřeny v souladu se zákoníkem práce</a:t>
            </a:r>
          </a:p>
          <a:p>
            <a:pPr lvl="1"/>
            <a:r>
              <a:rPr lang="cs-CZ" dirty="0" smtClean="0"/>
              <a:t>Popis </a:t>
            </a:r>
            <a:r>
              <a:rPr lang="cs-CZ" dirty="0"/>
              <a:t>pracovní činnosti vykonávané pro projekt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projektu (název projektu + registrační číslo)</a:t>
            </a:r>
          </a:p>
          <a:p>
            <a:pPr lvl="1"/>
            <a:r>
              <a:rPr lang="cs-CZ" dirty="0" smtClean="0"/>
              <a:t>Rozsah </a:t>
            </a:r>
            <a:r>
              <a:rPr lang="cs-CZ" dirty="0"/>
              <a:t>činnosti – úvazek nebo počet hodin za časovou jednotku</a:t>
            </a:r>
          </a:p>
          <a:p>
            <a:pPr lvl="1"/>
            <a:r>
              <a:rPr lang="cs-CZ" dirty="0" smtClean="0"/>
              <a:t>Výši </a:t>
            </a:r>
            <a:r>
              <a:rPr lang="cs-CZ" dirty="0"/>
              <a:t>odměny – POZOR! Pokud osoba vykonává stejnou či obdobnou práci i mimo projekt, musí </a:t>
            </a:r>
            <a:r>
              <a:rPr lang="cs-CZ" dirty="0" smtClean="0"/>
              <a:t>být odměna </a:t>
            </a:r>
            <a:r>
              <a:rPr lang="cs-CZ" dirty="0"/>
              <a:t>stejná</a:t>
            </a:r>
          </a:p>
          <a:p>
            <a:pPr lvl="1"/>
            <a:r>
              <a:rPr lang="cs-CZ" dirty="0" smtClean="0"/>
              <a:t>PS</a:t>
            </a:r>
            <a:r>
              <a:rPr lang="cs-CZ" dirty="0"/>
              <a:t>: místo výkonu práce a den nástupu do práce, DPČ: doba uzavření dohody + rozsah </a:t>
            </a:r>
            <a:r>
              <a:rPr lang="cs-CZ" dirty="0" smtClean="0"/>
              <a:t>pracovní doby</a:t>
            </a:r>
            <a:r>
              <a:rPr lang="cs-CZ" dirty="0"/>
              <a:t>, DPP: doba, na kterou se dohoda uzavírá.</a:t>
            </a:r>
          </a:p>
          <a:p>
            <a:r>
              <a:rPr lang="cs-CZ" b="1" dirty="0" smtClean="0"/>
              <a:t>Mzdové </a:t>
            </a:r>
            <a:r>
              <a:rPr lang="cs-CZ" b="1" dirty="0"/>
              <a:t>náklady </a:t>
            </a:r>
            <a:r>
              <a:rPr lang="cs-CZ" dirty="0"/>
              <a:t>= hrubá mzda / plat nebo odměna (DPČ, DPP, OSVČ) + </a:t>
            </a:r>
            <a:r>
              <a:rPr lang="cs-CZ" dirty="0" smtClean="0"/>
              <a:t>odvody zaměstnavatele </a:t>
            </a:r>
            <a:r>
              <a:rPr lang="cs-CZ" dirty="0"/>
              <a:t>na SP a ZP a další poplatky spojené se zaměstnancem </a:t>
            </a:r>
            <a:r>
              <a:rPr lang="cs-CZ" dirty="0" smtClean="0"/>
              <a:t>hrazené zaměstnavatelem </a:t>
            </a:r>
            <a:r>
              <a:rPr lang="cs-CZ" dirty="0"/>
              <a:t>povinně na základě právních předpisů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Náhrady: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dovolenou (4, 5 nebo 8 týdnů dovolené dle typu zaměstnavatele, viz § 213 zákona č. 262/2006 Sb</a:t>
            </a:r>
            <a:r>
              <a:rPr lang="cs-CZ" dirty="0" smtClean="0"/>
              <a:t>., zákoník </a:t>
            </a:r>
            <a:r>
              <a:rPr lang="cs-CZ" dirty="0"/>
              <a:t>práce)</a:t>
            </a:r>
          </a:p>
          <a:p>
            <a:pPr lvl="1"/>
            <a:r>
              <a:rPr lang="cs-CZ" dirty="0" smtClean="0"/>
              <a:t>způsobilé </a:t>
            </a:r>
            <a:r>
              <a:rPr lang="cs-CZ" dirty="0"/>
              <a:t>pouze v rozsahu, v jakém odpovídají zapojení zaměstnance do realizace projektu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případě překážek v práci (v souladu se zákoníkem práce)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dny dočasné pracovní neschopnosti nebo karantény (jejich poměrná část)</a:t>
            </a:r>
          </a:p>
          <a:p>
            <a:pPr lvl="1"/>
            <a:r>
              <a:rPr lang="cs-CZ" dirty="0" smtClean="0"/>
              <a:t>odstupné </a:t>
            </a:r>
            <a:r>
              <a:rPr lang="cs-CZ" dirty="0"/>
              <a:t>– způsobilé do minimální výše stanovené zákonem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42" y="549924"/>
            <a:ext cx="2128058" cy="955963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02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1.1.1 Osobní náklady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r>
              <a:rPr lang="cs-CZ" dirty="0" smtClean="0"/>
              <a:t>Pracovní </a:t>
            </a:r>
            <a:r>
              <a:rPr lang="cs-CZ" dirty="0"/>
              <a:t>úvazky zaměstnance se nesmí překrývat a není možné, </a:t>
            </a:r>
            <a:r>
              <a:rPr lang="cs-CZ" dirty="0" smtClean="0"/>
              <a:t>aby byl za stejnou práci placen vícekrát</a:t>
            </a:r>
          </a:p>
          <a:p>
            <a:r>
              <a:rPr lang="cs-CZ" b="1" dirty="0" smtClean="0"/>
              <a:t>Výše </a:t>
            </a:r>
            <a:r>
              <a:rPr lang="cs-CZ" b="1" dirty="0"/>
              <a:t>úvazku </a:t>
            </a:r>
            <a:r>
              <a:rPr lang="cs-CZ" dirty="0"/>
              <a:t>= maximálně 1,0 (součet veškerých úvazků </a:t>
            </a:r>
            <a:r>
              <a:rPr lang="cs-CZ" dirty="0" smtClean="0"/>
              <a:t>zaměstnance u </a:t>
            </a:r>
            <a:r>
              <a:rPr lang="cs-CZ" dirty="0"/>
              <a:t>všech subjektů zapojených do projektu – příjemce a partneři), a to po celou </a:t>
            </a:r>
            <a:r>
              <a:rPr lang="cs-CZ" dirty="0" smtClean="0"/>
              <a:t>dobu zapojení </a:t>
            </a:r>
            <a:r>
              <a:rPr lang="cs-CZ" dirty="0"/>
              <a:t>daného pracovníka do realizace projektu</a:t>
            </a:r>
          </a:p>
          <a:p>
            <a:r>
              <a:rPr lang="cs-CZ" b="1" dirty="0" smtClean="0"/>
              <a:t>Realizační </a:t>
            </a:r>
            <a:r>
              <a:rPr lang="cs-CZ" b="1" dirty="0"/>
              <a:t>tým projektu (RT) </a:t>
            </a:r>
            <a:r>
              <a:rPr lang="cs-CZ" dirty="0"/>
              <a:t>= zařazení mezi přímé/nepřímé náklady projektu </a:t>
            </a:r>
            <a:r>
              <a:rPr lang="cs-CZ" dirty="0" smtClean="0"/>
              <a:t>dle pracovní </a:t>
            </a:r>
            <a:r>
              <a:rPr lang="cs-CZ" dirty="0"/>
              <a:t>náplně v projektu, dle vazby na CS – přímá x nepřímá vazba</a:t>
            </a:r>
          </a:p>
          <a:p>
            <a:pPr lvl="1"/>
            <a:r>
              <a:rPr lang="cs-CZ" b="1" dirty="0" smtClean="0"/>
              <a:t>PŘÍMÉ </a:t>
            </a:r>
            <a:r>
              <a:rPr lang="cs-CZ" b="1" dirty="0"/>
              <a:t>NÁKLADY</a:t>
            </a:r>
            <a:r>
              <a:rPr lang="cs-CZ" dirty="0"/>
              <a:t>: pouze přímá práce s CS nebo zajištění výstupu, který je určen </a:t>
            </a:r>
            <a:r>
              <a:rPr lang="cs-CZ" dirty="0" smtClean="0"/>
              <a:t>k přímému </a:t>
            </a:r>
            <a:r>
              <a:rPr lang="cs-CZ" dirty="0"/>
              <a:t>využití CS</a:t>
            </a:r>
          </a:p>
          <a:p>
            <a:pPr lvl="1"/>
            <a:r>
              <a:rPr lang="cs-CZ" b="1" dirty="0" smtClean="0"/>
              <a:t>NEPŘÍMÉ </a:t>
            </a:r>
            <a:r>
              <a:rPr lang="cs-CZ" b="1" dirty="0"/>
              <a:t>NÁKLADY</a:t>
            </a:r>
            <a:r>
              <a:rPr lang="cs-CZ" dirty="0"/>
              <a:t>: projektový/finanční manažer a ostatní pozice (</a:t>
            </a:r>
            <a:r>
              <a:rPr lang="cs-CZ" dirty="0" smtClean="0"/>
              <a:t>administrativní, podpůrné</a:t>
            </a:r>
            <a:r>
              <a:rPr lang="cs-CZ" dirty="0"/>
              <a:t>), které nepracují přímo s CS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42" y="199506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063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1.1.2 Cestovní náhrady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r>
              <a:rPr lang="cs-CZ" dirty="0"/>
              <a:t>Způsobilé jsou výdaje spojené s pracovními cestami </a:t>
            </a:r>
            <a:r>
              <a:rPr lang="cs-CZ" dirty="0" smtClean="0"/>
              <a:t>v tuzemsku </a:t>
            </a:r>
            <a:r>
              <a:rPr lang="cs-CZ" dirty="0"/>
              <a:t>a zahraničí, u osob, které jsou součástí projektu</a:t>
            </a:r>
          </a:p>
          <a:p>
            <a:r>
              <a:rPr lang="cs-CZ" dirty="0" smtClean="0"/>
              <a:t>Cestovní </a:t>
            </a:r>
            <a:r>
              <a:rPr lang="cs-CZ" dirty="0"/>
              <a:t>náhrady zahrnují náhrady za jízdní výdaje, </a:t>
            </a:r>
            <a:r>
              <a:rPr lang="cs-CZ" dirty="0" smtClean="0"/>
              <a:t>ubytování, stravné </a:t>
            </a:r>
            <a:r>
              <a:rPr lang="cs-CZ" dirty="0"/>
              <a:t>a další vynucené náklady</a:t>
            </a:r>
          </a:p>
          <a:p>
            <a:r>
              <a:rPr lang="cs-CZ" dirty="0" smtClean="0"/>
              <a:t>Při </a:t>
            </a:r>
            <a:r>
              <a:rPr lang="cs-CZ" dirty="0"/>
              <a:t>vyúčtování pracovních cest se postupuje podle vyhlášky </a:t>
            </a:r>
            <a:r>
              <a:rPr lang="cs-CZ" dirty="0" smtClean="0"/>
              <a:t>MPSV -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www.mpsv.cz/files/clanky/32214/vyhlaska_463_2017.pdf</a:t>
            </a:r>
            <a:endParaRPr lang="cs-CZ" dirty="0"/>
          </a:p>
          <a:p>
            <a:r>
              <a:rPr lang="cs-CZ" dirty="0" smtClean="0"/>
              <a:t>Pracovní </a:t>
            </a:r>
            <a:r>
              <a:rPr lang="cs-CZ" dirty="0"/>
              <a:t>cestou se rozumí doba od nástupu zaměstnance </a:t>
            </a:r>
            <a:r>
              <a:rPr lang="cs-CZ" dirty="0" smtClean="0"/>
              <a:t>na cestu </a:t>
            </a:r>
            <a:r>
              <a:rPr lang="cs-CZ" dirty="0"/>
              <a:t>k výkonu práce mimo sjednané místo výkonu </a:t>
            </a:r>
            <a:r>
              <a:rPr lang="cs-CZ" dirty="0" smtClean="0"/>
              <a:t>práce, včetně </a:t>
            </a:r>
            <a:r>
              <a:rPr lang="cs-CZ" dirty="0"/>
              <a:t>výkonu práce v tomto místě, do návratu zaměstnance </a:t>
            </a:r>
            <a:r>
              <a:rPr lang="cs-CZ" dirty="0" smtClean="0"/>
              <a:t>z této </a:t>
            </a:r>
            <a:r>
              <a:rPr lang="cs-CZ" dirty="0"/>
              <a:t>cesty.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742" y="199506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25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9258" y="623454"/>
            <a:ext cx="11054542" cy="955963"/>
          </a:xfrm>
        </p:spPr>
        <p:txBody>
          <a:bodyPr>
            <a:normAutofit/>
          </a:bodyPr>
          <a:lstStyle/>
          <a:p>
            <a:r>
              <a:rPr lang="cs-CZ" sz="3600" b="1" dirty="0"/>
              <a:t>1.1.3. Nákup zařízení a vybavení a spotřebního materiálu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Nákup nového nebo použitého vybavení hmotné povahy a výdaje na </a:t>
            </a:r>
            <a:r>
              <a:rPr lang="cs-CZ" dirty="0" smtClean="0"/>
              <a:t>nehmotný majetek</a:t>
            </a:r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je pořízené vybavení využíváno i mimo projekt, je způsobilá </a:t>
            </a:r>
            <a:r>
              <a:rPr lang="cs-CZ" dirty="0" smtClean="0"/>
              <a:t>pouze poměrná </a:t>
            </a:r>
            <a:r>
              <a:rPr lang="cs-CZ" dirty="0"/>
              <a:t>část těchto výdajů</a:t>
            </a:r>
          </a:p>
          <a:p>
            <a:r>
              <a:rPr lang="cs-CZ" dirty="0" smtClean="0"/>
              <a:t>V </a:t>
            </a:r>
            <a:r>
              <a:rPr lang="cs-CZ" dirty="0"/>
              <a:t>době realizace projektu nelze prodat či darovat někomu jinému</a:t>
            </a:r>
          </a:p>
          <a:p>
            <a:r>
              <a:rPr lang="cs-CZ" dirty="0" smtClean="0"/>
              <a:t>Při </a:t>
            </a:r>
            <a:r>
              <a:rPr lang="cs-CZ" dirty="0"/>
              <a:t>nákupu vybavení pro RT lze proplácet výdaje na vybavení do výše </a:t>
            </a:r>
            <a:r>
              <a:rPr lang="cs-CZ" dirty="0" smtClean="0"/>
              <a:t>úvazku člena </a:t>
            </a:r>
            <a:r>
              <a:rPr lang="cs-CZ" dirty="0"/>
              <a:t>RT</a:t>
            </a:r>
          </a:p>
          <a:p>
            <a:r>
              <a:rPr lang="cs-CZ" dirty="0" smtClean="0"/>
              <a:t>Úvazky </a:t>
            </a:r>
            <a:r>
              <a:rPr lang="cs-CZ" dirty="0"/>
              <a:t>lze sčítat, např. 0,5+0,5 úvazku = 1 kus výpočetní techniky</a:t>
            </a:r>
          </a:p>
          <a:p>
            <a:r>
              <a:rPr lang="cs-CZ" dirty="0" smtClean="0"/>
              <a:t>Pro </a:t>
            </a:r>
            <a:r>
              <a:rPr lang="cs-CZ" dirty="0"/>
              <a:t>1 člena RT lze pořídit pouze 1 druh výpočetní techniky</a:t>
            </a:r>
          </a:p>
          <a:p>
            <a:r>
              <a:rPr lang="cs-CZ" dirty="0" smtClean="0"/>
              <a:t>Pokud </a:t>
            </a:r>
            <a:r>
              <a:rPr lang="cs-CZ" dirty="0"/>
              <a:t>pozice člena RT spadá do nepřímých nákladů, nelze hradit </a:t>
            </a:r>
            <a:r>
              <a:rPr lang="cs-CZ" dirty="0" smtClean="0"/>
              <a:t>pořízení vybavení </a:t>
            </a:r>
            <a:r>
              <a:rPr lang="cs-CZ" dirty="0"/>
              <a:t>z přímých nákladů</a:t>
            </a:r>
          </a:p>
          <a:p>
            <a:r>
              <a:rPr lang="cs-CZ" dirty="0" smtClean="0"/>
              <a:t>Nespadá </a:t>
            </a:r>
            <a:r>
              <a:rPr lang="cs-CZ" dirty="0"/>
              <a:t>sem nákup infrastruktury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376" y="116379"/>
            <a:ext cx="1835205" cy="781396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73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9258" y="365126"/>
            <a:ext cx="11054542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1.1.4. Nájem či leasing zařízení a vybavení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/>
          </a:bodyPr>
          <a:lstStyle/>
          <a:p>
            <a:r>
              <a:rPr lang="cs-CZ" dirty="0"/>
              <a:t>Nájem, operativní leasing, finanční leasing</a:t>
            </a:r>
          </a:p>
          <a:p>
            <a:r>
              <a:rPr lang="cs-CZ" dirty="0" smtClean="0"/>
              <a:t>Ze </a:t>
            </a:r>
            <a:r>
              <a:rPr lang="cs-CZ" dirty="0"/>
              <a:t>smlouvy musí být patrná roční výše splátek a doba, po kterou </a:t>
            </a:r>
            <a:r>
              <a:rPr lang="cs-CZ" dirty="0" smtClean="0"/>
              <a:t>byl předmět </a:t>
            </a:r>
            <a:r>
              <a:rPr lang="cs-CZ" dirty="0"/>
              <a:t>v rámci projektu využíván + celkový výdaj v rámci projektu</a:t>
            </a:r>
          </a:p>
          <a:p>
            <a:r>
              <a:rPr lang="cs-CZ" dirty="0" smtClean="0"/>
              <a:t>Smlouva </a:t>
            </a:r>
            <a:r>
              <a:rPr lang="cs-CZ" dirty="0"/>
              <a:t>musí být uzavřena přímo příjemcem podpory nebo partnerem</a:t>
            </a:r>
          </a:p>
          <a:p>
            <a:r>
              <a:rPr lang="cs-CZ" dirty="0" smtClean="0"/>
              <a:t>Musí </a:t>
            </a:r>
            <a:r>
              <a:rPr lang="cs-CZ" dirty="0"/>
              <a:t>být doloženo, že leasing je nejhospodárnější cesta k </a:t>
            </a:r>
            <a:r>
              <a:rPr lang="cs-CZ" dirty="0" smtClean="0"/>
              <a:t>získání předmětu </a:t>
            </a:r>
            <a:r>
              <a:rPr lang="cs-CZ" dirty="0"/>
              <a:t>nájmu</a:t>
            </a:r>
          </a:p>
          <a:p>
            <a:r>
              <a:rPr lang="cs-CZ" dirty="0" smtClean="0"/>
              <a:t>Způsobilost </a:t>
            </a:r>
            <a:r>
              <a:rPr lang="cs-CZ" dirty="0"/>
              <a:t>trvá pouze po dobu trvání projektu</a:t>
            </a:r>
          </a:p>
          <a:p>
            <a:r>
              <a:rPr lang="cs-CZ" dirty="0" smtClean="0"/>
              <a:t>Pokud </a:t>
            </a:r>
            <a:r>
              <a:rPr lang="cs-CZ" dirty="0"/>
              <a:t>spadá do nepřímých nákladů, nelze uhradit z přímých nákladů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69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9258" y="365126"/>
            <a:ext cx="11054542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1.1.5. Drobné stavební úpravy (do 40 tis. Kč)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/>
          </a:bodyPr>
          <a:lstStyle/>
          <a:p>
            <a:r>
              <a:rPr lang="cs-CZ" dirty="0"/>
              <a:t>Způsobilé pouze v případě, pokud cena </a:t>
            </a:r>
            <a:r>
              <a:rPr lang="cs-CZ" dirty="0" smtClean="0"/>
              <a:t>všech dokončených </a:t>
            </a:r>
            <a:r>
              <a:rPr lang="cs-CZ" dirty="0"/>
              <a:t>stavebních úprav v jednom </a:t>
            </a:r>
            <a:r>
              <a:rPr lang="cs-CZ" dirty="0" smtClean="0"/>
              <a:t>zdaňovacím období </a:t>
            </a:r>
            <a:r>
              <a:rPr lang="cs-CZ" dirty="0"/>
              <a:t>nepřesáhne v úhrnu 40 000,- Kč na </a:t>
            </a:r>
            <a:r>
              <a:rPr lang="cs-CZ" dirty="0" smtClean="0"/>
              <a:t>každou jednotlivou </a:t>
            </a:r>
            <a:r>
              <a:rPr lang="cs-CZ" dirty="0"/>
              <a:t>účetní položku majetku</a:t>
            </a:r>
          </a:p>
          <a:p>
            <a:r>
              <a:rPr lang="cs-CZ" dirty="0" smtClean="0"/>
              <a:t>Úpravy </a:t>
            </a:r>
            <a:r>
              <a:rPr lang="cs-CZ" dirty="0"/>
              <a:t>nad 40 000,- Kč lze financovat formou </a:t>
            </a:r>
            <a:r>
              <a:rPr lang="cs-CZ" dirty="0" smtClean="0"/>
              <a:t>křížového financování</a:t>
            </a:r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spadají do nepřímých nákladů, nelze uhradit </a:t>
            </a:r>
            <a:r>
              <a:rPr lang="cs-CZ" dirty="0" smtClean="0"/>
              <a:t>z přímých </a:t>
            </a:r>
            <a:r>
              <a:rPr lang="cs-CZ" dirty="0"/>
              <a:t>nákladů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68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1766" y="365126"/>
            <a:ext cx="10722033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1.1.6. Nákup služeb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/>
          </a:bodyPr>
          <a:lstStyle/>
          <a:p>
            <a:r>
              <a:rPr lang="cs-CZ" dirty="0"/>
              <a:t>Dodání služby musí být nezbytné k realizaci projektu a </a:t>
            </a:r>
            <a:r>
              <a:rPr lang="cs-CZ" dirty="0" smtClean="0"/>
              <a:t>vytvářet novou </a:t>
            </a:r>
            <a:r>
              <a:rPr lang="cs-CZ" dirty="0"/>
              <a:t>hodnotu, například se může jednat o:</a:t>
            </a:r>
          </a:p>
          <a:p>
            <a:pPr marL="457200" lvl="1" indent="0">
              <a:buNone/>
            </a:pPr>
            <a:r>
              <a:rPr lang="cs-CZ" dirty="0"/>
              <a:t>– Zpracování analýz, průzkumů a studií</a:t>
            </a:r>
          </a:p>
          <a:p>
            <a:pPr marL="457200" lvl="1" indent="0">
              <a:buNone/>
            </a:pPr>
            <a:r>
              <a:rPr lang="cs-CZ" dirty="0"/>
              <a:t>– Lektorské služby</a:t>
            </a:r>
          </a:p>
          <a:p>
            <a:pPr marL="457200" lvl="1" indent="0">
              <a:buNone/>
            </a:pPr>
            <a:r>
              <a:rPr lang="cs-CZ" dirty="0"/>
              <a:t>– Školení a kurzy, případně </a:t>
            </a:r>
            <a:r>
              <a:rPr lang="cs-CZ" dirty="0" err="1"/>
              <a:t>mentoring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– Vytvoření nových materiálů, publikací, manuálů, CD, DVD (nelze provést </a:t>
            </a:r>
            <a:r>
              <a:rPr lang="cs-CZ" dirty="0" smtClean="0"/>
              <a:t>nákup původních         děl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– Pronájem prostor pro práci s cílovou skupinou</a:t>
            </a:r>
          </a:p>
          <a:p>
            <a:r>
              <a:rPr lang="cs-CZ" dirty="0" smtClean="0"/>
              <a:t>Pokud </a:t>
            </a:r>
            <a:r>
              <a:rPr lang="cs-CZ" dirty="0"/>
              <a:t>má příjemci či partner akreditaci, nelze tyto školení </a:t>
            </a:r>
            <a:r>
              <a:rPr lang="cs-CZ" dirty="0" smtClean="0"/>
              <a:t>provést formou </a:t>
            </a:r>
            <a:r>
              <a:rPr lang="cs-CZ" dirty="0"/>
              <a:t>nákupu služeb</a:t>
            </a:r>
          </a:p>
          <a:p>
            <a:r>
              <a:rPr lang="cs-CZ" dirty="0" smtClean="0"/>
              <a:t>Pokud </a:t>
            </a:r>
            <a:r>
              <a:rPr lang="cs-CZ" dirty="0"/>
              <a:t>spadají do nepřímých nákladů, nelze uhradit z </a:t>
            </a:r>
            <a:r>
              <a:rPr lang="cs-CZ" dirty="0" smtClean="0"/>
              <a:t>přímých nákladů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16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1766" y="365126"/>
            <a:ext cx="10722033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1.1.7. Přímá podpora cílové skupiny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rozpočtu lze hradit zapojení cílové skupiny do projektu (</a:t>
            </a:r>
            <a:r>
              <a:rPr lang="cs-CZ" dirty="0" smtClean="0"/>
              <a:t>zejména zaměstnávání </a:t>
            </a:r>
            <a:r>
              <a:rPr lang="cs-CZ" dirty="0"/>
              <a:t>a vzdělávaní cílové skupiny projektu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– </a:t>
            </a:r>
            <a:r>
              <a:rPr lang="cs-CZ" b="1" dirty="0" smtClean="0"/>
              <a:t>Mzdové příspěvky </a:t>
            </a:r>
            <a:r>
              <a:rPr lang="cs-CZ" dirty="0" smtClean="0"/>
              <a:t>– umístění osoby z cílové skupiny na trh práce, způsobilost až do 100 %, maximální </a:t>
            </a:r>
            <a:r>
              <a:rPr lang="cs-CZ" dirty="0"/>
              <a:t>limit 3násobek minimální mzdy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Cestovní náhrady </a:t>
            </a:r>
            <a:r>
              <a:rPr lang="cs-CZ" dirty="0"/>
              <a:t>– stejná pravidla jak u 1.1.2 Cestovní náhrady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Příspěvek na péči o dítě a další závislé osoby </a:t>
            </a:r>
            <a:r>
              <a:rPr lang="cs-CZ" dirty="0"/>
              <a:t>– příspěvek na úhradu nutných </a:t>
            </a:r>
            <a:r>
              <a:rPr lang="cs-CZ" dirty="0" smtClean="0"/>
              <a:t>nákladů spojených </a:t>
            </a:r>
            <a:r>
              <a:rPr lang="cs-CZ" dirty="0"/>
              <a:t>s péčí o děti nebo jiné závislé osoby nebo při nástupu dosud nezaměstnané </a:t>
            </a:r>
            <a:r>
              <a:rPr lang="cs-CZ" dirty="0" smtClean="0"/>
              <a:t>osoby do </a:t>
            </a:r>
            <a:r>
              <a:rPr lang="cs-CZ" dirty="0"/>
              <a:t>nového zaměstnání (max. 6 měsíců)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Jiné nezbytné náklady cílové skupiny </a:t>
            </a:r>
            <a:r>
              <a:rPr lang="cs-CZ" dirty="0"/>
              <a:t>– nezbytné náklady cílové skupiny pro realizování </a:t>
            </a:r>
            <a:r>
              <a:rPr lang="cs-CZ" dirty="0" smtClean="0"/>
              <a:t>jejich aktivit</a:t>
            </a:r>
            <a:r>
              <a:rPr lang="cs-CZ" dirty="0"/>
              <a:t>, např. prohlídka zdravotní způsobilosti, výpis z rejstříku trestů, atd.</a:t>
            </a:r>
          </a:p>
          <a:p>
            <a:pPr marL="457200" lvl="1" indent="0">
              <a:buNone/>
            </a:pPr>
            <a:r>
              <a:rPr lang="cs-CZ" dirty="0" smtClean="0"/>
              <a:t>– </a:t>
            </a:r>
            <a:r>
              <a:rPr lang="cs-CZ" b="1" dirty="0" smtClean="0"/>
              <a:t>Příspěvek </a:t>
            </a:r>
            <a:r>
              <a:rPr lang="cs-CZ" b="1" dirty="0"/>
              <a:t>na osobní náklady týkající se mentora </a:t>
            </a:r>
            <a:r>
              <a:rPr lang="cs-CZ" dirty="0"/>
              <a:t>– příspěvek na osobní náklady mentora </a:t>
            </a:r>
            <a:r>
              <a:rPr lang="cs-CZ" dirty="0" smtClean="0"/>
              <a:t>na zaučení </a:t>
            </a:r>
            <a:r>
              <a:rPr lang="cs-CZ" dirty="0"/>
              <a:t>osoby z cílové skupiny u nového zaměstnavatele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Příspěvek na zapracování </a:t>
            </a:r>
            <a:r>
              <a:rPr lang="cs-CZ" dirty="0"/>
              <a:t>– na uchazeče o zaměstnání, kterému je věnována zvýšená </a:t>
            </a:r>
            <a:r>
              <a:rPr lang="cs-CZ" dirty="0" smtClean="0"/>
              <a:t>péče (dle </a:t>
            </a:r>
            <a:r>
              <a:rPr lang="cs-CZ" dirty="0"/>
              <a:t>zákona č. 435/2004 Sb., zákon o zaměstnanosti v platném znění) a je přijat do </a:t>
            </a:r>
            <a:r>
              <a:rPr lang="cs-CZ" dirty="0" smtClean="0"/>
              <a:t>pracovního poměru </a:t>
            </a:r>
            <a:r>
              <a:rPr lang="cs-CZ" dirty="0"/>
              <a:t>– maximálně po dobu 3 měsíců a polovina minimální mzdy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05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1450"/>
          </a:xfrm>
        </p:spPr>
        <p:txBody>
          <a:bodyPr/>
          <a:lstStyle/>
          <a:p>
            <a:r>
              <a:rPr lang="cs-CZ" dirty="0" smtClean="0"/>
              <a:t>     </a:t>
            </a:r>
            <a:r>
              <a:rPr lang="cs-CZ" b="1" dirty="0" smtClean="0"/>
              <a:t>Program semináře pro žadatele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18755"/>
            <a:ext cx="10515600" cy="3658207"/>
          </a:xfrm>
        </p:spPr>
        <p:txBody>
          <a:bodyPr/>
          <a:lstStyle/>
          <a:p>
            <a:r>
              <a:rPr lang="cs-CZ" dirty="0" smtClean="0"/>
              <a:t>Základní informace o výzvě</a:t>
            </a:r>
          </a:p>
          <a:p>
            <a:r>
              <a:rPr lang="cs-CZ" dirty="0" smtClean="0"/>
              <a:t>Podporované aktivity</a:t>
            </a:r>
          </a:p>
          <a:p>
            <a:r>
              <a:rPr lang="cs-CZ" dirty="0" smtClean="0"/>
              <a:t>Způsobilé výdaje</a:t>
            </a:r>
          </a:p>
          <a:p>
            <a:r>
              <a:rPr lang="cs-CZ" dirty="0" smtClean="0"/>
              <a:t>Způsob podání žádosti o podporu</a:t>
            </a:r>
          </a:p>
          <a:p>
            <a:r>
              <a:rPr lang="cs-CZ" dirty="0" smtClean="0"/>
              <a:t>Důležité odkazy</a:t>
            </a:r>
          </a:p>
          <a:p>
            <a:r>
              <a:rPr lang="cs-CZ" dirty="0" smtClean="0"/>
              <a:t>Dotazy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021" y="5527963"/>
            <a:ext cx="8253663" cy="105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24" y="514104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1766" y="365126"/>
            <a:ext cx="10722033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1.2 Nepřímé náklady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Max. 25% přímých způsobilých nákladů u projektů do 10 mil. Kč</a:t>
            </a:r>
          </a:p>
          <a:p>
            <a:r>
              <a:rPr lang="cs-CZ" dirty="0" smtClean="0"/>
              <a:t>administrativa</a:t>
            </a:r>
            <a:r>
              <a:rPr lang="cs-CZ" dirty="0"/>
              <a:t>, řízení projektu (včetně finančního), účetnictví, </a:t>
            </a:r>
            <a:r>
              <a:rPr lang="cs-CZ" dirty="0" smtClean="0"/>
              <a:t>personalistika komunikační </a:t>
            </a:r>
            <a:r>
              <a:rPr lang="cs-CZ" dirty="0"/>
              <a:t>a informační opatření, občerstvení a stravování a podpůrné procesy </a:t>
            </a:r>
            <a:r>
              <a:rPr lang="cs-CZ" dirty="0" smtClean="0"/>
              <a:t>pro provoz </a:t>
            </a:r>
            <a:r>
              <a:rPr lang="cs-CZ" dirty="0"/>
              <a:t>projektu – rozhodujícím faktorem pro zařazení do nepřímých nákladů je </a:t>
            </a:r>
            <a:r>
              <a:rPr lang="cs-CZ" dirty="0" smtClean="0"/>
              <a:t>fakt, že </a:t>
            </a:r>
            <a:r>
              <a:rPr lang="cs-CZ" dirty="0"/>
              <a:t>daný pracovník nepracuje s cílovou skupinou projektu nebo nezajišťuje </a:t>
            </a:r>
            <a:r>
              <a:rPr lang="cs-CZ" dirty="0" smtClean="0"/>
              <a:t>výstup, který </a:t>
            </a:r>
            <a:r>
              <a:rPr lang="cs-CZ" dirty="0"/>
              <a:t>je určen k přímému využití cílovou skupinou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cestovní </a:t>
            </a:r>
            <a:r>
              <a:rPr lang="cs-CZ" dirty="0"/>
              <a:t>náhrady spojené s pracovními cestami 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spotřební </a:t>
            </a:r>
            <a:r>
              <a:rPr lang="cs-CZ" dirty="0"/>
              <a:t>materiál, zařízení a vybavení (papír…)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prostory </a:t>
            </a:r>
            <a:r>
              <a:rPr lang="cs-CZ" dirty="0"/>
              <a:t>pro realizaci projektu (nájemné, vodné, stočné, energie…)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ostatní </a:t>
            </a:r>
            <a:r>
              <a:rPr lang="cs-CZ" dirty="0"/>
              <a:t>provozní výdaje (internet, poštovné, telefon…)</a:t>
            </a:r>
          </a:p>
          <a:p>
            <a:pPr marL="0" indent="0">
              <a:buNone/>
            </a:pPr>
            <a:r>
              <a:rPr lang="cs-CZ" dirty="0" smtClean="0"/>
              <a:t>Bližší </a:t>
            </a:r>
            <a:r>
              <a:rPr lang="cs-CZ" dirty="0"/>
              <a:t>popis činností spadajících do nepřímých nákladů najdete ve </a:t>
            </a:r>
            <a:r>
              <a:rPr lang="cs-CZ" dirty="0" smtClean="0"/>
              <a:t>specifických pravidlech </a:t>
            </a:r>
            <a:r>
              <a:rPr lang="cs-CZ" dirty="0"/>
              <a:t>pro žadatele, kapitola </a:t>
            </a:r>
            <a:r>
              <a:rPr lang="cs-CZ" dirty="0" smtClean="0"/>
              <a:t>6.2.15 </a:t>
            </a:r>
            <a:r>
              <a:rPr lang="cs-CZ" dirty="0"/>
              <a:t>Vymezení nepřímých výdajů v OPZ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47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vykazování některých nákladů v aktivitě Podpora prorodinných opatření: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cílovou skupinou jsou rodiče dětí; výdaje, které nemají přímý vztah k cílové skupině, nejsou způsobilými náklady projektu (např. stravné dětí, jízdné či případné vstupné), nemohou tedy být součástí rozpočtu projektu </a:t>
            </a:r>
          </a:p>
          <a:p>
            <a:r>
              <a:rPr lang="cs-CZ" dirty="0"/>
              <a:t>cestovné pečujících/doprovázejících osob spadá do nepřímých nákladů </a:t>
            </a:r>
          </a:p>
          <a:p>
            <a:r>
              <a:rPr lang="cs-CZ" dirty="0"/>
              <a:t>v případě společné dopravy dětí do/ze školy, dětské skupiny a /nebo příměstského tábora v rámci regionu (příměstské oblasti, venkovské regiony) je nutno využít službu dopravce; položka bude zahrnuta do kapitoly rozpočtu Nákup služeb </a:t>
            </a:r>
          </a:p>
          <a:p>
            <a:r>
              <a:rPr lang="cs-CZ" dirty="0"/>
              <a:t>případné příspěvky rodičů (ponížené o úhradu výdajů mimo rozpočet projektu, např. stravné dětí) mohou být zahrnuty do spolufinancování ze strany příjemce (pokud by částka vybraných příspěvků přesáhla výši spolufinancování, bude se jednat o příjmy projektu) </a:t>
            </a:r>
          </a:p>
          <a:p>
            <a:r>
              <a:rPr lang="cs-CZ" dirty="0"/>
              <a:t>výdaje, které nejsou hrazeny z projektu, ale jsou nezbytné pro jeho realizaci (např. stravné dětí) je třeba uvést v žádosti o podporu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581892"/>
            <a:ext cx="2128058" cy="955963"/>
          </a:xfrm>
          <a:prstGeom prst="rect">
            <a:avLst/>
          </a:prstGeom>
        </p:spPr>
      </p:pic>
      <p:pic>
        <p:nvPicPr>
          <p:cNvPr id="5" name="Obrázek 2" descr="Publicita IROP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6176963"/>
            <a:ext cx="5642811" cy="60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084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61703"/>
            <a:ext cx="10515600" cy="1325563"/>
          </a:xfrm>
        </p:spPr>
        <p:txBody>
          <a:bodyPr/>
          <a:lstStyle/>
          <a:p>
            <a:r>
              <a:rPr lang="cs-CZ" b="1" dirty="0" smtClean="0"/>
              <a:t>Popis podporovaných aktivit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24" y="1562793"/>
            <a:ext cx="10946476" cy="46141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Aktivity podporované v rámci výzvy MAS Chrudimsko: Prorodinná opatření </a:t>
            </a:r>
            <a:r>
              <a:rPr lang="cs-CZ" dirty="0" smtClean="0"/>
              <a:t>III</a:t>
            </a:r>
            <a:r>
              <a:rPr lang="cs-CZ" dirty="0"/>
              <a:t>. vychází z potřeb osob žijících na území MAS Chrudimsko. Tyto aktivity vedou ke slaďování rodinného a pracovního života a zaměřují se především na možnost uplatnění osob pečujících o dítě v pracovním životě tím, že zajistí v území dostatek možností a kapacit pro děti v době výkonu pracovních povinností pečujících osob. Potřebnost aktivit byla </a:t>
            </a:r>
            <a:r>
              <a:rPr lang="cs-CZ" dirty="0" smtClean="0"/>
              <a:t>identifikována </a:t>
            </a:r>
            <a:r>
              <a:rPr lang="cs-CZ" dirty="0"/>
              <a:t>v rámci tvorby Strategie komunitně vedeného místního rozvoje MAS Chrudimsko. </a:t>
            </a:r>
          </a:p>
          <a:p>
            <a:pPr marL="0" indent="0">
              <a:buNone/>
            </a:pPr>
            <a:r>
              <a:rPr lang="cs-CZ" dirty="0"/>
              <a:t>Podpora těchto aktivit směřuje k cílovým skupinám z území MAS Chrudimsko. </a:t>
            </a:r>
          </a:p>
          <a:p>
            <a:pPr marL="0" indent="0">
              <a:buNone/>
            </a:pPr>
            <a:r>
              <a:rPr lang="cs-CZ" dirty="0"/>
              <a:t>Rámcově se jedná o následující aktivity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smtClean="0"/>
              <a:t>- zařízení </a:t>
            </a:r>
            <a:r>
              <a:rPr lang="cs-CZ" dirty="0"/>
              <a:t>péče o děti zajišťující péči o děti v době mimo školní vyučování (ranní či odpolední pobyt) </a:t>
            </a:r>
          </a:p>
          <a:p>
            <a:pPr marL="457200" lvl="1" indent="0">
              <a:buNone/>
            </a:pPr>
            <a:r>
              <a:rPr lang="pl-PL" dirty="0" smtClean="0"/>
              <a:t>- </a:t>
            </a:r>
            <a:r>
              <a:rPr lang="pl-PL" dirty="0"/>
              <a:t>doprovody na kroužky a zájmové aktivity </a:t>
            </a:r>
          </a:p>
          <a:p>
            <a:pPr marL="457200" lvl="1" indent="0">
              <a:buNone/>
            </a:pPr>
            <a:r>
              <a:rPr lang="cs-CZ" dirty="0" smtClean="0"/>
              <a:t>- </a:t>
            </a:r>
            <a:r>
              <a:rPr lang="cs-CZ" dirty="0"/>
              <a:t>příměstské tábory </a:t>
            </a:r>
          </a:p>
          <a:p>
            <a:pPr marL="457200" lvl="1" indent="0">
              <a:buNone/>
            </a:pPr>
            <a:r>
              <a:rPr lang="cs-CZ" dirty="0"/>
              <a:t>- společná doprava dětí do/ze školy, dětské skupiny a/nebo příměstského tábora </a:t>
            </a:r>
          </a:p>
          <a:p>
            <a:pPr marL="457200" lvl="1" indent="0">
              <a:buNone/>
            </a:pPr>
            <a:r>
              <a:rPr lang="cs-CZ" dirty="0"/>
              <a:t>- dětské skupiny </a:t>
            </a:r>
          </a:p>
          <a:p>
            <a:pPr marL="457200" lvl="1" indent="0">
              <a:buNone/>
            </a:pPr>
            <a:r>
              <a:rPr lang="cs-CZ" dirty="0"/>
              <a:t>- vzdělávání pečujících osob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979695"/>
            <a:ext cx="3886200" cy="6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5" y="26504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</a:t>
            </a:r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Podpora prorodinných opatření obcí a dalších aktérů na místní úrovni</a:t>
            </a:r>
          </a:p>
          <a:p>
            <a:r>
              <a:rPr lang="cs-CZ" dirty="0" smtClean="0"/>
              <a:t>1.1 Zařízení péče o děti zajišťující péči o děti v době mimo školní vyučování (ranní či odpolední pobyt)</a:t>
            </a:r>
          </a:p>
          <a:p>
            <a:r>
              <a:rPr lang="cs-CZ" dirty="0" smtClean="0"/>
              <a:t>1.2. Doprovody na kroužky a zájmové aktivity</a:t>
            </a:r>
          </a:p>
          <a:p>
            <a:r>
              <a:rPr lang="cs-CZ" dirty="0" smtClean="0"/>
              <a:t>1.3. Příměstské tábory</a:t>
            </a:r>
          </a:p>
          <a:p>
            <a:r>
              <a:rPr lang="cs-CZ" dirty="0" smtClean="0"/>
              <a:t>1.4 Společná doprava dětí do/ze školy, dětské skupiny a/ nebo příměstského tábora</a:t>
            </a:r>
          </a:p>
          <a:p>
            <a:r>
              <a:rPr lang="cs-CZ" dirty="0" smtClean="0"/>
              <a:t>1.5 Dětské skupiny</a:t>
            </a:r>
          </a:p>
          <a:p>
            <a:r>
              <a:rPr lang="cs-CZ" dirty="0" smtClean="0"/>
              <a:t>1.6 Vzdělávání pečujících osob</a:t>
            </a:r>
          </a:p>
          <a:p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95474"/>
            <a:ext cx="3886200" cy="7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433" y="45228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2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1.1.Zařízení péče o děti zajišťující péči o děti v době mimo školní vyučování (ranní či odpolední pobyt)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7" y="1825625"/>
            <a:ext cx="10904913" cy="4351338"/>
          </a:xfrm>
        </p:spPr>
        <p:txBody>
          <a:bodyPr>
            <a:normAutofit fontScale="55000" lnSpcReduction="20000"/>
          </a:bodyPr>
          <a:lstStyle/>
          <a:p>
            <a:r>
              <a:rPr lang="cs-CZ" sz="3300" b="1" dirty="0" smtClean="0"/>
              <a:t>Podpora je určena na vybudování zařízení a zajištění služeb péče o děti mimo režim vyhlášky č 74/2005 Sb., o zájmovém vzdělávání. Jedná se o zakládání a provozování zařízení, která doplní chybějící kapacitu stávajících forem tohoto typu (školní družiny, kluby) s dobou provozu odpovídající potřebám rodičů (oproti současné nabídce družin též v časných ranních hodinách a až do pozdního odpoledne). Cílem je zajištění péče o děti v době mimo školní vyučování, kdy jsou rodiče v zaměstnání. Nejde tedy o podporu mimoškolních vzdělávacích aktivit, nýbrž o posílení služeb zajišťující péči o děti</a:t>
            </a:r>
            <a:r>
              <a:rPr lang="cs-CZ" sz="3300" dirty="0" smtClean="0"/>
              <a:t>.</a:t>
            </a:r>
          </a:p>
          <a:p>
            <a:pPr marL="0" indent="0">
              <a:buNone/>
            </a:pPr>
            <a:r>
              <a:rPr lang="cs-CZ" sz="2900" b="1" dirty="0" smtClean="0"/>
              <a:t>Podmínky realizace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Minimální </a:t>
            </a:r>
            <a:r>
              <a:rPr lang="cs-CZ" sz="2900" dirty="0"/>
              <a:t>kapacita zřizovaného zařízení je 5 dětí, </a:t>
            </a:r>
            <a:r>
              <a:rPr lang="cs-CZ" sz="2900" dirty="0" smtClean="0"/>
              <a:t>přičemž </a:t>
            </a:r>
            <a:r>
              <a:rPr lang="cs-CZ" sz="2900" dirty="0"/>
              <a:t>optimální počet dětí na jednu pečující osobu je nejvýše </a:t>
            </a:r>
            <a:r>
              <a:rPr lang="cs-CZ" sz="2900" dirty="0" smtClean="0"/>
              <a:t>15 dětí</a:t>
            </a:r>
            <a:endParaRPr lang="cs-CZ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 Zařízení je určeno pro děti, které jsou žáky 1. stupně ZŠ (popř. přípravné třídy ZŠ)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Do </a:t>
            </a:r>
            <a:r>
              <a:rPr lang="cs-CZ" sz="2900" dirty="0"/>
              <a:t>rozpočtu projektu je možné zahrnout také náklady na doprovody dětí před/po vyučování do/z provozovaného zařízení a náklady na pečující osobu v době pobytu skupiny dětí ve venkovních prostorách tak, aby se skupinou dětí byly vždy 2 pečující osoby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/>
              <a:t>Služby péče o děti mohou být poskytovány i v prostorách, ve kterých je provozována družina podle školského zákona, není však možný překryv doby provozu obou zařízení, ta musí byt přesně odlišena, tomu pak bude odpovídat i výše nájemného (náklady na vybavení budou způsobilé pouze proporcionálně ve vtahu k využití pro a mimo projekt)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/>
              <a:t>S rodiči dětí musí příjemce v průběhu realizace uzavřít písemnou smlouvu o poskytování služby s aktualizací na </a:t>
            </a:r>
            <a:r>
              <a:rPr lang="cs-CZ" sz="2900" dirty="0" smtClean="0"/>
              <a:t>každý školní rok </a:t>
            </a:r>
            <a:r>
              <a:rPr lang="cs-CZ" sz="2900" dirty="0"/>
              <a:t>(podmínka realizace projektu; není součástí žádosti o podporu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99221"/>
            <a:ext cx="3886200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81" y="365126"/>
            <a:ext cx="1687483" cy="9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1.2. Doprovody na kroužky a zájmové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Podpora je určena na zajištění doprovodů dětí na kroužky a zájmové aktivity. Doprovody musí být vždy vázány na další aktivity v prorodinných aktivitách (bod 1.1. - </a:t>
            </a:r>
            <a:r>
              <a:rPr lang="cs-CZ" dirty="0"/>
              <a:t>zařízení péče o děti zajišťující péči o děti v době mimo školní vyučování (ranní či odpolední pobyt) a 1.5. </a:t>
            </a:r>
            <a:r>
              <a:rPr lang="cs-CZ" dirty="0" smtClean="0"/>
              <a:t>a </a:t>
            </a:r>
            <a:r>
              <a:rPr lang="cs-CZ" dirty="0"/>
              <a:t>dětské skupiny </a:t>
            </a:r>
            <a:r>
              <a:rPr lang="cs-CZ" dirty="0" smtClean="0"/>
              <a:t>), nemohou být realizovány jako samostatný projekt</a:t>
            </a:r>
          </a:p>
          <a:p>
            <a:pPr marL="0" indent="0">
              <a:buNone/>
            </a:pPr>
            <a:r>
              <a:rPr lang="cs-CZ" dirty="0" smtClean="0"/>
              <a:t>Podmínky realizace: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Týká se rodičů s předškolními a školními dětmi (1. stupeň ZŠ)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 rozpočtu projektu mohou být doprovody zahrnuty buď jako služba (kapitola rozpočtu Nákup Služeb), anebo může být doprovázející osoba zaměstnána na DPČ/DPP (kapitola rozpočtu Osobní náklady)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Jedno dítě může využít doprovod (tam a zpět) maximálně 3x týdně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 rodiči dětí musí příjemce uzavřít písemnou smlouvu o poskytování služby s aktualizací na každý školní rok (podmínka realizace projektu; není součástí žádosti o podporu)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Vedení denní evidence doprovázených dětí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0"/>
            <a:ext cx="3886200" cy="98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811" y="0"/>
            <a:ext cx="2560320" cy="8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7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1.3. Příměstské tábory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3966"/>
            <a:ext cx="10515600" cy="470299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Podpora je určena na zajištění služeb péče o děti v době školních prázdnin. Příměstský tábor může být realizován i jako samostatný projekt. Současně nemůže být souběžně realizován v kombinaci s aktivitou 1.2 (doprovody na kroužky a zájmové aktivity)</a:t>
            </a:r>
          </a:p>
          <a:p>
            <a:pPr marL="0" indent="0">
              <a:buNone/>
            </a:pPr>
            <a:r>
              <a:rPr lang="cs-CZ" dirty="0" smtClean="0"/>
              <a:t>Podmínky realizace: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Doba konání příměstského tábora je omezena pouze na pracovní dny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Minimální kapacita příměstského tábora je 10 dětí – s rodiči dětí musí příjemce uzavřít písemnou smlouvu o poskytování služby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Je nutné vést denní evidenci přítomných dětí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Musí být uzavřeny/aktualizovány na každý turnus, popř. turnusy pokud jsou organizovány ve stejném školním roce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99220"/>
            <a:ext cx="3886200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3" y="405744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2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1.4 Společná doprava dětí do/ze školy, dětské skupiny a /nebo příměstského tábor</a:t>
            </a:r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193" y="1690688"/>
            <a:ext cx="11162607" cy="448627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500" dirty="0" smtClean="0"/>
              <a:t>Podpora je určena na zajištění dopravy dětí do/ze školy, dětské skupiny a/nebo příměstského tábora (týká se dětí předškolního věku a žáků 1. stupně ZŠ). Společná doprava může být realizována i jako samostatný projekt.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500" dirty="0"/>
              <a:t> </a:t>
            </a:r>
            <a:r>
              <a:rPr lang="cs-CZ" sz="2500" b="1" dirty="0" smtClean="0"/>
              <a:t>Společná doprava </a:t>
            </a:r>
            <a:r>
              <a:rPr lang="cs-CZ" sz="2500" dirty="0" smtClean="0"/>
              <a:t>dětí do/ze školy, dětské skupiny a / nebo příměstského táboru </a:t>
            </a:r>
            <a:r>
              <a:rPr lang="cs-CZ" sz="2500" b="1" dirty="0" smtClean="0"/>
              <a:t>může být provozována, pokud platí alespoň jedno z níže uvedených kritérií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500" dirty="0" smtClean="0"/>
              <a:t> neexistuje žádné spojení hromadnou dopravou,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500" dirty="0" smtClean="0"/>
              <a:t> neexistuje vhodné spojení hromadnou dopravou ve vhodném čase (dítě by na začátek nebo po konci vyučování/dětské skupiny/příměstského tábora čekalo více než 30 min.),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500" dirty="0" smtClean="0"/>
              <a:t>návaznost spojů hromadné dopravy je komplikovaná (přestupy, čekání na jednotlivé spoje, interval mezi jednotlivými spoji je větší než 1 hod.)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500" b="1" dirty="0" smtClean="0"/>
              <a:t>Podmínky realizace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500" dirty="0" smtClean="0"/>
              <a:t>Žadatel v žádosti o podporu musí vždy odůvodnit potřebnost služby. V případě realizace společné dopravy dětí do/z příměstského tábora je nezbytné místo realizace příměstského tábora přizpůsobit délce obvyklé dojížďky do spádových předškolních a školních zařízení. Týká </a:t>
            </a:r>
            <a:r>
              <a:rPr lang="cs-CZ" sz="2500" dirty="0"/>
              <a:t>se rodičů s předškolními a školními dětmi (1. stupeň ZŠ)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500" dirty="0"/>
              <a:t>V rozpočtu projektu může být společná doprava zahrnuta pouze jako služba (v kapitole rozpočtu Nákup služeb)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500" dirty="0"/>
              <a:t>Není možné využívat vlastního dopravního prostředku příjemce dotace nebo rodiče dítěte – cena služby vyplývá ze smlouvy s dopravcem (není vázaná na veřejnou dopravu)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500" dirty="0"/>
              <a:t>S rodiči dětí musí příjemce uzavřít písemnou smlouvu o poskytování služby s aktualizací na každé pololetí školního roku (podmínka realizace projektu; není součástí žádosti o podporu)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500" dirty="0"/>
              <a:t>Doporučujeme vedení denní evidence přepravovaných dětí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500" dirty="0"/>
              <a:t>Náklady na doprovázející/pečující osoby během cesty jsou způsobilými náklady projektu vždy v případě doprovázení předškolních dětí, u žáků 1. stupně ZŠ jen pokud příjemce uzná tento doprovod za potřebný ve zvlášť odůvodněných případech (např. vyžaduje-li to zdravotní stav dítěte apod.); ve druhém uvedeném případě muší žadatel odůvodnit potřebnost služby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500" dirty="0"/>
              <a:t>Přepravce musí dodržovat zákonné předpisy (sedačky a poutání dětí pásy)</a:t>
            </a:r>
          </a:p>
          <a:p>
            <a:pPr marL="0" indent="0">
              <a:buNone/>
            </a:pPr>
            <a:endParaRPr lang="cs-CZ" sz="2500" dirty="0" smtClean="0"/>
          </a:p>
          <a:p>
            <a:endParaRPr lang="cs-CZ" sz="2100" dirty="0" smtClean="0"/>
          </a:p>
          <a:p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147" y="5870157"/>
            <a:ext cx="3886200" cy="6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713" y="927756"/>
            <a:ext cx="1820487" cy="6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1.5. Dětské skupiny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Služba poskytována mimo domácnost dítěte </a:t>
            </a:r>
            <a:r>
              <a:rPr lang="cs-CZ" sz="2000" dirty="0" smtClean="0"/>
              <a:t>v kolektivu </a:t>
            </a:r>
            <a:r>
              <a:rPr lang="cs-CZ" sz="2000" dirty="0"/>
              <a:t>dětí, určena pro děti od 1 roku věku do</a:t>
            </a:r>
          </a:p>
          <a:p>
            <a:pPr marL="0" indent="0">
              <a:buNone/>
            </a:pPr>
            <a:r>
              <a:rPr lang="cs-CZ" sz="2000" dirty="0"/>
              <a:t>zahájení povinné školní docházky</a:t>
            </a:r>
          </a:p>
          <a:p>
            <a:pPr marL="0" indent="0">
              <a:buNone/>
            </a:pPr>
            <a:r>
              <a:rPr lang="cs-CZ" sz="2000" dirty="0"/>
              <a:t>• Účelem podpory je umožnit rodičům zapojení </a:t>
            </a:r>
            <a:r>
              <a:rPr lang="cs-CZ" sz="2000" dirty="0" smtClean="0"/>
              <a:t>do pracovního </a:t>
            </a:r>
            <a:r>
              <a:rPr lang="cs-CZ" sz="2000" dirty="0"/>
              <a:t>procesu</a:t>
            </a:r>
          </a:p>
          <a:p>
            <a:pPr marL="0" indent="0">
              <a:buNone/>
            </a:pPr>
            <a:r>
              <a:rPr lang="cs-CZ" sz="2000" dirty="0"/>
              <a:t>• Podpora je určena na: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</a:t>
            </a:r>
            <a:r>
              <a:rPr lang="cs-CZ" sz="2000" dirty="0"/>
              <a:t>) provoz dětských skupin,</a:t>
            </a:r>
          </a:p>
          <a:p>
            <a:pPr marL="0" indent="0">
              <a:buNone/>
            </a:pPr>
            <a:r>
              <a:rPr lang="cs-CZ" sz="2000" dirty="0" smtClean="0"/>
              <a:t>2</a:t>
            </a:r>
            <a:r>
              <a:rPr lang="cs-CZ" sz="2000" dirty="0"/>
              <a:t>) vybudování nebo transformaci a </a:t>
            </a:r>
            <a:r>
              <a:rPr lang="cs-CZ" sz="2000" dirty="0" smtClean="0"/>
              <a:t>provoz dětských </a:t>
            </a:r>
            <a:r>
              <a:rPr lang="cs-CZ" sz="2000" dirty="0"/>
              <a:t>skupin dle zákona č. 247/2014 Sb. – lze</a:t>
            </a:r>
          </a:p>
          <a:p>
            <a:pPr marL="0" indent="0">
              <a:buNone/>
            </a:pPr>
            <a:r>
              <a:rPr lang="cs-CZ" sz="2000" dirty="0"/>
              <a:t>žádat pouze na jednu z těchto variant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666874"/>
            <a:ext cx="3886200" cy="9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4" y="357617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4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1.5. Dětské skupiny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1)  </a:t>
            </a:r>
            <a:r>
              <a:rPr lang="cs-CZ" sz="2000" dirty="0"/>
              <a:t>Dětské skupiny pro veřejnost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• </a:t>
            </a:r>
            <a:r>
              <a:rPr lang="cs-CZ" sz="2000" dirty="0"/>
              <a:t>Provozovatel dětské skupiny není povinen být zaměstnavatelem rodiče nebo jiné osoby, které bylo svěřeno dítě do péče, pokud je: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cs-CZ" sz="2000" dirty="0"/>
              <a:t>ústavem </a:t>
            </a:r>
            <a:r>
              <a:rPr lang="cs-CZ" sz="2000" dirty="0" smtClean="0"/>
              <a:t>– </a:t>
            </a:r>
            <a:r>
              <a:rPr lang="cs-CZ" sz="2000" dirty="0"/>
              <a:t>poskytování služby péče o dítě v dětské skupině je v souladu se zakládací </a:t>
            </a:r>
            <a:r>
              <a:rPr lang="cs-CZ" sz="2000" dirty="0" smtClean="0"/>
              <a:t>listinou</a:t>
            </a:r>
          </a:p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cs-CZ" sz="2000" dirty="0"/>
              <a:t>Právnickou osobou registrovanou nebo evidovanou dle zákona č. 3/2002 Sb., pokud poskytování služby péče o dítě v dětské skupině je v souladu s jejím předmětem </a:t>
            </a:r>
            <a:r>
              <a:rPr lang="cs-CZ" sz="2000" dirty="0" smtClean="0"/>
              <a:t>činnosti</a:t>
            </a:r>
          </a:p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cs-CZ" sz="2000" dirty="0"/>
              <a:t>ÚSC nebo jim zřízenou právnickou osobou – o.p.s. – péče o dítě v souladu se zakládací listinou nebo smlouvou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cs-CZ" sz="2000" dirty="0"/>
              <a:t>Nadací nebo nadačním fondem – Spolkem, pokud je činnost v souladu se stanovami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666874"/>
            <a:ext cx="3886200" cy="9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4" y="357617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2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</a:t>
            </a:r>
            <a:r>
              <a:rPr lang="cs-CZ" b="1" dirty="0" smtClean="0"/>
              <a:t>PŘEDSTAVENÍ VÝZVY</a:t>
            </a:r>
            <a:br>
              <a:rPr lang="cs-CZ" b="1" dirty="0" smtClean="0"/>
            </a:br>
            <a:r>
              <a:rPr lang="cs-CZ" sz="3200" b="1" dirty="0" smtClean="0"/>
              <a:t>                                      ZÁKLADNÍ INFORMACE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Prioritní osa </a:t>
            </a:r>
            <a:r>
              <a:rPr lang="cs-CZ" sz="2400" dirty="0" smtClean="0"/>
              <a:t>2 Sociální začleňování a boj s chudobou</a:t>
            </a:r>
          </a:p>
          <a:p>
            <a:r>
              <a:rPr lang="cs-CZ" sz="2400" b="1" dirty="0" smtClean="0"/>
              <a:t>Investiční priorita </a:t>
            </a:r>
            <a:r>
              <a:rPr lang="cs-CZ" sz="2400" dirty="0" smtClean="0"/>
              <a:t>2.3 Strategie komunitně vedeného místního rozvoje </a:t>
            </a:r>
          </a:p>
          <a:p>
            <a:r>
              <a:rPr lang="cs-CZ" sz="2400" b="1" dirty="0" smtClean="0"/>
              <a:t>Specifický cíl </a:t>
            </a:r>
            <a:r>
              <a:rPr lang="cs-CZ" sz="2400" dirty="0" smtClean="0"/>
              <a:t>2.3.1. Zvýšit zapojení lokálních aktérů do řešení problémů nezaměstnanosti a sociálního začleňování ve venkovských oblastech</a:t>
            </a:r>
          </a:p>
          <a:p>
            <a:r>
              <a:rPr lang="cs-CZ" sz="2400" b="1" dirty="0" smtClean="0"/>
              <a:t>Vyhlášení výzvy</a:t>
            </a:r>
            <a:r>
              <a:rPr lang="cs-CZ" sz="2400" dirty="0" smtClean="0"/>
              <a:t>: 28.2.2019</a:t>
            </a:r>
          </a:p>
          <a:p>
            <a:r>
              <a:rPr lang="cs-CZ" sz="2400" b="1" dirty="0" smtClean="0"/>
              <a:t>Zahájení příjmu žádostí</a:t>
            </a:r>
            <a:r>
              <a:rPr lang="cs-CZ" sz="2400" dirty="0" smtClean="0"/>
              <a:t>: 28.2. 2019, 04:00 hodin</a:t>
            </a:r>
          </a:p>
          <a:p>
            <a:r>
              <a:rPr lang="cs-CZ" sz="2400" b="1" dirty="0" smtClean="0"/>
              <a:t>Ukončení příjmu žádostí o podporu</a:t>
            </a:r>
            <a:r>
              <a:rPr lang="cs-CZ" sz="2400" dirty="0" smtClean="0"/>
              <a:t>: 18.04.2019, 12:00 hod.</a:t>
            </a:r>
          </a:p>
          <a:p>
            <a:endParaRPr lang="cs-CZ" sz="2400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958" y="5317958"/>
            <a:ext cx="7375358" cy="10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79802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94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1.5. Dětské skupiny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2</a:t>
            </a:r>
            <a:r>
              <a:rPr lang="cs-CZ" sz="2000" dirty="0"/>
              <a:t>) Podniková </a:t>
            </a:r>
            <a:r>
              <a:rPr lang="cs-CZ" sz="2000" dirty="0" smtClean="0"/>
              <a:t>dětská skupina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• Provozovatel dětské skupiny je zaměstnavatelem </a:t>
            </a:r>
            <a:r>
              <a:rPr lang="cs-CZ" sz="2000" dirty="0" smtClean="0"/>
              <a:t>rodiče nebo </a:t>
            </a:r>
            <a:r>
              <a:rPr lang="cs-CZ" sz="2000" dirty="0"/>
              <a:t>na základě dohody se </a:t>
            </a:r>
            <a:r>
              <a:rPr lang="cs-CZ" sz="2000" dirty="0" smtClean="0"/>
              <a:t> zaměstnavatelem tohoto rodiče</a:t>
            </a:r>
            <a:r>
              <a:rPr lang="cs-CZ" sz="2000" dirty="0"/>
              <a:t>, a to za podmínek, za kterých poskytuje </a:t>
            </a:r>
            <a:r>
              <a:rPr lang="cs-CZ" sz="2000" dirty="0" smtClean="0"/>
              <a:t>službu ostatním </a:t>
            </a:r>
            <a:r>
              <a:rPr lang="cs-CZ" sz="2000" dirty="0"/>
              <a:t>rodičům</a:t>
            </a:r>
          </a:p>
          <a:p>
            <a:pPr marL="0" indent="0">
              <a:buNone/>
            </a:pPr>
            <a:r>
              <a:rPr lang="cs-CZ" sz="2000" dirty="0"/>
              <a:t>• Služba musí být poskytována mimo domácnost dítěte</a:t>
            </a:r>
          </a:p>
          <a:p>
            <a:pPr marL="0" indent="0">
              <a:buNone/>
            </a:pPr>
            <a:r>
              <a:rPr lang="cs-CZ" sz="2000" dirty="0"/>
              <a:t>• Pouze pro zařízení péče o děti, které jsou provozovány</a:t>
            </a:r>
          </a:p>
          <a:p>
            <a:pPr marL="0" indent="0">
              <a:buNone/>
            </a:pPr>
            <a:r>
              <a:rPr lang="cs-CZ" sz="2000" dirty="0"/>
              <a:t>mimo režim školského zákona</a:t>
            </a:r>
          </a:p>
          <a:p>
            <a:pPr marL="0" indent="0">
              <a:buNone/>
            </a:pPr>
            <a:r>
              <a:rPr lang="cs-CZ" sz="2000" dirty="0"/>
              <a:t>• Minimum – 4, maximum – 24 dětí</a:t>
            </a:r>
          </a:p>
          <a:p>
            <a:pPr marL="0" indent="0">
              <a:buNone/>
            </a:pPr>
            <a:r>
              <a:rPr lang="cs-CZ" sz="2000" dirty="0"/>
              <a:t>• Žádost lze podat i před zaevidováním dětské skupiny </a:t>
            </a:r>
            <a:r>
              <a:rPr lang="cs-CZ" sz="2000" dirty="0" smtClean="0"/>
              <a:t>– nejpozději </a:t>
            </a:r>
            <a:r>
              <a:rPr lang="cs-CZ" sz="2000" dirty="0"/>
              <a:t>v den zahájení provozu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666874"/>
            <a:ext cx="3886200" cy="9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4" y="357617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7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1.6 Vzdělávání pečujících osob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Jedná se o další profesní vzdělávání pro pečující osoby zaměřené na zlepšení jejich přístupu na trh práce, včetně výkonu samostatné výdělečné činnosti. Volba profesního vzdělávání musí odpovídat potřebám podporované cílové skupiny a musí mít vazbu na projektem deklarované pracovní uplatnění. Dosažené vzdělání by podpořeným osobám mělo usnadnit jejich uplatnění například v dětských skupinách, v dětských klubech, na příměstských táborech nebo jako </a:t>
            </a:r>
            <a:r>
              <a:rPr lang="cs-CZ" dirty="0" smtClean="0"/>
              <a:t>OSVČ </a:t>
            </a:r>
            <a:endParaRPr lang="cs-CZ" dirty="0"/>
          </a:p>
          <a:p>
            <a:r>
              <a:rPr lang="cs-CZ" b="1" dirty="0" smtClean="0"/>
              <a:t>Doporučení </a:t>
            </a:r>
            <a:r>
              <a:rPr lang="cs-CZ" b="1" dirty="0"/>
              <a:t>k podporované aktivitě Podpora prorodinných opatření: </a:t>
            </a:r>
            <a:r>
              <a:rPr lang="cs-CZ" dirty="0"/>
              <a:t>Doporučujeme uzavřít pojištění odpovědnosti za škody (zahrnující pobyt v prostorách zařízení i volný pohyb dětí mimo zařízení), výdaj lze hradit z nepřímých nákladů projektu</a:t>
            </a:r>
            <a:r>
              <a:rPr lang="cs-CZ" dirty="0" smtClean="0"/>
              <a:t>! U dětských skupin je pojištění povinné.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063916"/>
            <a:ext cx="3886200" cy="6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4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7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Nepodporované aktivity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 této výzvě nebudou podporovány následující aktivity: </a:t>
            </a:r>
          </a:p>
          <a:p>
            <a:pPr marL="457200" lvl="1" indent="0">
              <a:buNone/>
            </a:pPr>
            <a:r>
              <a:rPr lang="cs-CZ" dirty="0" smtClean="0"/>
              <a:t>- </a:t>
            </a:r>
            <a:r>
              <a:rPr lang="cs-CZ" dirty="0"/>
              <a:t>Volnočasové aktivity </a:t>
            </a:r>
          </a:p>
          <a:p>
            <a:pPr marL="457200" lvl="1" indent="0">
              <a:buNone/>
            </a:pPr>
            <a:r>
              <a:rPr lang="pl-PL" dirty="0"/>
              <a:t>- PC/jazykové kurzy jako samostatný projekt </a:t>
            </a:r>
          </a:p>
          <a:p>
            <a:pPr marL="457200" lvl="1" indent="0">
              <a:buNone/>
            </a:pPr>
            <a:r>
              <a:rPr lang="cs-CZ" dirty="0"/>
              <a:t>- Osvětová činnost/kampaně jako samostatný projekt </a:t>
            </a:r>
          </a:p>
          <a:p>
            <a:pPr marL="457200" lvl="1" indent="0">
              <a:buNone/>
            </a:pPr>
            <a:r>
              <a:rPr lang="cs-CZ" dirty="0"/>
              <a:t>- Tvorba komplexních vzdělávacích programů včetně e-</a:t>
            </a:r>
            <a:r>
              <a:rPr lang="cs-CZ" dirty="0" err="1"/>
              <a:t>learningových</a:t>
            </a:r>
            <a:r>
              <a:rPr lang="cs-CZ" dirty="0"/>
              <a:t> kurzů </a:t>
            </a:r>
          </a:p>
          <a:p>
            <a:pPr marL="457200" lvl="1" indent="0">
              <a:buNone/>
            </a:pPr>
            <a:r>
              <a:rPr lang="cs-CZ" dirty="0"/>
              <a:t>- Všeobecné psychologické poradenství, pokud nebude součástí komplexní poradenské práce s účastníkem projektu </a:t>
            </a:r>
          </a:p>
          <a:p>
            <a:pPr marL="457200" lvl="1" indent="0">
              <a:buNone/>
            </a:pPr>
            <a:r>
              <a:rPr lang="cs-CZ" dirty="0"/>
              <a:t>- Zahraniční stáže </a:t>
            </a:r>
          </a:p>
          <a:p>
            <a:pPr marL="457200" lvl="1" indent="0">
              <a:buNone/>
            </a:pPr>
            <a:r>
              <a:rPr lang="cs-CZ" dirty="0"/>
              <a:t>- Lesní školky (mimo zákon o dětských skupinách kvůli nesplnění hygienických předpisů) </a:t>
            </a:r>
          </a:p>
          <a:p>
            <a:pPr marL="457200" lvl="1" indent="0">
              <a:buNone/>
            </a:pPr>
            <a:r>
              <a:rPr lang="pt-BR" dirty="0"/>
              <a:t>- Provoz mateřských a rodinných center </a:t>
            </a:r>
          </a:p>
          <a:p>
            <a:pPr marL="457200" lvl="1" indent="0">
              <a:buNone/>
            </a:pPr>
            <a:r>
              <a:rPr lang="cs-CZ" dirty="0"/>
              <a:t>- Vzdělávání členů realizačního týmu s výjimkou: </a:t>
            </a:r>
            <a:r>
              <a:rPr lang="cs-CZ" dirty="0" smtClean="0"/>
              <a:t>vzdělávání </a:t>
            </a:r>
            <a:r>
              <a:rPr lang="cs-CZ" dirty="0"/>
              <a:t>realizačního týmu v případě zaměstnanců sociálního podniku, kteří jsou v přímé práci s cílovou skupinou, </a:t>
            </a:r>
            <a:r>
              <a:rPr lang="cs-CZ" dirty="0" smtClean="0"/>
              <a:t>vzdělávání </a:t>
            </a:r>
            <a:r>
              <a:rPr lang="cs-CZ" dirty="0"/>
              <a:t>realizačního týmu - sociálních pracovníků v souladu se zákonem č. 108/2006 Sb., o sociálních službách, působících v oblasti sociálních služeb, a to maximálně v rozsahu 24 hodin za kalendářní rok, </a:t>
            </a:r>
            <a:r>
              <a:rPr lang="cs-CZ" dirty="0" smtClean="0"/>
              <a:t>vzdělávání </a:t>
            </a:r>
            <a:r>
              <a:rPr lang="cs-CZ" dirty="0"/>
              <a:t>realizačního týmu - sociálních pracovníků v souladu se zákonem č. 108/2006 Sb., o sociálních službách, působících mimo oblast sociálních služeb, a to minimálně 40 hodin za celé období realizace projektu, </a:t>
            </a:r>
            <a:r>
              <a:rPr lang="cs-CZ" dirty="0" smtClean="0"/>
              <a:t>vzdělávání </a:t>
            </a:r>
            <a:r>
              <a:rPr lang="cs-CZ" dirty="0"/>
              <a:t>realizačního týmu - pečujících osob. </a:t>
            </a:r>
          </a:p>
          <a:p>
            <a:r>
              <a:rPr lang="cs-CZ" dirty="0"/>
              <a:t>Potřebnost vzdělávacích aktivit zdůvodní žadatel v projektové žádosti.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919536"/>
            <a:ext cx="3886200" cy="5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993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40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</a:t>
            </a:r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Indikátory výstupu</a:t>
            </a:r>
          </a:p>
          <a:p>
            <a:r>
              <a:rPr lang="cs-CZ" sz="2400" dirty="0" smtClean="0"/>
              <a:t>Tyto indikátory jsou určené pro sledování a vyhodnocování prováděných opatření a aktivit, které charakterizují konkrétní činnost. Podávají informace o okamžitých výstupech realizace jednotlivých operací/akcí/projektů v rámci programu. </a:t>
            </a:r>
          </a:p>
          <a:p>
            <a:r>
              <a:rPr lang="cs-CZ" sz="2400" dirty="0" smtClean="0"/>
              <a:t>Indikátory výstupů vyjadřují např. počty osob, které byly v rámci daného projektu podpořeny.</a:t>
            </a:r>
          </a:p>
          <a:p>
            <a:pPr marL="0" indent="0">
              <a:buNone/>
            </a:pPr>
            <a:r>
              <a:rPr lang="cs-CZ" b="1" dirty="0" smtClean="0"/>
              <a:t>Indikátory výsledku</a:t>
            </a:r>
          </a:p>
          <a:p>
            <a:r>
              <a:rPr lang="cs-CZ" sz="2400" dirty="0" smtClean="0"/>
              <a:t>Jedná se o indikátory s přímou vazbou na stanovené cíle. Slouží k prokázání, zda bylo cíle projektu dosaženo. Indikátory výsledků vyjadřují okamžité efekty podpory, ke kterým došlo v době realizace projektů</a:t>
            </a:r>
            <a:r>
              <a:rPr lang="cs-CZ" sz="2400" b="1" dirty="0" smtClean="0"/>
              <a:t>. </a:t>
            </a:r>
            <a:endParaRPr lang="cs-CZ" sz="2400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63125"/>
            <a:ext cx="38862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480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99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                              INDIKÁTORY</a:t>
            </a:r>
            <a:br>
              <a:rPr lang="cs-CZ" b="1" dirty="0" smtClean="0"/>
            </a:br>
            <a:r>
              <a:rPr lang="cs-CZ" b="1" dirty="0" smtClean="0"/>
              <a:t>                                 </a:t>
            </a:r>
            <a:r>
              <a:rPr lang="cs-CZ" sz="2400" b="1" dirty="0" smtClean="0"/>
              <a:t>SE ZÁVAZKEM</a:t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Hodnoty, které jsou chápány jako závazek žadatele, kterého má dosáhnout díky realizaci projektu.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Pravidla týkající se indikátorů, včetně definic jednotlivých indikátorů, jsou k dispozici v Obecné části pravidel pro žadatele a příjemce v rámci Operačního programu </a:t>
            </a:r>
            <a:r>
              <a:rPr lang="cs-CZ" dirty="0"/>
              <a:t>zaměstnanost - </a:t>
            </a:r>
            <a:r>
              <a:rPr lang="cs-CZ" dirty="0">
                <a:hlinkClick r:id="rId2"/>
              </a:rPr>
              <a:t>https://www.esfcr.cz/file/9002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5281862"/>
            <a:ext cx="3886200" cy="10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244" y="423949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INDIKÁTORY</a:t>
            </a:r>
            <a:br>
              <a:rPr lang="cs-CZ" b="1" dirty="0" smtClean="0"/>
            </a:br>
            <a:r>
              <a:rPr lang="cs-CZ" b="1" dirty="0" smtClean="0"/>
              <a:t>                          </a:t>
            </a:r>
            <a:r>
              <a:rPr lang="cs-CZ" sz="2400" b="1" dirty="0" smtClean="0"/>
              <a:t>SE ZÁVAZKEM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Kód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Měrná jednotka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 indikátoru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Celkový počet účastníků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Výstup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50001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Kapacita podporovaných zařízení péče o děti nebo vzdělávacích zařízení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Výstup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281862"/>
            <a:ext cx="3886200" cy="10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2" y="514104"/>
            <a:ext cx="2560320" cy="10276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 </a:t>
            </a:r>
            <a:r>
              <a:rPr lang="cs-CZ" b="1" dirty="0" smtClean="0"/>
              <a:t>INDIKÁTORY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případě, že projekt podporu získá, bude mít žadatel povinnost kromě indikátorů se závazkem vykazovat dosažené hodnoty také pro: </a:t>
            </a:r>
          </a:p>
          <a:p>
            <a:r>
              <a:rPr lang="cs-CZ" dirty="0"/>
              <a:t>a) Indikátory výstupů, které navazují na charakteristiky účastníků jako je např. věk, postavení na trhu práce, případné znevýhodnění, atd. Tyto indikátory se načítají automaticky z Monitorovacího listu podpořené osoby skrze informační systém IS ESF 2014+, který příjemce zpracovává společně se Zprávou o realizaci projektu (</a:t>
            </a:r>
            <a:r>
              <a:rPr lang="cs-CZ" dirty="0" err="1"/>
              <a:t>ZoR</a:t>
            </a:r>
            <a:r>
              <a:rPr lang="cs-CZ" dirty="0"/>
              <a:t>); </a:t>
            </a:r>
          </a:p>
          <a:p>
            <a:r>
              <a:rPr lang="cs-CZ" dirty="0"/>
              <a:t>b) Indikátory z tabulek uvedených níže, které jsou relevantní vůči plánovaným aktivitám a podporovaným cílovým skupinám projektu. Žadatel má povinnost v žádosti o podporu u těchto indikátorů vyplnit pole cílová hodnota. Pokud je daný indikátor vůči projektovým aktivitám nerelevantní, pak je možné u něj uvést cílovou hodnotu 0. U výsledkových indikátorů, které se týkají účastníků, žadatel uvede vždy cílovou hodnotu 0. Dosažené hodnoty indikátorů uvedených níže budou příjemcem vykazovány prostřednictvím Zprávy o realizaci projektu (</a:t>
            </a:r>
            <a:r>
              <a:rPr lang="cs-CZ" dirty="0" err="1"/>
              <a:t>ZoR</a:t>
            </a:r>
            <a:r>
              <a:rPr lang="cs-CZ" dirty="0"/>
              <a:t>) v IS KP14+. Sledování parametrů týkajících se podpořených osob a související indikátory jsou detailně popsány v Obecné části pravidel pro žadatele a příjemce v rámci Operačního programu zaměstnanost v kapitole 18.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7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1" y="40558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5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97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                             INDIKÁTORY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075946"/>
            <a:ext cx="3886200" cy="78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6" y="116048"/>
            <a:ext cx="2560320" cy="1027603"/>
          </a:xfrm>
          <a:prstGeom prst="rect">
            <a:avLst/>
          </a:prstGeom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369050"/>
              </p:ext>
            </p:extLst>
          </p:nvPr>
        </p:nvGraphicFramePr>
        <p:xfrm>
          <a:off x="838200" y="1392733"/>
          <a:ext cx="10515599" cy="397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706">
                  <a:extLst>
                    <a:ext uri="{9D8B030D-6E8A-4147-A177-3AD203B41FA5}">
                      <a16:colId xmlns:a16="http://schemas.microsoft.com/office/drawing/2014/main" val="4220402473"/>
                    </a:ext>
                  </a:extLst>
                </a:gridCol>
                <a:gridCol w="6050676">
                  <a:extLst>
                    <a:ext uri="{9D8B030D-6E8A-4147-A177-3AD203B41FA5}">
                      <a16:colId xmlns:a16="http://schemas.microsoft.com/office/drawing/2014/main" val="597941986"/>
                    </a:ext>
                  </a:extLst>
                </a:gridCol>
                <a:gridCol w="1381750">
                  <a:extLst>
                    <a:ext uri="{9D8B030D-6E8A-4147-A177-3AD203B41FA5}">
                      <a16:colId xmlns:a16="http://schemas.microsoft.com/office/drawing/2014/main" val="1513312577"/>
                    </a:ext>
                  </a:extLst>
                </a:gridCol>
                <a:gridCol w="1865467">
                  <a:extLst>
                    <a:ext uri="{9D8B030D-6E8A-4147-A177-3AD203B41FA5}">
                      <a16:colId xmlns:a16="http://schemas.microsoft.com/office/drawing/2014/main" val="517662463"/>
                    </a:ext>
                  </a:extLst>
                </a:gridCol>
              </a:tblGrid>
              <a:tr h="350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Kód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Název indikátoru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Měrná jednotka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Typ indikátoru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7493232"/>
                  </a:ext>
                </a:extLst>
              </a:tr>
              <a:tr h="35041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50110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Počet osob využívajících zařízení péče o děti předškolního věku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Výsledek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1220599"/>
                  </a:ext>
                </a:extLst>
              </a:tr>
              <a:tr h="35041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50120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Počet osob využívajících zařízení péče o děti ve věku do 3 let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Výsledek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3295738"/>
                  </a:ext>
                </a:extLst>
              </a:tr>
              <a:tr h="35041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80500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Počet napsaných a zveřejněných analytických a strategických dokumentů (vč. evaluačních)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Dokumenty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Výstup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4114905"/>
                  </a:ext>
                </a:extLst>
              </a:tr>
              <a:tr h="79622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50130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osob pracujících v rámci flexibilních forem práce </a:t>
                      </a:r>
                      <a:endParaRPr lang="cs-CZ" sz="1200">
                        <a:effectLst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Výsledek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4705856"/>
                  </a:ext>
                </a:extLst>
              </a:tr>
              <a:tr h="35041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50105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zaměstnavatelů, kteří podporují flexibilní formy práce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Podniky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4991121"/>
                  </a:ext>
                </a:extLst>
              </a:tr>
              <a:tr h="35041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62500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Účastníci v procesu vzdělávání/odborné přípravy po ukončení své účasti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Výsledek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393816"/>
                  </a:ext>
                </a:extLst>
              </a:tr>
              <a:tr h="35041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62600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Účastníci, kteří získali kvalifikaci po ukončení své účasti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Výsledek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688768"/>
                  </a:ext>
                </a:extLst>
              </a:tr>
              <a:tr h="72265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62800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Znevýhodnění účastníci, kteří po ukončení své účasti hledají zaměstnání, jsou v procesu vzdělávání/odborné přípravy, rozšiřují si kvalifikaci nebo jsou zaměstnaní, a to i OSVČ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Osoby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Výsledek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416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63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Problematika </a:t>
            </a:r>
            <a:r>
              <a:rPr lang="cs-CZ" dirty="0"/>
              <a:t>hodnocení přijatelnosti a </a:t>
            </a:r>
            <a:r>
              <a:rPr lang="cs-CZ" dirty="0" smtClean="0"/>
              <a:t>formálních náležitostí</a:t>
            </a:r>
            <a:r>
              <a:rPr lang="cs-CZ" dirty="0"/>
              <a:t>, věcného hodnocení a výběru projektů</a:t>
            </a:r>
          </a:p>
          <a:p>
            <a:r>
              <a:rPr lang="cs-CZ" dirty="0" smtClean="0"/>
              <a:t>Dle Přílohy </a:t>
            </a:r>
            <a:r>
              <a:rPr lang="cs-CZ" dirty="0"/>
              <a:t>č. </a:t>
            </a:r>
            <a:r>
              <a:rPr lang="cs-CZ" dirty="0" smtClean="0"/>
              <a:t>2 </a:t>
            </a:r>
            <a:r>
              <a:rPr lang="cs-CZ" dirty="0"/>
              <a:t>Výzvy MAS – Pravidla pro </a:t>
            </a:r>
            <a:r>
              <a:rPr lang="cs-CZ" dirty="0" smtClean="0"/>
              <a:t>hodnocení OPZ</a:t>
            </a:r>
            <a:endParaRPr lang="cs-CZ" dirty="0"/>
          </a:p>
          <a:p>
            <a:r>
              <a:rPr lang="cs-CZ" dirty="0" smtClean="0"/>
              <a:t>Dle Specifické </a:t>
            </a:r>
            <a:r>
              <a:rPr lang="cs-CZ" dirty="0"/>
              <a:t>část pravidel pro žadatele a příjemce </a:t>
            </a:r>
            <a:r>
              <a:rPr lang="cs-CZ" dirty="0" smtClean="0"/>
              <a:t>v rámci </a:t>
            </a:r>
            <a:r>
              <a:rPr lang="cs-CZ" dirty="0"/>
              <a:t>OPZ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Proces hodnocení a výběru projektů zajišťuje </a:t>
            </a:r>
            <a:r>
              <a:rPr lang="cs-CZ" b="1" dirty="0" smtClean="0"/>
              <a:t>MAS Chrudimsko, </a:t>
            </a:r>
            <a:r>
              <a:rPr lang="cs-CZ" b="1" dirty="0" err="1" smtClean="0"/>
              <a:t>z.s</a:t>
            </a:r>
            <a:r>
              <a:rPr lang="cs-CZ" b="1" dirty="0" smtClean="0"/>
              <a:t>.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• Žádosti předložené jiným způsobem a v jiném termínu </a:t>
            </a:r>
            <a:r>
              <a:rPr lang="cs-CZ" dirty="0" smtClean="0"/>
              <a:t>než umožňuje </a:t>
            </a:r>
            <a:r>
              <a:rPr lang="cs-CZ" dirty="0"/>
              <a:t>výzva, nejsou akceptovány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8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HODNOCENÍ </a:t>
            </a:r>
            <a:r>
              <a:rPr lang="cs-CZ" b="1" dirty="0"/>
              <a:t>PŘIJATELNOSTI A FORMÁLNÍCH</a:t>
            </a:r>
            <a:br>
              <a:rPr lang="cs-CZ" b="1" dirty="0"/>
            </a:br>
            <a:r>
              <a:rPr lang="cs-CZ" b="1" dirty="0" smtClean="0"/>
              <a:t>                              NÁLEŽITOSTÍ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b="1" dirty="0"/>
              <a:t>Kritéria hodnocení </a:t>
            </a:r>
            <a:r>
              <a:rPr lang="cs-CZ" sz="3600" b="1" dirty="0" smtClean="0"/>
              <a:t>přijatelnosti                                              </a:t>
            </a:r>
            <a:r>
              <a:rPr lang="cs-CZ" sz="3600" b="1" dirty="0"/>
              <a:t>Kritéria formálních </a:t>
            </a:r>
            <a:r>
              <a:rPr lang="cs-CZ" sz="3600" b="1" dirty="0" smtClean="0"/>
              <a:t>náležitostí             </a:t>
            </a:r>
            <a:endParaRPr lang="cs-CZ" sz="3600" b="1" dirty="0"/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Oprávněnost </a:t>
            </a:r>
            <a:r>
              <a:rPr lang="cs-CZ" dirty="0" smtClean="0"/>
              <a:t>žadatele                                                                                                    </a:t>
            </a:r>
            <a:r>
              <a:rPr lang="cs-CZ" dirty="0"/>
              <a:t>Úplnost a forma žádosti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 smtClean="0"/>
              <a:t>Partnerství                                                                                                                        Podpis </a:t>
            </a:r>
            <a:r>
              <a:rPr lang="cs-CZ" dirty="0"/>
              <a:t>žádosti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Cílové skupiny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Celkové způsobilé výdaje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Aktivity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Horizontální principy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Trestní bezúhonnost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Soulad projektu s SCLLD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Ověření </a:t>
            </a:r>
            <a:r>
              <a:rPr lang="cs-CZ" dirty="0" smtClean="0"/>
              <a:t>administrativní, finanční </a:t>
            </a:r>
            <a:r>
              <a:rPr lang="cs-CZ" dirty="0"/>
              <a:t>a provozní</a:t>
            </a:r>
          </a:p>
          <a:p>
            <a:pPr marL="0" indent="0">
              <a:buNone/>
            </a:pPr>
            <a:r>
              <a:rPr lang="cs-CZ" dirty="0"/>
              <a:t>kapacity </a:t>
            </a:r>
            <a:r>
              <a:rPr lang="cs-CZ" dirty="0" smtClean="0"/>
              <a:t>žadatele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1072343"/>
            <a:ext cx="2560320" cy="4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</a:t>
            </a:r>
            <a:r>
              <a:rPr lang="cs-CZ" b="1" dirty="0" smtClean="0"/>
              <a:t>PŘEDSTAVENÍ VÝZVY </a:t>
            </a:r>
            <a:br>
              <a:rPr lang="cs-CZ" b="1" dirty="0" smtClean="0"/>
            </a:br>
            <a:r>
              <a:rPr lang="cs-CZ" sz="2400" b="1" dirty="0" smtClean="0"/>
              <a:t>                                                 </a:t>
            </a:r>
            <a:r>
              <a:rPr lang="cs-CZ" sz="3200" b="1" dirty="0" smtClean="0"/>
              <a:t>TERMÍNY A ALOKACE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Finanční alokace výzvy</a:t>
            </a:r>
          </a:p>
          <a:p>
            <a:r>
              <a:rPr lang="cs-CZ" sz="2400" dirty="0" smtClean="0"/>
              <a:t>453 550,-- Kč  </a:t>
            </a:r>
          </a:p>
          <a:p>
            <a:r>
              <a:rPr lang="cs-CZ" sz="2400" dirty="0"/>
              <a:t>Min. CZV: 400 000,00,- Kč </a:t>
            </a:r>
            <a:endParaRPr lang="cs-CZ" sz="2400" dirty="0" smtClean="0"/>
          </a:p>
          <a:p>
            <a:r>
              <a:rPr lang="cs-CZ" sz="2400" dirty="0" smtClean="0"/>
              <a:t>Max</a:t>
            </a:r>
            <a:r>
              <a:rPr lang="cs-CZ" sz="2400" dirty="0"/>
              <a:t>. CZV: </a:t>
            </a:r>
            <a:r>
              <a:rPr lang="cs-CZ" sz="2400" dirty="0" smtClean="0"/>
              <a:t>453 550,00</a:t>
            </a:r>
            <a:r>
              <a:rPr lang="cs-CZ" sz="2400" dirty="0"/>
              <a:t>,- Kč</a:t>
            </a:r>
            <a:endParaRPr lang="cs-CZ" sz="2400" dirty="0" smtClean="0"/>
          </a:p>
          <a:p>
            <a:pPr marL="0" indent="0">
              <a:buNone/>
            </a:pPr>
            <a:r>
              <a:rPr lang="cs-CZ" b="1" dirty="0" smtClean="0"/>
              <a:t>Realizace projektu:</a:t>
            </a:r>
          </a:p>
          <a:p>
            <a:r>
              <a:rPr lang="cs-CZ" sz="2400" dirty="0" smtClean="0"/>
              <a:t>Maximální délka realizace projektu: 36 měsíců</a:t>
            </a:r>
          </a:p>
          <a:p>
            <a:r>
              <a:rPr lang="cs-CZ" sz="2400" dirty="0" smtClean="0"/>
              <a:t>Nejzazší datum pro ukončení fyzické realizace projektu: 31.12.2022</a:t>
            </a:r>
          </a:p>
          <a:p>
            <a:pPr marL="0" indent="0">
              <a:buNone/>
            </a:pPr>
            <a:r>
              <a:rPr lang="cs-CZ" sz="2400" b="1" dirty="0" smtClean="0"/>
              <a:t>Forma podpory: ex-ante/ ex-post </a:t>
            </a:r>
            <a:endParaRPr lang="cs-CZ" sz="2400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4305" y="5197642"/>
            <a:ext cx="5811253" cy="11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58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KRITÉRIA PŘIJATENOSTI – NEOPRAVITELNÁ</a:t>
            </a:r>
          </a:p>
          <a:p>
            <a:pPr marL="0" indent="0">
              <a:buNone/>
            </a:pPr>
            <a:r>
              <a:rPr lang="cs-CZ" dirty="0"/>
              <a:t>1. Oprávněnost žadatele – soulad s výzvou</a:t>
            </a:r>
          </a:p>
          <a:p>
            <a:pPr marL="0" indent="0">
              <a:buNone/>
            </a:pPr>
            <a:r>
              <a:rPr lang="cs-CZ" dirty="0"/>
              <a:t>2. Partnerství – soulad s pravidly OPZ</a:t>
            </a:r>
          </a:p>
          <a:p>
            <a:pPr marL="0" indent="0">
              <a:buNone/>
            </a:pPr>
            <a:r>
              <a:rPr lang="cs-CZ" dirty="0"/>
              <a:t>3. Cílové skupiny – soulad s výzvou</a:t>
            </a:r>
          </a:p>
          <a:p>
            <a:pPr marL="0" indent="0">
              <a:buNone/>
            </a:pPr>
            <a:r>
              <a:rPr lang="cs-CZ" dirty="0"/>
              <a:t>4. CZV – v rozmezí od min. do max. (400 – 1 500 tis. Kč)</a:t>
            </a:r>
          </a:p>
          <a:p>
            <a:pPr marL="0" indent="0">
              <a:buNone/>
            </a:pPr>
            <a:r>
              <a:rPr lang="cs-CZ" dirty="0"/>
              <a:t>5. Aktivity – soulad s výzvou</a:t>
            </a:r>
          </a:p>
          <a:p>
            <a:pPr marL="0" indent="0">
              <a:buNone/>
            </a:pPr>
            <a:r>
              <a:rPr lang="cs-CZ" dirty="0"/>
              <a:t>6. Horizontální principy – nutno vyloučit negativní dopad </a:t>
            </a:r>
            <a:r>
              <a:rPr lang="cs-CZ" dirty="0" smtClean="0"/>
              <a:t>na HP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7. Trestní bezúhonnost – statutárního zástupce</a:t>
            </a:r>
          </a:p>
          <a:p>
            <a:pPr marL="0" indent="0">
              <a:buNone/>
            </a:pPr>
            <a:r>
              <a:rPr lang="cs-CZ" dirty="0"/>
              <a:t>8. Soulad projektu s SCLLD</a:t>
            </a:r>
          </a:p>
          <a:p>
            <a:pPr marL="0" indent="0">
              <a:buNone/>
            </a:pPr>
            <a:r>
              <a:rPr lang="cs-CZ" dirty="0"/>
              <a:t>9. Ověření </a:t>
            </a:r>
            <a:r>
              <a:rPr lang="cs-CZ" dirty="0" smtClean="0"/>
              <a:t>administrativní, </a:t>
            </a:r>
            <a:r>
              <a:rPr lang="cs-CZ" dirty="0"/>
              <a:t>finanční a provozní </a:t>
            </a:r>
            <a:r>
              <a:rPr lang="cs-CZ" dirty="0" smtClean="0"/>
              <a:t>kapacity žadatele </a:t>
            </a:r>
            <a:r>
              <a:rPr lang="cs-CZ" dirty="0"/>
              <a:t>– u projektů s CZV do 2 mil. Kč je </a:t>
            </a:r>
            <a:r>
              <a:rPr lang="cs-CZ" dirty="0" smtClean="0"/>
              <a:t>kapacita žadatele </a:t>
            </a:r>
            <a:r>
              <a:rPr lang="cs-CZ" dirty="0"/>
              <a:t>vždy dostatečná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02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KRITÉRIA FORMÁLNÍCH NÁLEŽITOSTÍ - OPRAVITELNÁ!!</a:t>
            </a:r>
          </a:p>
          <a:p>
            <a:pPr marL="0" indent="0">
              <a:buNone/>
            </a:pPr>
            <a:r>
              <a:rPr lang="cs-CZ" dirty="0"/>
              <a:t>1. Úplnost a forma žádosti – nechybí povinné přílohy a </a:t>
            </a:r>
            <a:r>
              <a:rPr lang="cs-CZ" dirty="0" smtClean="0"/>
              <a:t>údaje – </a:t>
            </a:r>
            <a:r>
              <a:rPr lang="cs-CZ" dirty="0"/>
              <a:t>lze doplnit</a:t>
            </a:r>
          </a:p>
          <a:p>
            <a:pPr marL="0" indent="0">
              <a:buNone/>
            </a:pPr>
            <a:r>
              <a:rPr lang="cs-CZ" dirty="0"/>
              <a:t>2. Podpis žádosti – statutárním zástupcem nebo </a:t>
            </a:r>
            <a:r>
              <a:rPr lang="cs-CZ" dirty="0" smtClean="0"/>
              <a:t>oprávněnou osobou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Lze 1x opravit ve lhůtě 5 pracovních dní.</a:t>
            </a:r>
          </a:p>
          <a:p>
            <a:pPr marL="0" indent="0">
              <a:buNone/>
            </a:pPr>
            <a:r>
              <a:rPr lang="cs-CZ" dirty="0"/>
              <a:t>• Celé hodnocení FNP nutno dokončit do 20 pracovních </a:t>
            </a:r>
            <a:r>
              <a:rPr lang="cs-CZ" dirty="0" smtClean="0"/>
              <a:t>dní od </a:t>
            </a:r>
            <a:r>
              <a:rPr lang="cs-CZ" dirty="0"/>
              <a:t>uzávěrky příjmu žádostí dle výzvy.</a:t>
            </a:r>
          </a:p>
          <a:p>
            <a:pPr marL="0" indent="0">
              <a:buNone/>
            </a:pPr>
            <a:r>
              <a:rPr lang="cs-CZ" dirty="0"/>
              <a:t>• O výsledku hodnocení FNP jsou žadatelé informováni a </a:t>
            </a:r>
            <a:r>
              <a:rPr lang="cs-CZ" dirty="0" smtClean="0"/>
              <a:t>do 15 </a:t>
            </a:r>
            <a:r>
              <a:rPr lang="cs-CZ" dirty="0"/>
              <a:t>kalendářních dnů mohou podat žádost o </a:t>
            </a:r>
            <a:r>
              <a:rPr lang="cs-CZ" dirty="0" smtClean="0"/>
              <a:t>přezkum hodnocení </a:t>
            </a:r>
            <a:r>
              <a:rPr lang="cs-CZ" dirty="0"/>
              <a:t>(</a:t>
            </a:r>
            <a:r>
              <a:rPr lang="cs-CZ" b="1" dirty="0"/>
              <a:t>při negativním výsledku</a:t>
            </a:r>
            <a:r>
              <a:rPr lang="cs-CZ" dirty="0"/>
              <a:t>).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7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397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VĚCNÉ HODNOCENÍ</a:t>
            </a:r>
          </a:p>
          <a:p>
            <a:pPr marL="0" indent="0">
              <a:buNone/>
            </a:pPr>
            <a:r>
              <a:rPr lang="cs-CZ" dirty="0"/>
              <a:t>• U žádostí, které prošly FNP</a:t>
            </a:r>
          </a:p>
          <a:p>
            <a:pPr marL="0" indent="0">
              <a:buNone/>
            </a:pPr>
            <a:r>
              <a:rPr lang="cs-CZ" dirty="0"/>
              <a:t>• Provádí Výběrová komise MAS, výsledek zapisován do</a:t>
            </a:r>
          </a:p>
          <a:p>
            <a:pPr marL="0" indent="0">
              <a:buNone/>
            </a:pPr>
            <a:r>
              <a:rPr lang="cs-CZ" dirty="0"/>
              <a:t>ISKP14+</a:t>
            </a:r>
          </a:p>
          <a:p>
            <a:pPr marL="0" indent="0">
              <a:buNone/>
            </a:pPr>
            <a:r>
              <a:rPr lang="cs-CZ" dirty="0"/>
              <a:t>• Max. hodnocení 100 bodů, min. 50 bodů, pokud </a:t>
            </a:r>
            <a:r>
              <a:rPr lang="cs-CZ" dirty="0" smtClean="0"/>
              <a:t>bude hlavní </a:t>
            </a:r>
            <a:r>
              <a:rPr lang="cs-CZ" dirty="0"/>
              <a:t>otázka hodnocena deskriptorem „Nedostatečně“ </a:t>
            </a:r>
            <a:r>
              <a:rPr lang="cs-CZ" dirty="0" smtClean="0"/>
              <a:t>a žádost </a:t>
            </a:r>
            <a:r>
              <a:rPr lang="cs-CZ" dirty="0"/>
              <a:t>získá 50 + bodů, přesto bude vyřazena!</a:t>
            </a:r>
          </a:p>
          <a:p>
            <a:pPr marL="0" indent="0">
              <a:buNone/>
            </a:pPr>
            <a:r>
              <a:rPr lang="cs-CZ" dirty="0"/>
              <a:t>• Mělo by být dokončeno do 50 pracovních dní od </a:t>
            </a:r>
            <a:r>
              <a:rPr lang="cs-CZ" dirty="0" smtClean="0"/>
              <a:t>ukončení hodnocení </a:t>
            </a:r>
            <a:r>
              <a:rPr lang="cs-CZ" dirty="0"/>
              <a:t>FNP dané žádosti</a:t>
            </a:r>
          </a:p>
          <a:p>
            <a:pPr marL="0" indent="0">
              <a:buNone/>
            </a:pPr>
            <a:r>
              <a:rPr lang="cs-CZ" dirty="0"/>
              <a:t>• Výběrová komise může požadovat úpravu (např. </a:t>
            </a:r>
            <a:r>
              <a:rPr lang="cs-CZ" dirty="0" smtClean="0"/>
              <a:t>snížení CZV</a:t>
            </a:r>
            <a:r>
              <a:rPr lang="cs-CZ" dirty="0"/>
              <a:t>, úpravu aktivit apod.)</a:t>
            </a:r>
          </a:p>
          <a:p>
            <a:pPr marL="0" indent="0">
              <a:buNone/>
            </a:pPr>
            <a:r>
              <a:rPr lang="cs-CZ" dirty="0"/>
              <a:t>• O výsledku hodnocení VH jsou žadatelé informováni a do </a:t>
            </a:r>
            <a:r>
              <a:rPr lang="cs-CZ" dirty="0" smtClean="0"/>
              <a:t>15 kalendářních </a:t>
            </a:r>
            <a:r>
              <a:rPr lang="cs-CZ" dirty="0"/>
              <a:t>dnů mohou podat žádost o přezkum</a:t>
            </a:r>
          </a:p>
          <a:p>
            <a:pPr marL="0" indent="0">
              <a:buNone/>
            </a:pPr>
            <a:r>
              <a:rPr lang="cs-CZ" dirty="0"/>
              <a:t>hodnocení (při negativním výsledku).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86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PROCES </a:t>
            </a:r>
            <a:r>
              <a:rPr lang="cs-CZ" b="1" dirty="0"/>
              <a:t>HODNOCENÍ A VÝBĚRU </a:t>
            </a:r>
            <a:r>
              <a:rPr lang="cs-CZ" b="1" dirty="0" smtClean="0"/>
              <a:t>PROJEKTŮ - </a:t>
            </a:r>
            <a:r>
              <a:rPr lang="cs-CZ" sz="2000" b="1" dirty="0" smtClean="0"/>
              <a:t>VĚCNÉ </a:t>
            </a:r>
            <a:r>
              <a:rPr lang="cs-CZ" sz="2000" b="1" dirty="0"/>
              <a:t>HODNOCENÍ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Přehled a bodové hodnocení kritérií věcného hodnocení: 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sz="2200" dirty="0"/>
              <a:t>Hlavní zdroj informací v žádosti o podporu </a:t>
            </a:r>
          </a:p>
          <a:p>
            <a:pPr marL="0" indent="0">
              <a:buNone/>
            </a:pPr>
            <a:r>
              <a:rPr lang="cs-CZ" b="1" dirty="0" smtClean="0"/>
              <a:t>U </a:t>
            </a:r>
            <a:r>
              <a:rPr lang="cs-CZ" b="1" dirty="0"/>
              <a:t>každého z kritérií musí být odpověď na kontrolní otázku </a:t>
            </a:r>
            <a:r>
              <a:rPr lang="cs-CZ" b="1" dirty="0" smtClean="0"/>
              <a:t>odůvodněna </a:t>
            </a:r>
            <a:r>
              <a:rPr lang="cs-CZ" b="1" dirty="0"/>
              <a:t>slovním komentářem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Kritéria věcného hodnocení jsou rozdělena do čtyř oblastí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I. Potřebnost pro území MAS,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II</a:t>
            </a:r>
            <a:r>
              <a:rPr lang="cs-CZ" dirty="0"/>
              <a:t>. Účelnost,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III</a:t>
            </a:r>
            <a:r>
              <a:rPr lang="cs-CZ" dirty="0"/>
              <a:t>. Efektivnost a </a:t>
            </a:r>
            <a:r>
              <a:rPr lang="cs-CZ" dirty="0" smtClean="0"/>
              <a:t>hospodárnost</a:t>
            </a:r>
          </a:p>
          <a:p>
            <a:pPr marL="0" indent="0">
              <a:buNone/>
            </a:pPr>
            <a:r>
              <a:rPr lang="cs-CZ" dirty="0" smtClean="0"/>
              <a:t>IV</a:t>
            </a:r>
            <a:r>
              <a:rPr lang="cs-CZ" dirty="0"/>
              <a:t>. Proveditelnost. </a:t>
            </a:r>
            <a:endParaRPr lang="pl-PL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72" y="309490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2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r>
              <a:rPr lang="cs-CZ" b="1" dirty="0" smtClean="0"/>
              <a:t> 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10724"/>
              </p:ext>
            </p:extLst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739027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6536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Skupina kritérií (max. počet bodů)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Název kritéria (max. počet bodů)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5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Potřebnost (35)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Vymezení problému a cílové skupiny (35)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4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Účelnost (30)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Cíle a konzistentnost projektu (25)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ověření dosažení cíle projektu (5)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Efektivnost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hospodárnost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Efektivita projektu, rozpočet (15)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Adekvátnost indikátorů (5)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41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Proveditelnost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realizace aktivit a jejich návaznost (10)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zapojení cílové skupiny (5)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86677"/>
                  </a:ext>
                </a:extLst>
              </a:tr>
            </a:tbl>
          </a:graphicData>
        </a:graphic>
      </p:graphicFrame>
      <p:pic>
        <p:nvPicPr>
          <p:cNvPr id="5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534526"/>
            <a:ext cx="3886200" cy="1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808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9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Výběrová komise odpovídá u každého kritéria na Hlavní otázku (+ </a:t>
            </a:r>
            <a:r>
              <a:rPr lang="cs-CZ" dirty="0" smtClean="0"/>
              <a:t>pomocné podotázky</a:t>
            </a:r>
            <a:r>
              <a:rPr lang="cs-CZ" dirty="0"/>
              <a:t>)</a:t>
            </a:r>
            <a:endParaRPr lang="cs-CZ" b="1" dirty="0"/>
          </a:p>
          <a:p>
            <a:r>
              <a:rPr lang="cs-CZ" b="1" dirty="0" smtClean="0"/>
              <a:t>Využívá </a:t>
            </a:r>
            <a:r>
              <a:rPr lang="cs-CZ" b="1" dirty="0"/>
              <a:t>4 deskriptory:</a:t>
            </a:r>
          </a:p>
          <a:p>
            <a:pPr marL="0" indent="0">
              <a:buNone/>
            </a:pPr>
            <a:r>
              <a:rPr lang="cs-CZ" dirty="0"/>
              <a:t>1. Velmi dobře </a:t>
            </a:r>
            <a:r>
              <a:rPr lang="cs-CZ" dirty="0" smtClean="0"/>
              <a:t>          100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2. Dobře </a:t>
            </a:r>
            <a:r>
              <a:rPr lang="cs-CZ" dirty="0" smtClean="0"/>
              <a:t>                     75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3. Dostatečně </a:t>
            </a:r>
            <a:r>
              <a:rPr lang="cs-CZ" dirty="0" smtClean="0"/>
              <a:t>            50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4. Nedostatečně </a:t>
            </a:r>
            <a:r>
              <a:rPr lang="cs-CZ" dirty="0" smtClean="0"/>
              <a:t>       25 </a:t>
            </a:r>
            <a:r>
              <a:rPr lang="cs-CZ" dirty="0"/>
              <a:t>% max. dosažitelného počtu bodů v </a:t>
            </a:r>
            <a:r>
              <a:rPr lang="cs-CZ" dirty="0" smtClean="0"/>
              <a:t>kritériu</a:t>
            </a:r>
          </a:p>
          <a:p>
            <a:pPr marL="0" indent="0">
              <a:buNone/>
            </a:pPr>
            <a:r>
              <a:rPr lang="cs-CZ" b="1" dirty="0"/>
              <a:t>Deskriptor 4 je eliminační – získání tohoto deskriptoru nejméně </a:t>
            </a:r>
            <a:r>
              <a:rPr lang="cs-CZ" b="1" dirty="0" smtClean="0"/>
              <a:t>u jednoho </a:t>
            </a:r>
            <a:r>
              <a:rPr lang="cs-CZ" b="1" dirty="0"/>
              <a:t>kritéria -&gt; Žádost o podporu nesplnila podmínky </a:t>
            </a:r>
            <a:r>
              <a:rPr lang="cs-CZ" b="1" dirty="0" smtClean="0"/>
              <a:t>věcného hodnocení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8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931" y="514104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4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VĚCNÉ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Max. počet bodů věcného hodnocení - 100</a:t>
            </a:r>
          </a:p>
          <a:p>
            <a:pPr marL="0" indent="0">
              <a:buNone/>
            </a:pPr>
            <a:r>
              <a:rPr lang="cs-CZ" dirty="0"/>
              <a:t>• Žádost musí získat min. 50 bodů, aby splnila podmínky věcného hodnocení </a:t>
            </a:r>
            <a:r>
              <a:rPr lang="cs-CZ" dirty="0" smtClean="0"/>
              <a:t>a všechny </a:t>
            </a:r>
            <a:r>
              <a:rPr lang="cs-CZ" dirty="0"/>
              <a:t>hlavní otázky musí být hodnoceny deskriptory 1 - 3</a:t>
            </a:r>
          </a:p>
          <a:p>
            <a:pPr marL="0" indent="0">
              <a:buNone/>
            </a:pPr>
            <a:r>
              <a:rPr lang="cs-CZ" dirty="0"/>
              <a:t>• Žádost o přezkum: MAS zasílá informaci o výsledku hodnocení ̵&gt; lhůta 15</a:t>
            </a:r>
          </a:p>
          <a:p>
            <a:pPr marL="0" indent="0">
              <a:buNone/>
            </a:pPr>
            <a:r>
              <a:rPr lang="cs-CZ" dirty="0"/>
              <a:t>kalendářních dní ode dne doručení informace na podání Žádosti o přezkum u</a:t>
            </a:r>
          </a:p>
          <a:p>
            <a:pPr marL="0" indent="0">
              <a:buNone/>
            </a:pPr>
            <a:r>
              <a:rPr lang="pl-PL" dirty="0"/>
              <a:t>negativně hodnocených Žádostí o podporu</a:t>
            </a:r>
          </a:p>
          <a:p>
            <a:pPr marL="0" indent="0">
              <a:buNone/>
            </a:pPr>
            <a:r>
              <a:rPr lang="cs-CZ" dirty="0"/>
              <a:t>• MAS současně upozorňuje, že tento závěr ještě předává k závěrečnému</a:t>
            </a:r>
          </a:p>
          <a:p>
            <a:pPr marL="0" indent="0">
              <a:buNone/>
            </a:pPr>
            <a:r>
              <a:rPr lang="cs-CZ" dirty="0"/>
              <a:t>ověření způsobilosti projektů a ke kontrole administrativních postupů na ŘO</a:t>
            </a:r>
          </a:p>
          <a:p>
            <a:pPr marL="0" indent="0">
              <a:buNone/>
            </a:pPr>
            <a:r>
              <a:rPr lang="cs-CZ" dirty="0"/>
              <a:t>OPZ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558588"/>
            <a:ext cx="3886200" cy="8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59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6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Výsledkem výběru je Seznam žádostí o podporu, </a:t>
            </a:r>
            <a:r>
              <a:rPr lang="cs-CZ" dirty="0" smtClean="0"/>
              <a:t>které MAS </a:t>
            </a:r>
            <a:r>
              <a:rPr lang="cs-CZ" dirty="0"/>
              <a:t>navrhuje ke schválení ̵&gt; tento Seznam předá </a:t>
            </a:r>
            <a:r>
              <a:rPr lang="cs-CZ" dirty="0" smtClean="0"/>
              <a:t>MAS Řídícímu </a:t>
            </a:r>
            <a:r>
              <a:rPr lang="cs-CZ" dirty="0"/>
              <a:t>orgánu OPZ ̵&gt; ŘO OPZ provede závěrečné </a:t>
            </a:r>
            <a:r>
              <a:rPr lang="cs-CZ" dirty="0" smtClean="0"/>
              <a:t>ověření způsobilosti </a:t>
            </a:r>
            <a:r>
              <a:rPr lang="cs-CZ" dirty="0"/>
              <a:t>vybraných projektů a kontrolu </a:t>
            </a:r>
            <a:r>
              <a:rPr lang="cs-CZ" dirty="0" smtClean="0"/>
              <a:t>administrativních postupů </a:t>
            </a:r>
            <a:r>
              <a:rPr lang="cs-CZ" dirty="0"/>
              <a:t>MAS</a:t>
            </a:r>
          </a:p>
          <a:p>
            <a:r>
              <a:rPr lang="cs-CZ" dirty="0" smtClean="0"/>
              <a:t>Proces </a:t>
            </a:r>
            <a:r>
              <a:rPr lang="cs-CZ" dirty="0"/>
              <a:t>hodnocení ̵&gt; ukončen nejpozději do </a:t>
            </a:r>
            <a:r>
              <a:rPr lang="cs-CZ" dirty="0" smtClean="0"/>
              <a:t>80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pracovních dní </a:t>
            </a:r>
            <a:r>
              <a:rPr lang="cs-CZ" dirty="0"/>
              <a:t>od data ukončení příjmu žádostí o podporu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462336"/>
            <a:ext cx="3886200" cy="8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230188"/>
            <a:ext cx="2560320" cy="5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1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ZÁVĚREČNÉ </a:t>
            </a:r>
            <a:r>
              <a:rPr lang="cs-CZ" b="1" dirty="0"/>
              <a:t>OVĚŘENÍ ZPŮSOBILOSTI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ŘO provádí závěrečné ověření způsobilosti vybraných projektů a </a:t>
            </a:r>
            <a:r>
              <a:rPr lang="cs-CZ" dirty="0" smtClean="0"/>
              <a:t>kontrolu administrativních </a:t>
            </a:r>
            <a:r>
              <a:rPr lang="cs-CZ" dirty="0"/>
              <a:t>postupů MAS (zejména procesu hodnocení a </a:t>
            </a:r>
            <a:r>
              <a:rPr lang="cs-CZ" dirty="0" smtClean="0"/>
              <a:t>výběru projektů </a:t>
            </a:r>
            <a:r>
              <a:rPr lang="cs-CZ" dirty="0"/>
              <a:t>provedeného MAS).</a:t>
            </a:r>
          </a:p>
          <a:p>
            <a:pPr marL="0" indent="0">
              <a:buNone/>
            </a:pPr>
            <a:r>
              <a:rPr lang="cs-CZ" dirty="0"/>
              <a:t>Pokud kontrola provedená ŘO neidentifikuje důvod pro odlišný </a:t>
            </a:r>
            <a:r>
              <a:rPr lang="cs-CZ" dirty="0" smtClean="0"/>
              <a:t>postup, ŘO </a:t>
            </a:r>
            <a:r>
              <a:rPr lang="cs-CZ" dirty="0"/>
              <a:t>schválí projekty dle seznamu, v pořadí a ve výši rozpočtu </a:t>
            </a:r>
            <a:r>
              <a:rPr lang="cs-CZ" dirty="0" smtClean="0"/>
              <a:t>projektů (celkových </a:t>
            </a:r>
            <a:r>
              <a:rPr lang="cs-CZ" dirty="0"/>
              <a:t>způsobilých výdajů) schválené MAS k realizaci. V případě, </a:t>
            </a:r>
            <a:r>
              <a:rPr lang="cs-CZ" dirty="0" smtClean="0"/>
              <a:t>že je </a:t>
            </a:r>
            <a:r>
              <a:rPr lang="cs-CZ" dirty="0"/>
              <a:t>celkový objem prostředků na všechny žádosti o podporu, které </a:t>
            </a:r>
            <a:r>
              <a:rPr lang="cs-CZ" dirty="0" smtClean="0"/>
              <a:t>MAS navrhuje </a:t>
            </a:r>
            <a:r>
              <a:rPr lang="cs-CZ" dirty="0"/>
              <a:t>ke schválení, vyšší než objem prostředků, který je k dispozici </a:t>
            </a:r>
            <a:r>
              <a:rPr lang="cs-CZ" dirty="0" smtClean="0"/>
              <a:t>v rámci </a:t>
            </a:r>
            <a:r>
              <a:rPr lang="cs-CZ" dirty="0"/>
              <a:t>alokace dané výzvy MAS, je k podpoře schválena jen část z nich.</a:t>
            </a:r>
          </a:p>
          <a:p>
            <a:pPr marL="0" indent="0">
              <a:buNone/>
            </a:pPr>
            <a:r>
              <a:rPr lang="cs-CZ" dirty="0"/>
              <a:t>Zbylé projekty, které splnily podmínky hodnocení a výběru, jsou zařazeny</a:t>
            </a:r>
          </a:p>
          <a:p>
            <a:pPr marL="0" indent="0">
              <a:buNone/>
            </a:pPr>
            <a:r>
              <a:rPr lang="cs-CZ" dirty="0"/>
              <a:t>do zásobníku projektů.</a:t>
            </a:r>
          </a:p>
          <a:p>
            <a:pPr marL="0" indent="0">
              <a:buNone/>
            </a:pPr>
            <a:r>
              <a:rPr lang="cs-CZ" dirty="0"/>
              <a:t>Poslední fází výběru je příprava a vydání právního aktu o </a:t>
            </a:r>
            <a:r>
              <a:rPr lang="cs-CZ" dirty="0" smtClean="0"/>
              <a:t>poskytnutí podpory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Právní </a:t>
            </a:r>
            <a:r>
              <a:rPr lang="cs-CZ" dirty="0"/>
              <a:t>akt o poskytnutí podpory vydává ŘO.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0"/>
            <a:ext cx="3886200" cy="6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1" y="230188"/>
            <a:ext cx="2560320" cy="4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72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PROCES HODNOCENÍ A VÝBĚRU PROJEKTŮ</a:t>
            </a:r>
            <a:br>
              <a:rPr lang="pl-PL" b="1" dirty="0"/>
            </a:br>
            <a:r>
              <a:rPr lang="pl-PL" b="1" dirty="0" smtClean="0"/>
              <a:t>                      </a:t>
            </a:r>
            <a:r>
              <a:rPr lang="cs-CZ" sz="3600" b="1" dirty="0" smtClean="0"/>
              <a:t>SHRNUTÍ </a:t>
            </a:r>
            <a:r>
              <a:rPr lang="cs-CZ" sz="3600" b="1" dirty="0"/>
              <a:t>A LHŮTY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b="1" dirty="0"/>
              <a:t>Hodnocení FN a P</a:t>
            </a:r>
            <a:r>
              <a:rPr lang="pl-PL" b="1" dirty="0" smtClean="0"/>
              <a:t>:                          </a:t>
            </a:r>
            <a:r>
              <a:rPr lang="pl-PL" b="1" dirty="0"/>
              <a:t>do 30 pracovních dní ze strany MAS</a:t>
            </a:r>
          </a:p>
          <a:p>
            <a:pPr marL="0" indent="0">
              <a:buNone/>
            </a:pPr>
            <a:r>
              <a:rPr lang="pl-PL" dirty="0" smtClean="0"/>
              <a:t>   Odvolání</a:t>
            </a:r>
            <a:r>
              <a:rPr lang="pl-PL" dirty="0"/>
              <a:t>: </a:t>
            </a:r>
            <a:r>
              <a:rPr lang="pl-PL" dirty="0" smtClean="0"/>
              <a:t>                                          do </a:t>
            </a:r>
            <a:r>
              <a:rPr lang="pl-PL" dirty="0"/>
              <a:t>15 kalendářních dní ze strany žadatele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/>
              <a:t>Věcné hodnocení: </a:t>
            </a:r>
            <a:r>
              <a:rPr lang="pl-PL" b="1" dirty="0" smtClean="0"/>
              <a:t>                          do 50 </a:t>
            </a:r>
            <a:r>
              <a:rPr lang="pl-PL" b="1" dirty="0"/>
              <a:t>pracovních dní ze strany MAS</a:t>
            </a:r>
          </a:p>
          <a:p>
            <a:pPr marL="0" indent="0">
              <a:buNone/>
            </a:pPr>
            <a:r>
              <a:rPr lang="pl-PL" dirty="0" smtClean="0"/>
              <a:t>    Odvolání</a:t>
            </a:r>
            <a:r>
              <a:rPr lang="pl-PL" dirty="0"/>
              <a:t>: </a:t>
            </a:r>
            <a:r>
              <a:rPr lang="pl-PL" dirty="0" smtClean="0"/>
              <a:t>                                         do </a:t>
            </a:r>
            <a:r>
              <a:rPr lang="pl-PL" dirty="0"/>
              <a:t>15 kalendářních dní ze strany žadatele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Závěrečné ověření způsobilosti: </a:t>
            </a:r>
            <a:r>
              <a:rPr lang="cs-CZ" dirty="0"/>
              <a:t>ŘO provádí neprodleně </a:t>
            </a:r>
            <a:r>
              <a:rPr lang="cs-CZ" dirty="0" smtClean="0"/>
              <a:t>dle administrativních </a:t>
            </a:r>
            <a:r>
              <a:rPr lang="cs-CZ" dirty="0"/>
              <a:t>kapacit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Vydání právního aktu u doporučených žádostí: </a:t>
            </a:r>
            <a:r>
              <a:rPr lang="cs-CZ" dirty="0"/>
              <a:t>do 3 měsíců ze </a:t>
            </a:r>
            <a:r>
              <a:rPr lang="cs-CZ" dirty="0" smtClean="0"/>
              <a:t>strany ŘO </a:t>
            </a:r>
            <a:r>
              <a:rPr lang="cs-CZ" dirty="0"/>
              <a:t>OPZ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Odeslání první zálohové platby: </a:t>
            </a:r>
            <a:r>
              <a:rPr lang="cs-CZ" dirty="0"/>
              <a:t>do </a:t>
            </a:r>
            <a:r>
              <a:rPr lang="cs-CZ" dirty="0" smtClean="0"/>
              <a:t>20 </a:t>
            </a:r>
            <a:r>
              <a:rPr lang="cs-CZ" dirty="0"/>
              <a:t>pracovních dní od </a:t>
            </a:r>
            <a:r>
              <a:rPr lang="cs-CZ" dirty="0" smtClean="0"/>
              <a:t>vydání právního </a:t>
            </a:r>
            <a:r>
              <a:rPr lang="cs-CZ" dirty="0"/>
              <a:t>aktu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Další zálohové platby v půlročním intervalu – </a:t>
            </a:r>
            <a:r>
              <a:rPr lang="cs-CZ" dirty="0"/>
              <a:t>vždy po </a:t>
            </a:r>
            <a:r>
              <a:rPr lang="cs-CZ" dirty="0" smtClean="0"/>
              <a:t>vyhodnocení Zprávy </a:t>
            </a:r>
            <a:r>
              <a:rPr lang="cs-CZ" dirty="0"/>
              <a:t>o realizaci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1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1047404"/>
            <a:ext cx="2560320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4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</a:t>
            </a:r>
            <a:r>
              <a:rPr lang="cs-CZ" b="1" dirty="0" smtClean="0"/>
              <a:t>PŘEDSTAVENÍ VÝZVY</a:t>
            </a:r>
            <a:br>
              <a:rPr lang="cs-CZ" b="1" dirty="0" smtClean="0"/>
            </a:br>
            <a:r>
              <a:rPr lang="cs-CZ" b="1" dirty="0" smtClean="0"/>
              <a:t>                             </a:t>
            </a:r>
            <a:r>
              <a:rPr lang="cs-CZ" sz="2400" b="1" dirty="0" smtClean="0"/>
              <a:t>OPRÁVNĚNÍ ŽADATELÉ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Pro tuto výzvu MAS jsou oprávněnými žadateli:</a:t>
            </a:r>
          </a:p>
          <a:p>
            <a:r>
              <a:rPr lang="cs-CZ" dirty="0" smtClean="0"/>
              <a:t>Obce</a:t>
            </a:r>
            <a:endParaRPr lang="cs-CZ" dirty="0"/>
          </a:p>
          <a:p>
            <a:r>
              <a:rPr lang="cs-CZ" dirty="0" smtClean="0"/>
              <a:t>Dobrovolné svazky obcí</a:t>
            </a:r>
          </a:p>
          <a:p>
            <a:r>
              <a:rPr lang="cs-CZ" dirty="0" smtClean="0"/>
              <a:t>Organizace zřizované obcemi</a:t>
            </a:r>
          </a:p>
          <a:p>
            <a:r>
              <a:rPr lang="cs-CZ" dirty="0" smtClean="0"/>
              <a:t>Nestátní neziskové organizace</a:t>
            </a:r>
          </a:p>
          <a:p>
            <a:r>
              <a:rPr lang="cs-CZ" dirty="0" smtClean="0"/>
              <a:t>Obchodní korporace (veřejná obchodní společnost, komanditní společnost, společnost s ručením omezeným, akciová společnost, evropská společnost, evropské hospodářské zájmové sdružení, družstvo, sociální družstvo, evropská družstevní společnost)</a:t>
            </a:r>
          </a:p>
          <a:p>
            <a:r>
              <a:rPr lang="cs-CZ" dirty="0" smtClean="0"/>
              <a:t>Poradenské a vzdělávací instituce</a:t>
            </a:r>
          </a:p>
          <a:p>
            <a:r>
              <a:rPr lang="cs-CZ" dirty="0" smtClean="0"/>
              <a:t>Školy a školská zařízení</a:t>
            </a:r>
          </a:p>
          <a:p>
            <a:r>
              <a:rPr lang="cs-CZ" dirty="0" smtClean="0"/>
              <a:t>OSVČ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147" y="5979695"/>
            <a:ext cx="5654842" cy="6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79802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6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0080" y="914400"/>
            <a:ext cx="103493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TimesNewRomanPS-BoldMT-Identity-H"/>
              </a:rPr>
              <a:t>IS KP14</a:t>
            </a:r>
            <a:r>
              <a:rPr lang="cs-CZ" sz="3600" b="1" dirty="0" smtClean="0">
                <a:solidFill>
                  <a:srgbClr val="000000"/>
                </a:solidFill>
                <a:latin typeface="TimesNewRomanPS-BoldMT-Identity-H"/>
              </a:rPr>
              <a:t>+</a:t>
            </a:r>
          </a:p>
          <a:p>
            <a:r>
              <a:rPr lang="cs-CZ" dirty="0"/>
              <a:t>Žádost o podporu z OPZ se zpracovává v elektronickém formuláři v IS KP14+. Přístup do elektronických formulářů žádostí o podporu naleznete na adrese </a:t>
            </a:r>
            <a:r>
              <a:rPr lang="cs-CZ" dirty="0">
                <a:solidFill>
                  <a:srgbClr val="00B0F0"/>
                </a:solidFill>
              </a:rPr>
              <a:t>https://mseu.mssf.cz </a:t>
            </a:r>
            <a:r>
              <a:rPr lang="cs-CZ" dirty="0"/>
              <a:t>orientujte se podle Operačního programu Zaměstnanost a identifikace, která je v části 1 této výzvy. </a:t>
            </a:r>
            <a:endParaRPr lang="cs-CZ" dirty="0" smtClean="0"/>
          </a:p>
          <a:p>
            <a:endParaRPr lang="cs-CZ" dirty="0" smtClean="0">
              <a:solidFill>
                <a:srgbClr val="000000"/>
              </a:solidFill>
              <a:latin typeface="ArialMT-Identity-H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Součást monitorovacího systému pro využívání Evropských</a:t>
            </a: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strukturálních a investičních fondů v ČR v programovém období 2014 –</a:t>
            </a: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2020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On-line aplikace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Nevyžaduje instalaci do PC</a:t>
            </a:r>
          </a:p>
          <a:p>
            <a:r>
              <a:rPr lang="pt-BR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pt-BR" dirty="0">
                <a:solidFill>
                  <a:srgbClr val="000000"/>
                </a:solidFill>
                <a:latin typeface="TimesNewRomanPSMT-Identity-H"/>
              </a:rPr>
              <a:t>Vyžaduje registraci s platnou emailovou adresou a telefonním číslem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Edukační videa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http://strukturalni-fondy.cz/cs/jak-na-projekt/Elektronickazadost/</a:t>
            </a:r>
          </a:p>
          <a:p>
            <a:r>
              <a:rPr lang="cs-CZ" dirty="0">
                <a:solidFill>
                  <a:srgbClr val="CD9A00"/>
                </a:solidFill>
                <a:latin typeface="TimesNewRomanPSMT-Identity-H"/>
              </a:rPr>
              <a:t>Edukacni-videa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Pokyny k vyplnění žádosti v IS KP14+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https://www.esfcr.cz/formulare-a-pokyny-potrebne-v-ramci-pripravyzadosti-</a:t>
            </a:r>
          </a:p>
          <a:p>
            <a:r>
              <a:rPr lang="cs-CZ" dirty="0">
                <a:solidFill>
                  <a:srgbClr val="CD9A00"/>
                </a:solidFill>
                <a:latin typeface="TimesNewRomanPSMT-Identity-H"/>
              </a:rPr>
              <a:t>o-podporu-opz/-/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</a:rPr>
              <a:t>dokument/797956</a:t>
            </a:r>
            <a:endParaRPr lang="cs-CZ" dirty="0">
              <a:solidFill>
                <a:srgbClr val="CD9A00"/>
              </a:solidFill>
              <a:latin typeface="TimesNewRomanPSMT-Identity-H"/>
            </a:endParaRPr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280484"/>
            <a:ext cx="3886200" cy="5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465514"/>
            <a:ext cx="2560320" cy="8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8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851" y="-1593851"/>
            <a:ext cx="13607702" cy="100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1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" y="2821466"/>
            <a:ext cx="11902993" cy="39696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1" y="17841"/>
            <a:ext cx="11590867" cy="12521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11" y="2794000"/>
            <a:ext cx="10205777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78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5" y="3609439"/>
            <a:ext cx="10415847" cy="293267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96538" y="2286000"/>
            <a:ext cx="7747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latin typeface="Arial-BoldMT-Identity-H"/>
              </a:rPr>
              <a:t>Nová žádost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b="1" dirty="0">
                <a:latin typeface="Arial-BoldMT-Identity-H"/>
              </a:rPr>
              <a:t>Seznam programů a výzev (uživatel vybere správný OP)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latin typeface="Arial-BoldMT-Identity-H"/>
              </a:rPr>
              <a:t>Otevřené výzvy (uživatel vybere Výzvu pro MAS č. 03_16_047 a klikne na </a:t>
            </a:r>
            <a:r>
              <a:rPr lang="cs-CZ" sz="1600" b="1" dirty="0" smtClean="0">
                <a:latin typeface="Arial-BoldMT-Identity-H"/>
              </a:rPr>
              <a:t>modrý odkaz </a:t>
            </a:r>
            <a:r>
              <a:rPr lang="cs-CZ" sz="1600" b="1" dirty="0">
                <a:latin typeface="Arial-BoldMT-Identity-H"/>
              </a:rPr>
              <a:t>individuální projekt)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2574174" y="6751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>
                <a:latin typeface="TimesNewRomanPS-BoldMT-Identity-H"/>
              </a:rPr>
              <a:t>                         Vytvoření nové žádosti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42924" y="490451"/>
            <a:ext cx="99976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latin typeface="Calibri-Identity-H"/>
            </a:endParaRPr>
          </a:p>
          <a:p>
            <a:r>
              <a:rPr lang="cs-CZ" b="1" dirty="0" smtClean="0">
                <a:latin typeface="TimesNewRomanPS-BoldMT-Identity-H"/>
              </a:rPr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229116"/>
            <a:ext cx="9583972" cy="10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7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" y="856211"/>
            <a:ext cx="10956175" cy="56609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0080" y="307571"/>
            <a:ext cx="8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NewRomanPS-BoldMT-Identity-H"/>
              </a:rPr>
              <a:t>VYTVOŘENÍ NOVÉ ŽÁDOSTI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459884" y="773085"/>
            <a:ext cx="192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-BoldMT-Identity-H"/>
              </a:rPr>
              <a:t>Výběr</a:t>
            </a:r>
          </a:p>
          <a:p>
            <a:r>
              <a:rPr lang="cs-CZ" b="1" dirty="0">
                <a:latin typeface="Arial-BoldMT-Identity-H"/>
              </a:rPr>
              <a:t>podvýzvy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flipH="1">
            <a:off x="9543010" y="3042458"/>
            <a:ext cx="158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-BoldMT-Identity-H"/>
              </a:rPr>
              <a:t>Výběr výzvy</a:t>
            </a:r>
          </a:p>
          <a:p>
            <a:r>
              <a:rPr lang="cs-CZ" b="1" dirty="0">
                <a:latin typeface="Arial-BoldMT-Identity-H"/>
              </a:rPr>
              <a:t>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99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39586" y="812899"/>
            <a:ext cx="10099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TimesNewRomanPS-BoldMT-Identity-H"/>
              </a:rPr>
              <a:t>                               IS </a:t>
            </a:r>
            <a:r>
              <a:rPr lang="cs-CZ" sz="3600" b="1" dirty="0">
                <a:latin typeface="TimesNewRomanPS-BoldMT-Identity-H"/>
              </a:rPr>
              <a:t>KP14+</a:t>
            </a:r>
          </a:p>
          <a:p>
            <a:r>
              <a:rPr lang="cs-CZ" sz="2800" b="1" dirty="0" smtClean="0">
                <a:latin typeface="TimesNewRomanPS-BoldMT-Identity-H"/>
              </a:rPr>
              <a:t>                       POSTUP </a:t>
            </a:r>
            <a:r>
              <a:rPr lang="cs-CZ" sz="2800" b="1" dirty="0">
                <a:latin typeface="TimesNewRomanPS-BoldMT-Identity-H"/>
              </a:rPr>
              <a:t>PŘI PODÁVÁNÍ </a:t>
            </a:r>
            <a:r>
              <a:rPr lang="cs-CZ" sz="2800" b="1" dirty="0" smtClean="0">
                <a:latin typeface="TimesNewRomanPS-BoldMT-Identity-H"/>
              </a:rPr>
              <a:t>ŽÁDOSTI</a:t>
            </a:r>
            <a:endParaRPr lang="cs-CZ" sz="2800" b="1" dirty="0">
              <a:latin typeface="TimesNewRomanPS-BoldMT-Identity-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MT-Identity-H"/>
              </a:rPr>
              <a:t>Uživatel </a:t>
            </a:r>
            <a:r>
              <a:rPr lang="cs-CZ" dirty="0">
                <a:latin typeface="ArialMT-Identity-H"/>
              </a:rPr>
              <a:t>vyplňuje záložky postupně !!! Podle navigačního menu </a:t>
            </a:r>
            <a:r>
              <a:rPr lang="cs-CZ" dirty="0" smtClean="0">
                <a:latin typeface="ArialMT-Identity-H"/>
              </a:rPr>
              <a:t>v levé </a:t>
            </a:r>
            <a:r>
              <a:rPr lang="cs-CZ" dirty="0">
                <a:latin typeface="ArialMT-Identity-H"/>
              </a:rPr>
              <a:t>části obrazovky – jednou vepsaná data se propisují </a:t>
            </a:r>
            <a:r>
              <a:rPr lang="cs-CZ" dirty="0" smtClean="0">
                <a:latin typeface="ArialMT-Identity-H"/>
              </a:rPr>
              <a:t>do dalších </a:t>
            </a:r>
            <a:r>
              <a:rPr lang="cs-CZ" dirty="0">
                <a:latin typeface="ArialMT-Identity-H"/>
              </a:rPr>
              <a:t>záložek, či umožní zaktivnění některých </a:t>
            </a:r>
            <a:r>
              <a:rPr lang="cs-CZ" dirty="0" smtClean="0">
                <a:latin typeface="ArialMT-Identity-H"/>
              </a:rPr>
              <a:t>neaktivních záložek.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Žluté </a:t>
            </a:r>
            <a:r>
              <a:rPr lang="cs-CZ" dirty="0">
                <a:latin typeface="ArialMT-Identity-H"/>
              </a:rPr>
              <a:t>pole = </a:t>
            </a:r>
            <a:r>
              <a:rPr lang="cs-CZ" dirty="0" smtClean="0">
                <a:latin typeface="ArialMT-Identity-H"/>
              </a:rPr>
              <a:t>povinná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Šedivé </a:t>
            </a:r>
            <a:r>
              <a:rPr lang="cs-CZ" dirty="0">
                <a:latin typeface="ArialMT-Identity-H"/>
              </a:rPr>
              <a:t>pole = volitelná (zpřístupní se podle dat </a:t>
            </a:r>
            <a:r>
              <a:rPr lang="cs-CZ" dirty="0" smtClean="0">
                <a:latin typeface="ArialMT-Identity-H"/>
              </a:rPr>
              <a:t>vyplňovaných během žádosti, nebo nejsou podle </a:t>
            </a:r>
            <a:r>
              <a:rPr lang="cs-CZ" dirty="0">
                <a:latin typeface="ArialMT-Identity-H"/>
              </a:rPr>
              <a:t>zadaných dat povinná</a:t>
            </a:r>
            <a:r>
              <a:rPr lang="cs-CZ" dirty="0" smtClean="0">
                <a:latin typeface="ArialMT-Identity-H"/>
              </a:rPr>
              <a:t>)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Bílé </a:t>
            </a:r>
            <a:r>
              <a:rPr lang="cs-CZ" dirty="0">
                <a:latin typeface="ArialMT-Identity-H"/>
              </a:rPr>
              <a:t>pole = vyplňuje </a:t>
            </a:r>
            <a:r>
              <a:rPr lang="cs-CZ" dirty="0" smtClean="0">
                <a:latin typeface="ArialMT-Identity-H"/>
              </a:rPr>
              <a:t>systém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 smtClean="0">
                <a:latin typeface="ArialMT-Identity-H"/>
              </a:rPr>
              <a:t>•    UKLÁDAT</a:t>
            </a:r>
            <a:r>
              <a:rPr lang="cs-CZ" dirty="0">
                <a:latin typeface="ArialMT-Identity-H"/>
              </a:rPr>
              <a:t>!! Každou vyplněnou záložku, či delší textové pole </a:t>
            </a:r>
            <a:r>
              <a:rPr lang="cs-CZ" dirty="0" smtClean="0">
                <a:latin typeface="ArialMT-Identity-H"/>
              </a:rPr>
              <a:t>před jeho </a:t>
            </a:r>
            <a:r>
              <a:rPr lang="cs-CZ" dirty="0">
                <a:latin typeface="ArialMT-Identity-H"/>
              </a:rPr>
              <a:t>opuštěním uložte.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293894"/>
            <a:ext cx="3886200" cy="10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465514"/>
            <a:ext cx="2560320" cy="7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3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9665" y="565265"/>
            <a:ext cx="901099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TimesNewRomanPS-BoldMT-Identity-H"/>
              </a:rPr>
              <a:t>IS KP14+</a:t>
            </a:r>
          </a:p>
          <a:p>
            <a:r>
              <a:rPr lang="cs-CZ" sz="2800" b="1" dirty="0">
                <a:solidFill>
                  <a:srgbClr val="000000"/>
                </a:solidFill>
                <a:latin typeface="TimesNewRomanPS-BoldMT-Identity-H"/>
              </a:rPr>
              <a:t>POSTUP PŘI PODÁVÁNÍ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Registrace do systému IS KP14+</a:t>
            </a:r>
          </a:p>
          <a:p>
            <a:r>
              <a:rPr lang="cs-CZ" dirty="0">
                <a:solidFill>
                  <a:srgbClr val="D2282E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https://mseu.mssf.cz/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(!! Jen v prohlížeči Microsoft Explorer nebo</a:t>
            </a: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Mozilla Firefox)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Vyplnění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Finalizace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Podepsání a odeslání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Veškeré žádosti se zasílají jen v elektronické podobě prostřednictvím</a:t>
            </a: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IS KP14+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Zřízení elektronického podpisu před podáním/odesláním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Aktivní datová schránka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995" y="4932946"/>
            <a:ext cx="3886200" cy="7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494" y="324197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30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4523" y="1221971"/>
            <a:ext cx="10390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TimesNewRomanPS-BoldMT-Identity-H"/>
              </a:rPr>
              <a:t>IS KP14</a:t>
            </a:r>
            <a:r>
              <a:rPr lang="cs-CZ" sz="2800" b="1" dirty="0" smtClean="0">
                <a:solidFill>
                  <a:srgbClr val="000000"/>
                </a:solidFill>
                <a:latin typeface="TimesNewRomanPS-BoldMT-Identity-H"/>
              </a:rPr>
              <a:t>+ -  </a:t>
            </a:r>
            <a:r>
              <a:rPr lang="cs-CZ" sz="2000" b="1" dirty="0" smtClean="0">
                <a:solidFill>
                  <a:srgbClr val="000000"/>
                </a:solidFill>
                <a:latin typeface="TimesNewRomanPS-BoldMT-Identity-H"/>
              </a:rPr>
              <a:t>ELEKTRONICKÝ PODPIS</a:t>
            </a:r>
          </a:p>
          <a:p>
            <a:endParaRPr lang="cs-CZ" sz="2000" b="1" dirty="0">
              <a:solidFill>
                <a:srgbClr val="000000"/>
              </a:solidFill>
              <a:latin typeface="TimesNewRomanPS-BoldMT-Identity-H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TimesNewRomanPSMT-Identity-H"/>
              </a:rPr>
              <a:t>Elektronický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podpis = kvalifikovaný certifikát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TimesNewRomanPSMT-Identity-H"/>
              </a:rPr>
              <a:t>Platnost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1 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TimesNewRomanPSMT-Identity-H"/>
              </a:rPr>
              <a:t>Poskytovatelé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:</a:t>
            </a:r>
          </a:p>
          <a:p>
            <a:pPr lvl="2"/>
            <a:r>
              <a:rPr lang="cs-CZ" sz="3200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PostSignum České pošty (Czech Point)</a:t>
            </a:r>
          </a:p>
          <a:p>
            <a:pPr lvl="2"/>
            <a:r>
              <a:rPr lang="cs-CZ" sz="3200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První certifikační autorita</a:t>
            </a:r>
          </a:p>
          <a:p>
            <a:pPr lvl="2"/>
            <a:r>
              <a:rPr lang="cs-CZ" sz="3200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Eidentity</a:t>
            </a:r>
            <a:endParaRPr lang="cs-CZ" sz="3200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053263"/>
            <a:ext cx="3886200" cy="119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302" y="49045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8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9957" y="365760"/>
            <a:ext cx="102080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TimesNewRomanPS-BoldMT-Identity-H"/>
              </a:rPr>
              <a:t>DŮLEŽITÉ </a:t>
            </a:r>
            <a:r>
              <a:rPr lang="cs-CZ" sz="4000" b="1" dirty="0" smtClean="0">
                <a:solidFill>
                  <a:srgbClr val="000000"/>
                </a:solidFill>
                <a:latin typeface="TimesNewRomanPS-BoldMT-Identity-H"/>
              </a:rPr>
              <a:t>ODKAZY</a:t>
            </a:r>
          </a:p>
          <a:p>
            <a:r>
              <a:rPr lang="cs-CZ" b="1" dirty="0" smtClean="0"/>
              <a:t>Umístění </a:t>
            </a:r>
            <a:r>
              <a:rPr lang="cs-CZ" b="1" dirty="0"/>
              <a:t>textu výzvy na webovém portále MAS </a:t>
            </a:r>
            <a:endParaRPr lang="cs-CZ" dirty="0"/>
          </a:p>
          <a:p>
            <a:endParaRPr lang="cs-CZ" dirty="0"/>
          </a:p>
          <a:p>
            <a:r>
              <a:rPr lang="cs-CZ" dirty="0"/>
              <a:t>URL adresa: http</a:t>
            </a:r>
            <a:r>
              <a:rPr lang="cs-CZ" dirty="0">
                <a:solidFill>
                  <a:srgbClr val="00B0F0"/>
                </a:solidFill>
              </a:rPr>
              <a:t>://maschrudimsko.cz/kdy-zadat-vyzvy </a:t>
            </a:r>
          </a:p>
          <a:p>
            <a:r>
              <a:rPr lang="pl-PL" b="1" dirty="0"/>
              <a:t>10.2. Odkaz na pravidla pro žadatele a příjemce </a:t>
            </a:r>
            <a:endParaRPr lang="pl-PL" dirty="0"/>
          </a:p>
          <a:p>
            <a:endParaRPr lang="cs-CZ" dirty="0"/>
          </a:p>
          <a:p>
            <a:r>
              <a:rPr lang="cs-CZ" dirty="0"/>
              <a:t>Pro žádosti o podporu a následně také pro realizaci podpořených projektů platí pravidla obsažená v: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Obecné </a:t>
            </a:r>
            <a:r>
              <a:rPr lang="cs-CZ" dirty="0"/>
              <a:t>části pravidel pro žadatele a příjemce v rámci Operačního programu Zaměstnanost (odkaz na elektronickou verzi:)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https://www.esfcr.cz/pravidla-pro-zadatele-a-prijemce-opz/-/dokument/797767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Specifické </a:t>
            </a:r>
            <a:r>
              <a:rPr lang="cs-CZ" dirty="0"/>
              <a:t>části pravidel pro žadatele a příjemce v rámci OPZ pro projekty se skutečně vzniklými výdaji a případně také s nepřímými náklady (odkaz na elektronickou verzi: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https://www.esfcr.cz/pravidla-pro-zadatele-a-prijemce-opz/-/dokument/797817 </a:t>
            </a:r>
          </a:p>
          <a:p>
            <a:endParaRPr lang="cs-CZ" dirty="0"/>
          </a:p>
          <a:p>
            <a:r>
              <a:rPr lang="cs-CZ" dirty="0"/>
              <a:t>Řídicí orgán je oprávněn pravidla v průběhu této výzvy MAS i během realizace projektů podpořených v rámci této výzvy aktualizovat. Aktuální verze těchto dokumentů jsou vždy k dispozici na: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 </a:t>
            </a:r>
          </a:p>
          <a:p>
            <a:r>
              <a:rPr lang="cs-CZ" dirty="0"/>
              <a:t>Aktualizace pravidel není změnou této výzvy MAS. </a:t>
            </a: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ArialMT-Identity-H"/>
              </a:rPr>
              <a:t>•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51094"/>
            <a:ext cx="3886200" cy="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804" y="29094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9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46909" y="706582"/>
            <a:ext cx="789709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TimesNewRomanPS-BoldMT-Identity-H"/>
              </a:rPr>
              <a:t>DĚKUJEME ZA POZORNOST</a:t>
            </a:r>
            <a:r>
              <a:rPr lang="cs-CZ" sz="4000" b="1" dirty="0" smtClean="0">
                <a:solidFill>
                  <a:srgbClr val="000000"/>
                </a:solidFill>
                <a:latin typeface="TimesNewRomanPS-BoldMT-Identity-H"/>
              </a:rPr>
              <a:t>!</a:t>
            </a: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MAS </a:t>
            </a:r>
            <a:r>
              <a:rPr lang="cs-CZ" b="1" dirty="0" smtClean="0">
                <a:solidFill>
                  <a:srgbClr val="000000"/>
                </a:solidFill>
                <a:latin typeface="TimesNewRomanPS-BoldMT-Identity-H"/>
              </a:rPr>
              <a:t>Chrudimsko,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z.s.</a:t>
            </a:r>
          </a:p>
          <a:p>
            <a:r>
              <a:rPr lang="pt-BR" dirty="0"/>
              <a:t>Resselovo náměstí 77,</a:t>
            </a:r>
          </a:p>
          <a:p>
            <a:r>
              <a:rPr lang="pt-BR" dirty="0"/>
              <a:t>537 01 Chrudim</a:t>
            </a:r>
          </a:p>
          <a:p>
            <a:r>
              <a:rPr lang="pt-BR" dirty="0"/>
              <a:t>3. patro</a:t>
            </a:r>
          </a:p>
          <a:p>
            <a:r>
              <a:rPr lang="pt-BR" dirty="0"/>
              <a:t> </a:t>
            </a:r>
          </a:p>
          <a:p>
            <a:r>
              <a:rPr lang="cs-CZ" dirty="0" smtClean="0">
                <a:solidFill>
                  <a:srgbClr val="000000"/>
                </a:solidFill>
                <a:latin typeface="TimesNewRomanPSMT-Identity-H"/>
              </a:rPr>
              <a:t>web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: 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  <a:hlinkClick r:id="rId2"/>
              </a:rPr>
              <a:t>www.maschrudimsko.cz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TimesNewRomanPS-BoldMT-Identity-H"/>
              </a:rPr>
              <a:t>Konzultace: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r>
              <a:rPr lang="cs-CZ" dirty="0" smtClean="0">
                <a:latin typeface="TimesNewRomanPSMT-Identity-H"/>
              </a:rPr>
              <a:t>Ing. Michaela Lutrová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</a:rPr>
              <a:t>       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  <a:hlinkClick r:id="rId3"/>
              </a:rPr>
              <a:t>michaela.lutrova@maschrudimsko.cz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</p:txBody>
      </p:sp>
      <p:pic>
        <p:nvPicPr>
          <p:cNvPr id="3" name="Obrázek 2" descr="Publicita IRO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5077326"/>
            <a:ext cx="3886200" cy="10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4" y="45720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0063"/>
            <a:ext cx="10515600" cy="1325563"/>
          </a:xfrm>
        </p:spPr>
        <p:txBody>
          <a:bodyPr/>
          <a:lstStyle/>
          <a:p>
            <a:r>
              <a:rPr lang="cs-CZ" b="1" dirty="0" smtClean="0"/>
              <a:t>                      PŘEDSTAVENÍ VÝZVY</a:t>
            </a:r>
            <a:br>
              <a:rPr lang="cs-CZ" b="1" dirty="0" smtClean="0"/>
            </a:br>
            <a:r>
              <a:rPr lang="cs-CZ" b="1" dirty="0" smtClean="0"/>
              <a:t>                          CÍLOVÉ SKUPINY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Osoby </a:t>
            </a:r>
            <a:r>
              <a:rPr lang="cs-CZ" dirty="0"/>
              <a:t>pečující o malé děti </a:t>
            </a:r>
            <a:endParaRPr lang="cs-CZ" dirty="0" smtClean="0"/>
          </a:p>
          <a:p>
            <a:r>
              <a:rPr lang="cs-CZ" dirty="0" smtClean="0"/>
              <a:t>Osoby </a:t>
            </a:r>
            <a:r>
              <a:rPr lang="cs-CZ" dirty="0"/>
              <a:t>pečující o osobu mladší 15 let. 	</a:t>
            </a:r>
          </a:p>
          <a:p>
            <a:r>
              <a:rPr lang="cs-CZ" dirty="0"/>
              <a:t>Osoby vracející se na trh práce po návratu z mateřské/rodičovské dovolené </a:t>
            </a:r>
            <a:endParaRPr lang="cs-CZ" dirty="0" smtClean="0"/>
          </a:p>
          <a:p>
            <a:r>
              <a:rPr lang="cs-CZ" dirty="0" smtClean="0"/>
              <a:t>Osoby</a:t>
            </a:r>
            <a:r>
              <a:rPr lang="cs-CZ" dirty="0"/>
              <a:t>, které nevykonávaly zaměstnání nebo samostatnou výdělečnou činnost po dobu mateřské/rodičovské dovolené 	</a:t>
            </a:r>
          </a:p>
          <a:p>
            <a:r>
              <a:rPr lang="cs-CZ" dirty="0" smtClean="0"/>
              <a:t>(RODIČE DĚTÍ)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147" y="5125453"/>
            <a:ext cx="5642811" cy="11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79802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Představení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13973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 cílové skupiny rodičů dětí musí být zajištěna vazba na trh práce. Příjemce má pro každé dítě využívající služeb v rámci projektu písemně doloženo, že oba rodiče (resp. jiné osoby pečující o dítě ve společné domácnosti) splňují jedno z následujících kritérií: </a:t>
            </a:r>
          </a:p>
          <a:p>
            <a:pPr lvl="1"/>
            <a:r>
              <a:rPr lang="cs-CZ" dirty="0"/>
              <a:t>jsou zaměstnaní, vykonávají podnikatelskou činnost, </a:t>
            </a:r>
          </a:p>
          <a:p>
            <a:pPr lvl="1"/>
            <a:r>
              <a:rPr lang="cs-CZ" dirty="0"/>
              <a:t>v případě nezaměstnanosti si zaměstnání aktivně hledají, jsou zapojeni v procesu vzdělávání či rekvalifikace. </a:t>
            </a:r>
          </a:p>
          <a:p>
            <a:r>
              <a:rPr lang="cs-CZ" dirty="0"/>
              <a:t>Osoby pečující o dítě jsou uvedeny v přihlášce dítěte do zařízení. V případě střídavé péče stačí uvést údaje pro jednu z domácností, kde dítě pobývá. Spolu s přihláškou rodič doloží následující doklady: </a:t>
            </a:r>
          </a:p>
          <a:p>
            <a:pPr lvl="1"/>
            <a:r>
              <a:rPr lang="cs-CZ" dirty="0"/>
              <a:t>zaměstnaný rodič doloží potvrzení zaměstnavatele o pracovním poměru (pracovní smlouva, DPP, DPČ) s uvedením doby trvání pracovního poměru; OSVČ doloží potvrzení ČSSZ o úhradě odvodů na sociální pojištění </a:t>
            </a:r>
          </a:p>
          <a:p>
            <a:pPr lvl="1"/>
            <a:r>
              <a:rPr lang="cs-CZ" dirty="0"/>
              <a:t>nezaměstnaný rodič (případně jiná pečující osoba) doloží potvrzení z ÚP ČR o tom, že je veden v evidenci uchazečů o zaměstnání (popř. potvrzení od pomáhající organizace); osoby v procesu vzdělávání doloží potvrzení o studiu </a:t>
            </a:r>
          </a:p>
          <a:p>
            <a:pPr lvl="1"/>
            <a:r>
              <a:rPr lang="cs-CZ" dirty="0"/>
              <a:t>osoby absolvující rekvalifikační kurz doloží potvrzení o účasti na rekvalifikačním kurzu a certifikát/potvrzení o jeho úspěšném ukončení, pokud byl kurz ukončen v době konání projektu </a:t>
            </a:r>
          </a:p>
          <a:p>
            <a:endParaRPr lang="cs-CZ" dirty="0"/>
          </a:p>
          <a:p>
            <a:r>
              <a:rPr lang="cs-CZ" dirty="0"/>
              <a:t>Aktualizovaná potvrzení budou předkládána s každou zprávou o realizaci projektu. V případě OSVČ se aktualizované potvrzení dokládá zpětně vždy s ročním vyúčtováním plateb pojistného. </a:t>
            </a:r>
          </a:p>
          <a:p>
            <a:endParaRPr lang="cs-CZ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147" y="5394959"/>
            <a:ext cx="5642811" cy="9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365126"/>
            <a:ext cx="2560320" cy="8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                </a:t>
            </a:r>
            <a:r>
              <a:rPr lang="cs-CZ" b="1" dirty="0" smtClean="0"/>
              <a:t>PŘEDSTAVENÍ VÝZVY </a:t>
            </a:r>
            <a:br>
              <a:rPr lang="cs-CZ" b="1" dirty="0" smtClean="0"/>
            </a:br>
            <a:r>
              <a:rPr lang="cs-CZ" sz="3600" b="1" dirty="0" smtClean="0"/>
              <a:t>MÍRA PODPORY – ROZPAD ZDROJŮ FINANCOVÁNÍ</a:t>
            </a:r>
            <a:endParaRPr lang="cs-CZ" sz="36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723018"/>
              </p:ext>
            </p:extLst>
          </p:nvPr>
        </p:nvGraphicFramePr>
        <p:xfrm>
          <a:off x="565263" y="1642753"/>
          <a:ext cx="10690169" cy="512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296">
                  <a:extLst>
                    <a:ext uri="{9D8B030D-6E8A-4147-A177-3AD203B41FA5}">
                      <a16:colId xmlns:a16="http://schemas.microsoft.com/office/drawing/2014/main" val="2373562170"/>
                    </a:ext>
                  </a:extLst>
                </a:gridCol>
                <a:gridCol w="1236911">
                  <a:extLst>
                    <a:ext uri="{9D8B030D-6E8A-4147-A177-3AD203B41FA5}">
                      <a16:colId xmlns:a16="http://schemas.microsoft.com/office/drawing/2014/main" val="2063600083"/>
                    </a:ext>
                  </a:extLst>
                </a:gridCol>
                <a:gridCol w="1225019">
                  <a:extLst>
                    <a:ext uri="{9D8B030D-6E8A-4147-A177-3AD203B41FA5}">
                      <a16:colId xmlns:a16="http://schemas.microsoft.com/office/drawing/2014/main" val="1275554300"/>
                    </a:ext>
                  </a:extLst>
                </a:gridCol>
                <a:gridCol w="1567943">
                  <a:extLst>
                    <a:ext uri="{9D8B030D-6E8A-4147-A177-3AD203B41FA5}">
                      <a16:colId xmlns:a16="http://schemas.microsoft.com/office/drawing/2014/main" val="4070875672"/>
                    </a:ext>
                  </a:extLst>
                </a:gridCol>
              </a:tblGrid>
              <a:tr h="493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 příjemce dle pravidel spolufinancování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Evropský podíl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Příjemce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Státní rozpočet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908545"/>
                  </a:ext>
                </a:extLst>
              </a:tr>
              <a:tr h="312350">
                <a:tc>
                  <a:txBody>
                    <a:bodyPr/>
                    <a:lstStyle/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Školy a školská zařízení zřizovaná ministerstvy dle školského zákona (č. 561/2004 Sb.) 	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85 %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0%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15 %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91072"/>
                  </a:ext>
                </a:extLst>
              </a:tr>
              <a:tr h="710008">
                <a:tc>
                  <a:txBody>
                    <a:bodyPr/>
                    <a:lstStyle/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Obce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Příspěvkové organizace zřizované kraji a obcemi (s výjimkou škol a školských zařízení)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Dobrovolné svazky obcí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85 %       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5%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  10 %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274408"/>
                  </a:ext>
                </a:extLst>
              </a:tr>
              <a:tr h="710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Právnické osoby vykonávající činnost škol a školských zařízení (zapsané ve školském rejstříku)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85%</a:t>
                      </a:r>
                    </a:p>
                    <a:p>
                      <a:endParaRPr lang="cs-CZ" sz="1050" dirty="0" smtClean="0"/>
                    </a:p>
                    <a:p>
                      <a:endParaRPr lang="cs-CZ" sz="1050" dirty="0" smtClean="0"/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0%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 15%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430890"/>
                  </a:ext>
                </a:extLst>
              </a:tr>
              <a:tr h="1486578">
                <a:tc>
                  <a:txBody>
                    <a:bodyPr/>
                    <a:lstStyle/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Soukromoprávní subjekty vykonávající veřejně prospěšnou činnosti: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Obecně prospěšné společnosti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Spolky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Ústavy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Církve a náboženské společnosti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Nadace a nadační fondy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Místní akční skupiny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Hospodářská komora, Agrární komora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Svazy, asociace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85%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0%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15%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77823"/>
                  </a:ext>
                </a:extLst>
              </a:tr>
              <a:tr h="132013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subjekty neobsažené ve výše uvedených kategoriích: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Obchodní </a:t>
                      </a: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společnosti (</a:t>
                      </a:r>
                      <a:r>
                        <a:rPr lang="cs-CZ" sz="11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v.o.s</a:t>
                      </a: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kom. Spol., s.r.o.,</a:t>
                      </a:r>
                      <a:r>
                        <a:rPr lang="cs-CZ" sz="1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a. s. </a:t>
                      </a:r>
                      <a:r>
                        <a:rPr lang="cs-CZ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evr.spol</a:t>
                      </a:r>
                      <a:r>
                        <a:rPr lang="cs-CZ" sz="1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evropské 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hospodářské zájmové </a:t>
                      </a: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sdružení)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Státní podniky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Družstva</a:t>
                      </a:r>
                      <a:r>
                        <a:rPr lang="cs-CZ" sz="1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družstvo, evropská 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družstevní </a:t>
                      </a: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společnost, sociální družstvo)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OSVČ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Profesní komory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85 %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018505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702" y="515389"/>
            <a:ext cx="2144684" cy="9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                       PŘEDSTAVENÍ VÝZVY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</a:t>
            </a:r>
            <a:r>
              <a:rPr lang="cs-CZ" sz="2800" b="1" dirty="0" smtClean="0"/>
              <a:t>KŘÍŽOVÉ </a:t>
            </a:r>
            <a:r>
              <a:rPr lang="cs-CZ" sz="2800" b="1" dirty="0"/>
              <a:t>FINANCOVÁNÍ, VELIKOST NEPŘÍMÝCH NÁKLADŮ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50611"/>
              </p:ext>
            </p:extLst>
          </p:nvPr>
        </p:nvGraphicFramePr>
        <p:xfrm>
          <a:off x="838200" y="3416531"/>
          <a:ext cx="982702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513">
                  <a:extLst>
                    <a:ext uri="{9D8B030D-6E8A-4147-A177-3AD203B41FA5}">
                      <a16:colId xmlns:a16="http://schemas.microsoft.com/office/drawing/2014/main" val="936914503"/>
                    </a:ext>
                  </a:extLst>
                </a:gridCol>
                <a:gridCol w="5170516">
                  <a:extLst>
                    <a:ext uri="{9D8B030D-6E8A-4147-A177-3AD203B41FA5}">
                      <a16:colId xmlns:a16="http://schemas.microsoft.com/office/drawing/2014/main" val="2670582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 oproti výše uvedenému procentu (25%)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60 % včetně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04855"/>
                  </a:ext>
                </a:extLst>
              </a:tr>
              <a:tr h="839586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 na 15 % 	</a:t>
                      </a:r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2520"/>
                  </a:ext>
                </a:extLst>
              </a:tr>
              <a:tr h="606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 tj. 5 %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825873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1138844" y="1629295"/>
            <a:ext cx="8005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Křížové financování</a:t>
            </a:r>
          </a:p>
          <a:p>
            <a:r>
              <a:rPr lang="cs-CZ" dirty="0"/>
              <a:t>Křížové financování nebude v rámci této výzvy uplatňováno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Nepřímé náklady</a:t>
            </a:r>
          </a:p>
          <a:p>
            <a:r>
              <a:rPr lang="cs-CZ" dirty="0"/>
              <a:t>Nepřímé náklady mohou dosahovat maximálně 25% přímých způsobilých nákladů projektu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44" y="365126"/>
            <a:ext cx="2560320" cy="7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0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5915</Words>
  <Application>Microsoft Office PowerPoint</Application>
  <PresentationFormat>Širokoúhlá obrazovka</PresentationFormat>
  <Paragraphs>563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72" baseType="lpstr">
      <vt:lpstr>Arial</vt:lpstr>
      <vt:lpstr>Arial-BoldMT-Identity-H</vt:lpstr>
      <vt:lpstr>ArialMT-Identity-H</vt:lpstr>
      <vt:lpstr>Calibri</vt:lpstr>
      <vt:lpstr>Calibri Light</vt:lpstr>
      <vt:lpstr>Calibri-Identity-H</vt:lpstr>
      <vt:lpstr>Courier New</vt:lpstr>
      <vt:lpstr>CourierNewPSMT-Identity-H</vt:lpstr>
      <vt:lpstr>Times New Roman</vt:lpstr>
      <vt:lpstr>TimesNewRomanPS-BoldMT-Identity-H</vt:lpstr>
      <vt:lpstr>TimesNewRomanPSMT-Identity-H</vt:lpstr>
      <vt:lpstr>Wingdings</vt:lpstr>
      <vt:lpstr>Motiv Office</vt:lpstr>
      <vt:lpstr>SEMINÁŘ PRO ŽADATELE</vt:lpstr>
      <vt:lpstr>     Program semináře pro žadatele</vt:lpstr>
      <vt:lpstr>                        PŘEDSTAVENÍ VÝZVY                                       ZÁKLADNÍ INFORMACE</vt:lpstr>
      <vt:lpstr>                      PŘEDSTAVENÍ VÝZVY                                                   TERMÍNY A ALOKACE</vt:lpstr>
      <vt:lpstr>                       PŘEDSTAVENÍ VÝZVY                              OPRÁVNĚNÍ ŽADATELÉ</vt:lpstr>
      <vt:lpstr>                      PŘEDSTAVENÍ VÝZVY                           CÍLOVÉ SKUPINY</vt:lpstr>
      <vt:lpstr> Představení cílové skupiny</vt:lpstr>
      <vt:lpstr>                      PŘEDSTAVENÍ VÝZVY  MÍRA PODPORY – ROZPAD ZDROJŮ FINANCOVÁNÍ</vt:lpstr>
      <vt:lpstr>                       PŘEDSTAVENÍ VÝZVY                KŘÍŽOVÉ FINANCOVÁNÍ, VELIKOST NEPŘÍMÝCH NÁKLADŮ</vt:lpstr>
      <vt:lpstr>Vymezení přímých /nepřímých nákladů </vt:lpstr>
      <vt:lpstr>1.1.1 Osobní náklady </vt:lpstr>
      <vt:lpstr>1.1.1 Osobní náklady </vt:lpstr>
      <vt:lpstr>1.1.1 Osobní náklady </vt:lpstr>
      <vt:lpstr>1.1.2 Cestovní náhrady </vt:lpstr>
      <vt:lpstr>1.1.3. Nákup zařízení a vybavení a spotřebního materiálu</vt:lpstr>
      <vt:lpstr>1.1.4. Nájem či leasing zařízení a vybavení</vt:lpstr>
      <vt:lpstr>1.1.5. Drobné stavební úpravy (do 40 tis. Kč)</vt:lpstr>
      <vt:lpstr>1.1.6. Nákup služeb</vt:lpstr>
      <vt:lpstr>1.1.7. Přímá podpora cílové skupiny</vt:lpstr>
      <vt:lpstr>1.2 Nepřímé náklady</vt:lpstr>
      <vt:lpstr>Podmínky vykazování některých nákladů v aktivitě Podpora prorodinných opatření: </vt:lpstr>
      <vt:lpstr>Popis podporovaných aktivit</vt:lpstr>
      <vt:lpstr>                 PODPOROVANÉ AKTIVITY</vt:lpstr>
      <vt:lpstr>1.1.Zařízení péče o děti zajišťující péči o děti v době mimo školní vyučování (ranní či odpolední pobyt)</vt:lpstr>
      <vt:lpstr>1.2. Doprovody na kroužky a zájmové aktivity</vt:lpstr>
      <vt:lpstr>1.3. Příměstské tábory</vt:lpstr>
      <vt:lpstr>1.4 Společná doprava dětí do/ze školy, dětské skupiny a /nebo příměstského tábora</vt:lpstr>
      <vt:lpstr>1.5. Dětské skupiny</vt:lpstr>
      <vt:lpstr>1.5. Dětské skupiny</vt:lpstr>
      <vt:lpstr>1.5. Dětské skupiny</vt:lpstr>
      <vt:lpstr> 1.6 Vzdělávání pečujících osob  </vt:lpstr>
      <vt:lpstr> Nepodporované aktivity  </vt:lpstr>
      <vt:lpstr>                             INDIKÁTORY</vt:lpstr>
      <vt:lpstr>                              INDIKÁTORY                                  SE ZÁVAZKEM </vt:lpstr>
      <vt:lpstr>                      INDIKÁTORY                           SE ZÁVAZKEM</vt:lpstr>
      <vt:lpstr>                              INDIKÁTORY </vt:lpstr>
      <vt:lpstr>                             INDIKÁTORY </vt:lpstr>
      <vt:lpstr>PROCES HODNOCENÍ A VÝBĚRU PROJEKTŮ</vt:lpstr>
      <vt:lpstr>HODNOCENÍ PŘIJATELNOSTI A FORMÁLNÍCH                               NÁLEŽITOSTÍ</vt:lpstr>
      <vt:lpstr>PROCES HODNOCENÍ A VÝBĚRU PROJEKTŮ</vt:lpstr>
      <vt:lpstr>PROCES HODNOCENÍ A VÝBĚRU PROJEKTŮ</vt:lpstr>
      <vt:lpstr>PROCES HODNOCENÍ A VÝBĚRU PROJEKTŮ</vt:lpstr>
      <vt:lpstr>PROCES HODNOCENÍ A VÝBĚRU PROJEKTŮ - VĚCNÉ HODNOCENÍ</vt:lpstr>
      <vt:lpstr>                       VĚCNÉ HODNOCENÍ</vt:lpstr>
      <vt:lpstr>                       VĚCNÉ HODNOCENÍ</vt:lpstr>
      <vt:lpstr>                      VĚCNÉ HODNOCENÍ </vt:lpstr>
      <vt:lpstr>PROCES HODNOCENÍ A VÝBĚRU PROJEKTŮ</vt:lpstr>
      <vt:lpstr>          ZÁVĚREČNÉ OVĚŘENÍ ZPŮSOBILOSTI</vt:lpstr>
      <vt:lpstr>PROCES HODNOCENÍ A VÝBĚRU PROJEKTŮ                       SHRNUTÍ A LHŮTY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Pc2</dc:creator>
  <cp:lastModifiedBy>Pc2</cp:lastModifiedBy>
  <cp:revision>123</cp:revision>
  <cp:lastPrinted>2017-10-13T05:09:09Z</cp:lastPrinted>
  <dcterms:created xsi:type="dcterms:W3CDTF">2017-10-09T09:39:14Z</dcterms:created>
  <dcterms:modified xsi:type="dcterms:W3CDTF">2019-02-27T13:17:27Z</dcterms:modified>
</cp:coreProperties>
</file>