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3" r:id="rId3"/>
    <p:sldId id="258" r:id="rId4"/>
    <p:sldId id="304" r:id="rId5"/>
    <p:sldId id="262" r:id="rId6"/>
    <p:sldId id="264" r:id="rId7"/>
    <p:sldId id="263" r:id="rId8"/>
    <p:sldId id="265" r:id="rId9"/>
    <p:sldId id="270" r:id="rId10"/>
    <p:sldId id="311" r:id="rId11"/>
    <p:sldId id="279" r:id="rId12"/>
    <p:sldId id="312" r:id="rId13"/>
    <p:sldId id="266" r:id="rId14"/>
    <p:sldId id="267" r:id="rId15"/>
    <p:sldId id="268" r:id="rId16"/>
    <p:sldId id="269" r:id="rId17"/>
    <p:sldId id="273" r:id="rId18"/>
    <p:sldId id="277" r:id="rId19"/>
    <p:sldId id="281" r:id="rId20"/>
    <p:sldId id="278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9" r:id="rId29"/>
    <p:sldId id="300" r:id="rId30"/>
    <p:sldId id="301" r:id="rId31"/>
    <p:sldId id="302" r:id="rId32"/>
    <p:sldId id="305" r:id="rId33"/>
    <p:sldId id="295" r:id="rId34"/>
    <p:sldId id="294" r:id="rId35"/>
    <p:sldId id="307" r:id="rId36"/>
    <p:sldId id="296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1" initials="P" lastIdx="1" clrIdx="0">
    <p:extLst>
      <p:ext uri="{19B8F6BF-5375-455C-9EA6-DF929625EA0E}">
        <p15:presenceInfo xmlns:p15="http://schemas.microsoft.com/office/powerpoint/2012/main" userId="Pc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08T13:24:16.474" idx="1">
    <p:pos x="5363" y="115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CA3-670E-4C7D-AACB-8689608D58F4}" type="datetimeFigureOut">
              <a:rPr lang="cs-CZ" smtClean="0"/>
              <a:t>8.1.2019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97B5-4127-4EAB-B1E2-9ADD4C8B5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3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A237-8EF4-44DB-9CDF-7B89CF20E603}" type="datetimeFigureOut">
              <a:rPr lang="cs-CZ" smtClean="0"/>
              <a:t>8.1.2019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9C55-F403-4DA9-A474-8193CC3C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039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8.1.2019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8.1.2019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8.1.2019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8.1.2019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8.1.2019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8.1.2019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8.1.2019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767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mseu.mssf.cz/" TargetMode="External"/><Relationship Id="rId4" Type="http://schemas.openxmlformats.org/officeDocument/2006/relationships/hyperlink" Target="https://www.esfcr.cz/pravidla-pro-zadatele-a-prijemce-opz/-/dokument/797817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vokalova@mpsv.cz," TargetMode="External"/><Relationship Id="rId2" Type="http://schemas.openxmlformats.org/officeDocument/2006/relationships/hyperlink" Target="http://www.ceske-socialni-podnikani.cz/poradenstvi/lokalni-konzultanti-mpsv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schrudimsko.cz/http:/www.maschrudimsko.cz/3-vyzva-v-ramci-opz-podpora-vzniku-a-cinnosti-komunitnich-center-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Podpora vzniku a činnosti komunitních center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Seminář pro potenciální žadatele </a:t>
            </a:r>
          </a:p>
          <a:p>
            <a:r>
              <a:rPr lang="cs-CZ" dirty="0" smtClean="0"/>
              <a:t>22.6.2018 ve 13:00 hod.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6072447"/>
            <a:ext cx="3709851" cy="6116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93" y="316266"/>
            <a:ext cx="5454614" cy="108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centra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centra začleněná do běžné komunity, cílovou skupinou je komunita a její členové (tj. osoby sociálně vyloučené nebo sociálním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Podporované aktivity:</a:t>
            </a:r>
          </a:p>
          <a:p>
            <a:r>
              <a:rPr lang="cs-CZ" dirty="0" smtClean="0"/>
              <a:t>Komunitní sociální práce</a:t>
            </a:r>
          </a:p>
          <a:p>
            <a:r>
              <a:rPr lang="cs-CZ" dirty="0" smtClean="0"/>
              <a:t>Komunitní centra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64854-B1C7-4BA7-B240-D7C99C6716E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činnosti nad rámec základních činností sociálních služeb podle zákona č. 108/2006 Sb., o sociálních službách, realizované v přirozeném komunitě. Aktivity podporované v rámci komunitní sociální práce musí mít přímou vazbu na sociální začleňování nebo prevenci sociálního vyloučení osob</a:t>
            </a:r>
          </a:p>
          <a:p>
            <a:r>
              <a:rPr lang="cs-CZ" dirty="0" smtClean="0"/>
              <a:t>Komunitní sociální práce je založená na propojování sdílených potřeb a existujících zdrojů uvnitř komunity a na stanovování dosažitelných cílů na základě možností dané komunity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0451"/>
            <a:ext cx="10515600" cy="5686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Vodítka pro předkládání projektů komunitní práce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podle kterých realizátoři projektu chápou a umějí aplikovat hodnoty, principy a metody komunitní práce (organizační, vzdělávací, strategické, facilitační).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Jak budou realizátoři projektu garantovat dodržování etických aspektů komunitní práce a etické kodexu sociální práce.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na základě kterých realizátoři usuzují, že je v dané komunitně vhodné použít metodu komunitní práce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místní zdroje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dosažitelné úspěchy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vstupní předpoklady mají realizátoři projektu pro navázání kontaktu a získání důvěry členů komunity</a:t>
            </a:r>
          </a:p>
          <a:p>
            <a:pPr marL="514350" indent="-514350">
              <a:buAutoNum type="arabicPeriod"/>
            </a:pPr>
            <a:r>
              <a:rPr lang="cs-CZ" dirty="0" smtClean="0"/>
              <a:t>Na jak dlouho realizátoři projektu práci odhadují na základě čeho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7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</a:t>
            </a:r>
            <a:r>
              <a:rPr lang="cs-CZ" dirty="0" smtClean="0"/>
              <a:t>skupiny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 fontScale="70000" lnSpcReduction="20000"/>
          </a:bodyPr>
          <a:lstStyle/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Imigranti a azylanti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</a:t>
            </a:r>
            <a:r>
              <a:rPr lang="cs-CZ" dirty="0" smtClean="0"/>
              <a:t>opouštějící institucionální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Osoby sociálně vyloučené a osoby sociálním vyloučením ohrožené</a:t>
            </a:r>
          </a:p>
          <a:p>
            <a:r>
              <a:rPr lang="cs-CZ" dirty="0" smtClean="0"/>
              <a:t>Osoby s kombinovanými diagnózami</a:t>
            </a:r>
          </a:p>
          <a:p>
            <a:r>
              <a:rPr lang="cs-CZ" dirty="0" smtClean="0"/>
              <a:t>Osoby ohrožené specifickými zdravotními riziky</a:t>
            </a:r>
          </a:p>
          <a:p>
            <a:r>
              <a:rPr lang="cs-CZ" dirty="0" smtClean="0"/>
              <a:t>Osoby žijící v sociálně vyloučených lokalitách</a:t>
            </a:r>
          </a:p>
          <a:p>
            <a:r>
              <a:rPr lang="cs-CZ" dirty="0" smtClean="0"/>
              <a:t>Bezdomovci a osoby žijící v nevyhovujícím nebo nejistém ubytování</a:t>
            </a:r>
          </a:p>
          <a:p>
            <a:r>
              <a:rPr lang="cs-CZ" dirty="0" smtClean="0"/>
              <a:t>Osoby pečující o malé děti</a:t>
            </a:r>
          </a:p>
          <a:p>
            <a:r>
              <a:rPr lang="cs-CZ" dirty="0" smtClean="0"/>
              <a:t>Rodiče samoživitelé</a:t>
            </a:r>
          </a:p>
          <a:p>
            <a:r>
              <a:rPr lang="cs-CZ" dirty="0" smtClean="0"/>
              <a:t>Neformální pečovatelé a dobrovolníci působící v oblasti sociálních služeb a sociální integrace</a:t>
            </a:r>
          </a:p>
          <a:p>
            <a:r>
              <a:rPr lang="cs-CZ" dirty="0" smtClean="0"/>
              <a:t>Oběti trestné činnosti</a:t>
            </a:r>
          </a:p>
          <a:p>
            <a:r>
              <a:rPr lang="cs-CZ" dirty="0" smtClean="0"/>
              <a:t>Osoby ohrožené domácím násilím a závislostmi</a:t>
            </a:r>
          </a:p>
          <a:p>
            <a:r>
              <a:rPr lang="cs-CZ" dirty="0" smtClean="0"/>
              <a:t>Osoby ohrožené předlužeností</a:t>
            </a:r>
          </a:p>
          <a:p>
            <a:r>
              <a:rPr lang="cs-CZ" dirty="0" smtClean="0"/>
              <a:t>Osoby ohrožené vícenásobnými riziky</a:t>
            </a:r>
          </a:p>
          <a:p>
            <a:r>
              <a:rPr lang="cs-CZ" dirty="0" smtClean="0"/>
              <a:t>Osoby nejvíce ohrožené vyloučením a diskriminací v důsledku zdravotního stavu</a:t>
            </a:r>
          </a:p>
          <a:p>
            <a:r>
              <a:rPr lang="cs-CZ" dirty="0" smtClean="0"/>
              <a:t>Osoby, které jsou znevýhodněny vzhledem k věku</a:t>
            </a:r>
          </a:p>
          <a:p>
            <a:r>
              <a:rPr lang="cs-CZ" dirty="0" smtClean="0"/>
              <a:t>Sociální pracovníci</a:t>
            </a:r>
          </a:p>
          <a:p>
            <a:r>
              <a:rPr lang="cs-CZ" dirty="0" smtClean="0"/>
              <a:t>Pracovníci v sociálních službách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077006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Kapacita podpořených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Využívání podpořených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04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55102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podpořených komunitních</a:t>
                      </a:r>
                      <a:r>
                        <a:rPr lang="cs-CZ" baseline="0" dirty="0" smtClean="0"/>
                        <a:t> center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034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413241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r>
              <a:rPr lang="cs-CZ" dirty="0" smtClean="0"/>
              <a:t>Pro osobní náklady osob z cílové skupiny platí maximální limit při 40hodinové týdenní pracovní době: trojnásobek minimální mzdy (minimální mzda 2018: 12 200 Kč/měsíc) 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 – nelze vybavení pro pracovní pozice hrazené z nepřímých nákladů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pPr marL="0" indent="0">
              <a:buNone/>
            </a:pPr>
            <a:r>
              <a:rPr lang="cs-CZ" sz="3500" b="1" dirty="0" smtClean="0"/>
              <a:t>Každá položka rozpočtu musí být odůvodněna a navázána na aktivitu projektu.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Edukační videa k vyplnění žádosti: </a:t>
            </a:r>
            <a:r>
              <a:rPr lang="cs-CZ" dirty="0"/>
              <a:t>http://www.dotaceeu.cz/cs/Jak-ziskat-dotaci/Elektronicka-zadost/Edukacni-videa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3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</a:p>
          <a:p>
            <a:r>
              <a:rPr lang="cs-CZ" dirty="0" smtClean="0"/>
              <a:t>Oprávnění žadatelé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Způsobilé výdaje</a:t>
            </a:r>
          </a:p>
          <a:p>
            <a:r>
              <a:rPr lang="cs-CZ" dirty="0" smtClean="0"/>
              <a:t>Podání žádosti o podporu</a:t>
            </a:r>
          </a:p>
          <a:p>
            <a:r>
              <a:rPr lang="cs-CZ" dirty="0" smtClean="0"/>
              <a:t>Hodnocení žádostí o podporu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510"/>
            <a:ext cx="10515600" cy="3905567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30" y="1825625"/>
            <a:ext cx="8048339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99" y="1825625"/>
            <a:ext cx="5379786" cy="4351338"/>
          </a:xfrm>
        </p:spPr>
      </p:pic>
      <p:sp>
        <p:nvSpPr>
          <p:cNvPr id="3" name="TextovéPole 2"/>
          <p:cNvSpPr txBox="1"/>
          <p:nvPr/>
        </p:nvSpPr>
        <p:spPr>
          <a:xfrm>
            <a:off x="8686800" y="2676698"/>
            <a:ext cx="318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Vybrat výzvu: MAS Chrudimsko: Podpora vzniku a činnosti komunitních center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37" y="1825625"/>
            <a:ext cx="8089726" cy="4351338"/>
          </a:xfrm>
        </p:spPr>
      </p:pic>
      <p:sp>
        <p:nvSpPr>
          <p:cNvPr id="3" name="Obdélník 2"/>
          <p:cNvSpPr/>
          <p:nvPr/>
        </p:nvSpPr>
        <p:spPr>
          <a:xfrm>
            <a:off x="5336771" y="2693324"/>
            <a:ext cx="2460567" cy="149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70492"/>
              </p:ext>
            </p:extLst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Název: MAS Chrudimsko: Podpora vzniku a činnosti komunitních center I.</a:t>
            </a:r>
          </a:p>
          <a:p>
            <a:r>
              <a:rPr lang="cs-CZ" dirty="0" smtClean="0"/>
              <a:t>Číslo výzvy: </a:t>
            </a:r>
            <a:r>
              <a:rPr lang="cs-CZ" b="1" dirty="0" smtClean="0"/>
              <a:t>486/03_16_047/CLLD_16_01_098</a:t>
            </a:r>
          </a:p>
          <a:p>
            <a:r>
              <a:rPr lang="cs-CZ" dirty="0" smtClean="0"/>
              <a:t>Datum zahájení příjmu žádostí: 26.3.2018 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>
                <a:solidFill>
                  <a:srgbClr val="FF0000"/>
                </a:solidFill>
              </a:rPr>
              <a:t>2.8.2018 </a:t>
            </a:r>
            <a:r>
              <a:rPr lang="cs-CZ" b="1" dirty="0" smtClean="0"/>
              <a:t>12:00 hodin (pravděpodobně bude termín prodloužen- informace na webu MAS)</a:t>
            </a:r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36 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31.12.2022</a:t>
            </a:r>
            <a:endParaRPr lang="cs-CZ" dirty="0"/>
          </a:p>
          <a:p>
            <a:r>
              <a:rPr lang="cs-CZ" dirty="0"/>
              <a:t>Finanční alokace výzvy (rozhodná pro výběr </a:t>
            </a:r>
            <a:r>
              <a:rPr lang="cs-CZ" dirty="0" smtClean="0"/>
              <a:t>projektů- celkové způsobilé výdaje): </a:t>
            </a:r>
            <a:r>
              <a:rPr lang="cs-CZ" b="1" dirty="0" smtClean="0"/>
              <a:t>3 500 010 Kč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2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772"/>
              </p:ext>
            </p:extLst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5078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2/2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Představenstvo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výzvy MAS včetně příloh: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maschrudimsko.cz/kdy-zadat-vyzvy</a:t>
            </a:r>
            <a:endParaRPr lang="cs-CZ" u="sng" dirty="0" smtClean="0"/>
          </a:p>
          <a:p>
            <a:r>
              <a:rPr lang="cs-CZ" dirty="0" smtClean="0"/>
              <a:t>Všechny dokumenty OPZ: </a:t>
            </a:r>
            <a:r>
              <a:rPr lang="cs-CZ" u="sng" dirty="0" smtClean="0"/>
              <a:t>https://www.esfcr.cz/dokumenty-opz</a:t>
            </a:r>
          </a:p>
          <a:p>
            <a:r>
              <a:rPr lang="cs-CZ" dirty="0" smtClean="0"/>
              <a:t>Obecná pravidla pro žadatele OPZ: </a:t>
            </a:r>
            <a:r>
              <a:rPr lang="cs-CZ" u="sng" dirty="0">
                <a:hlinkClick r:id="rId3"/>
              </a:rPr>
              <a:t>https://www.esfcr.cz/pravidla-pro-zadatele-a-prijemce-opz/-/dokument/797767</a:t>
            </a:r>
            <a:endParaRPr lang="cs-CZ" dirty="0"/>
          </a:p>
          <a:p>
            <a:r>
              <a:rPr lang="cs-CZ" dirty="0" smtClean="0"/>
              <a:t>Specifická pravidla pro žadatele OPZ: </a:t>
            </a:r>
            <a:r>
              <a:rPr lang="cs-CZ" u="sng" dirty="0">
                <a:hlinkClick r:id="rId4"/>
              </a:rPr>
              <a:t>https://www.esfcr.cz/pravidla-pro-zadatele-a-prijemce-opz/-/</a:t>
            </a:r>
            <a:r>
              <a:rPr lang="cs-CZ" u="sng" dirty="0" smtClean="0">
                <a:hlinkClick r:id="rId4"/>
              </a:rPr>
              <a:t>dokument/797817</a:t>
            </a:r>
            <a:endParaRPr lang="cs-CZ" u="sng" dirty="0" smtClean="0"/>
          </a:p>
          <a:p>
            <a:r>
              <a:rPr lang="cs-CZ" dirty="0" smtClean="0"/>
              <a:t>ISKP 14+: </a:t>
            </a:r>
            <a:r>
              <a:rPr lang="cs-CZ" u="sng" dirty="0" smtClean="0">
                <a:hlinkClick r:id="rId5"/>
              </a:rPr>
              <a:t>https://mseu.mssf.cz/</a:t>
            </a:r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Konzultanti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Bezplatné konzultace v oblasti sociálního podnikání (seznámení s praktickým chodem SP, sdílení praxe, nastavení podnik. </a:t>
            </a:r>
            <a:r>
              <a:rPr lang="cs-CZ" dirty="0"/>
              <a:t>p</a:t>
            </a:r>
            <a:r>
              <a:rPr lang="cs-CZ" dirty="0" smtClean="0"/>
              <a:t>lánu, poskytnutí informací k založení SP)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www.ceske-socialni-podnikani.cz/poradenstvi/lokalni-konzultanti-mpsv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V případě zájmu, kontaktujte</a:t>
            </a:r>
            <a:r>
              <a:rPr lang="cs-CZ" u="sng" dirty="0"/>
              <a:t> </a:t>
            </a:r>
            <a:r>
              <a:rPr lang="cs-CZ" u="sng" dirty="0" smtClean="0"/>
              <a:t>Šárku </a:t>
            </a:r>
            <a:r>
              <a:rPr lang="cs-CZ" u="sng" dirty="0"/>
              <a:t>Vokálovou, email: </a:t>
            </a:r>
            <a:r>
              <a:rPr lang="cs-CZ" u="sng" dirty="0">
                <a:hlinkClick r:id="rId3"/>
              </a:rPr>
              <a:t>sarka.vokalova@mpsv.cz</a:t>
            </a:r>
            <a:r>
              <a:rPr lang="cs-CZ" u="sng" dirty="0"/>
              <a:t>, tel: 770 116 519 nebo </a:t>
            </a:r>
            <a:r>
              <a:rPr lang="cs-CZ" u="sng" dirty="0" smtClean="0"/>
              <a:t>vyplňte </a:t>
            </a:r>
            <a:r>
              <a:rPr lang="cs-CZ" u="sng" dirty="0"/>
              <a:t>formulář </a:t>
            </a:r>
            <a:r>
              <a:rPr lang="cs-CZ" u="sng" dirty="0" smtClean="0"/>
              <a:t>na webu sociálního podnikání</a:t>
            </a:r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6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78334"/>
            <a:ext cx="2794362" cy="55839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2" y="378334"/>
            <a:ext cx="2585262" cy="5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http://www.maschrudimsko.cz/http://</a:t>
            </a:r>
            <a:r>
              <a:rPr lang="cs-CZ" b="1" dirty="0" smtClean="0">
                <a:hlinkClick r:id="rId2"/>
              </a:rPr>
              <a:t>www.maschrudimsko.cz/3-vyzva-v-ramci-opz-podpora-vzniku-a-cinnosti-komunitnich-center-i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Text výzvy MAS Chrudimsko: Podpora vzniku a činnosti a komunitních center I.</a:t>
            </a:r>
          </a:p>
          <a:p>
            <a:pPr marL="0" indent="0">
              <a:buNone/>
            </a:pPr>
            <a:r>
              <a:rPr lang="cs-CZ" dirty="0" smtClean="0"/>
              <a:t>Příloha č. 1 </a:t>
            </a:r>
            <a:r>
              <a:rPr lang="cs-CZ" dirty="0"/>
              <a:t>Informace o způsobu hodnocení a výběru projektů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Příloha č. 2 Popis podporovaných aktivit</a:t>
            </a:r>
          </a:p>
          <a:p>
            <a:pPr marL="0" indent="0">
              <a:buNone/>
            </a:pPr>
            <a:r>
              <a:rPr lang="cs-CZ" dirty="0" smtClean="0"/>
              <a:t>Příloha č. 3 Popis podporovaných cílových skupin</a:t>
            </a:r>
          </a:p>
          <a:p>
            <a:pPr marL="0" indent="0">
              <a:buNone/>
            </a:pPr>
            <a:r>
              <a:rPr lang="cs-CZ" dirty="0" smtClean="0"/>
              <a:t>Příloha č. 4 Stanovy MAS Chrudimsko</a:t>
            </a:r>
          </a:p>
          <a:p>
            <a:pPr marL="0" indent="0">
              <a:buNone/>
            </a:pPr>
            <a:r>
              <a:rPr lang="cs-CZ" dirty="0" smtClean="0"/>
              <a:t>Příloha č. 5 Principy komunitní práce a vodítka pro předkládání projektů komunitní práce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Obce, dobrovolné svazky obcí, organizace zřizované obcemi, organizace zřizované kraji</a:t>
            </a:r>
          </a:p>
          <a:p>
            <a:r>
              <a:rPr lang="cs-CZ" dirty="0" smtClean="0"/>
              <a:t>OSVČ</a:t>
            </a:r>
          </a:p>
          <a:p>
            <a:r>
              <a:rPr lang="cs-CZ" dirty="0" smtClean="0"/>
              <a:t>Obchodní korporace</a:t>
            </a:r>
          </a:p>
          <a:p>
            <a:r>
              <a:rPr lang="cs-CZ" dirty="0" smtClean="0"/>
              <a:t>Poradenské a vzdělávací instituce</a:t>
            </a:r>
          </a:p>
          <a:p>
            <a:r>
              <a:rPr lang="cs-CZ" dirty="0" smtClean="0"/>
              <a:t>Poskytovatelé sociální služeb</a:t>
            </a:r>
          </a:p>
          <a:p>
            <a:r>
              <a:rPr lang="cs-CZ" dirty="0" smtClean="0"/>
              <a:t>Profesní a podnikatelská sdružení</a:t>
            </a:r>
          </a:p>
          <a:p>
            <a:r>
              <a:rPr lang="cs-CZ" dirty="0" smtClean="0"/>
              <a:t>Sociální partneři</a:t>
            </a:r>
          </a:p>
          <a:p>
            <a:r>
              <a:rPr lang="cs-CZ" dirty="0" smtClean="0"/>
              <a:t>Školy a školská zařízení</a:t>
            </a:r>
          </a:p>
          <a:p>
            <a:r>
              <a:rPr lang="cs-CZ" dirty="0" smtClean="0"/>
              <a:t>Nestátní neziskové organizace </a:t>
            </a:r>
            <a:endParaRPr lang="cs-CZ" dirty="0"/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Obecně prospěšné společnosti zřízené podle zákona č. 248/1995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Ústavy dle § 402–418 zákona č. 89/2012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Církevní právnické osoby zřízené podle zákona č. 3/2002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Spolky dle § 214–302 zákona č. 89/2012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Nadace (§ 306–393) a nadační fondy (§ 394–401) zřízené podle zákona č. 89/2012 Sb. </a:t>
            </a:r>
          </a:p>
          <a:p>
            <a:pPr marL="588600" indent="-457200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600" dirty="0"/>
              <a:t>Minimální výše celkových způsobilých výdajů projektu: </a:t>
            </a:r>
            <a:r>
              <a:rPr lang="cs-CZ" sz="2600" b="1" dirty="0"/>
              <a:t>400 000 CZK</a:t>
            </a:r>
            <a:endParaRPr lang="cs-CZ" sz="2600" dirty="0"/>
          </a:p>
          <a:p>
            <a:pPr lvl="0"/>
            <a:r>
              <a:rPr lang="cs-CZ" sz="2600" dirty="0"/>
              <a:t>Maximální výše celkových způsobilých výdajů projektu: </a:t>
            </a:r>
            <a:r>
              <a:rPr lang="cs-CZ" sz="2600" b="1" dirty="0"/>
              <a:t> </a:t>
            </a:r>
            <a:r>
              <a:rPr lang="cs-CZ" sz="2600" b="1" dirty="0" smtClean="0"/>
              <a:t>3 500 010 </a:t>
            </a:r>
            <a:r>
              <a:rPr lang="cs-CZ" sz="2600" b="1" dirty="0"/>
              <a:t>CZK</a:t>
            </a:r>
            <a:endParaRPr lang="cs-CZ" sz="2600" dirty="0"/>
          </a:p>
          <a:p>
            <a:endParaRPr lang="cs-CZ" dirty="0" smtClean="0"/>
          </a:p>
          <a:p>
            <a:r>
              <a:rPr lang="cs-CZ" sz="2600" dirty="0" smtClean="0"/>
              <a:t>Forma podpory: ex ante/ ex post</a:t>
            </a:r>
          </a:p>
          <a:p>
            <a:r>
              <a:rPr lang="cs-CZ" sz="2600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sz="2600" dirty="0" smtClean="0"/>
              <a:t>Podrobné vysvětlení ve specifických pravidlech</a:t>
            </a:r>
          </a:p>
          <a:p>
            <a:r>
              <a:rPr lang="cs-CZ" sz="2600" dirty="0" smtClean="0"/>
              <a:t>V případě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: Celková výše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 poskytnutá jednomu podniku nesmí za libovolná 3 po sobě jdoucí jednoletá účetní období překročit částku 200000 EUR 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7" y="715289"/>
            <a:ext cx="10515600" cy="875846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290816"/>
              </p:ext>
            </p:extLst>
          </p:nvPr>
        </p:nvGraphicFramePr>
        <p:xfrm>
          <a:off x="85898" y="2138765"/>
          <a:ext cx="11887199" cy="413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906">
                  <a:extLst>
                    <a:ext uri="{9D8B030D-6E8A-4147-A177-3AD203B41FA5}">
                      <a16:colId xmlns:a16="http://schemas.microsoft.com/office/drawing/2014/main" val="40454650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69463544"/>
                    </a:ext>
                  </a:extLst>
                </a:gridCol>
                <a:gridCol w="1753985">
                  <a:extLst>
                    <a:ext uri="{9D8B030D-6E8A-4147-A177-3AD203B41FA5}">
                      <a16:colId xmlns:a16="http://schemas.microsoft.com/office/drawing/2014/main" val="1730249522"/>
                    </a:ext>
                  </a:extLst>
                </a:gridCol>
                <a:gridCol w="2039388">
                  <a:extLst>
                    <a:ext uri="{9D8B030D-6E8A-4147-A177-3AD203B41FA5}">
                      <a16:colId xmlns:a16="http://schemas.microsoft.com/office/drawing/2014/main" val="1344077549"/>
                    </a:ext>
                  </a:extLst>
                </a:gridCol>
              </a:tblGrid>
              <a:tr h="613479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EU podíl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Státní 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9545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podniky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 komory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52119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Školy a školská zařízení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Právnické osoby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vykonávající činnost škol a školských zařízení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731591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Obce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Příspěvkové organizace zřizované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kraji a obcemi (s výjimkou škol a školských zařízení)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Dobrovolné svazky obcí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9872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1.1.: Komunitní sociální práce</a:t>
            </a:r>
          </a:p>
          <a:p>
            <a:pPr marL="0" indent="0">
              <a:buNone/>
            </a:pPr>
            <a:r>
              <a:rPr lang="cs-CZ" dirty="0" smtClean="0"/>
              <a:t>1.2.: Komunitní centra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č. 2 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sz="2000" dirty="0" smtClean="0"/>
              <a:t>činnosti nad rámec základních činností sociálních služeb podle zákona č. 108/2006 Sb., o sociálních službách, realizované v přirozené komunitě.</a:t>
            </a:r>
          </a:p>
          <a:p>
            <a:pPr marL="0" indent="0">
              <a:buNone/>
            </a:pPr>
            <a:r>
              <a:rPr lang="cs-CZ" sz="2000" dirty="0" smtClean="0"/>
              <a:t>Aktivity podporované v rámci komunitní sociální práce musí mít přímou vazbu na sociální začleňování nebo prevenci sociálního vyloučení osob.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Gestorem komunitní sociální práce je kvalifikovaný sociální pracovník</a:t>
            </a:r>
          </a:p>
          <a:p>
            <a:pPr marL="0" indent="0">
              <a:buNone/>
            </a:pPr>
            <a:r>
              <a:rPr lang="cs-CZ" sz="2000" dirty="0" smtClean="0"/>
              <a:t>Komunitní práce v kontextu sociální práce = dlouhodobě působící metoda sociální práce:</a:t>
            </a:r>
          </a:p>
          <a:p>
            <a:r>
              <a:rPr lang="cs-CZ" sz="2000" dirty="0" smtClean="0"/>
              <a:t>Jejíž subjektu je komunita/skupina osob, kterou spojují společně definované sociální problémy, tj. členové komunity se nachází v nepříznivé sociální situaci</a:t>
            </a:r>
          </a:p>
          <a:p>
            <a:r>
              <a:rPr lang="cs-CZ" sz="2000" dirty="0" smtClean="0"/>
              <a:t>Jejíž cílem je posílit schopnost osob žijících v komunitě/náležejících k dané skupině společně zvládat/ovlivňovat znevýhodňující a obtížné interakce tím, že získá větší míru kontrolu nad okolnostmi svého života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1994</Words>
  <Application>Microsoft Office PowerPoint</Application>
  <PresentationFormat>Širokoúhlá obrazovka</PresentationFormat>
  <Paragraphs>388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Motiv Office</vt:lpstr>
      <vt:lpstr>Podpora vzniku a činnosti komunitních center I.</vt:lpstr>
      <vt:lpstr>Obsah</vt:lpstr>
      <vt:lpstr>Představení výzvy 1/2</vt:lpstr>
      <vt:lpstr>Představení výzvy 2/2</vt:lpstr>
      <vt:lpstr>Oprávnění žadatelé</vt:lpstr>
      <vt:lpstr>Financování</vt:lpstr>
      <vt:lpstr>Míra podpory</vt:lpstr>
      <vt:lpstr>Podporované aktivity</vt:lpstr>
      <vt:lpstr>Komunitní sociální práce</vt:lpstr>
      <vt:lpstr>Komunitní centra</vt:lpstr>
      <vt:lpstr>Komunitní sociální práce</vt:lpstr>
      <vt:lpstr>Prezentace aplikace PowerPoint</vt:lpstr>
      <vt:lpstr>Cílové skupiny</vt:lpstr>
      <vt:lpstr>Indikátory se závazkem pro žadatele</vt:lpstr>
      <vt:lpstr>Způsobilé výdaje</vt:lpstr>
      <vt:lpstr>Přímé náklady 1/2</vt:lpstr>
      <vt:lpstr>Nepřímé náklady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Hodnocení přijatelnosti a formálních náležitostí</vt:lpstr>
      <vt:lpstr>Věcné hodnocení 1/2</vt:lpstr>
      <vt:lpstr>Věcné hodnocení 2/2</vt:lpstr>
      <vt:lpstr>Výběr projektů</vt:lpstr>
      <vt:lpstr>Další kroky</vt:lpstr>
      <vt:lpstr>Užitečné odkazy</vt:lpstr>
      <vt:lpstr>Konzultanti MPSV</vt:lpstr>
      <vt:lpstr>Děkujeme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Chrudimsko: Sociální služby včetně prevence kriminality I.</dc:title>
  <dc:creator>Renata</dc:creator>
  <cp:lastModifiedBy>Pc1</cp:lastModifiedBy>
  <cp:revision>105</cp:revision>
  <dcterms:created xsi:type="dcterms:W3CDTF">2017-10-15T15:08:38Z</dcterms:created>
  <dcterms:modified xsi:type="dcterms:W3CDTF">2019-01-08T12:45:32Z</dcterms:modified>
</cp:coreProperties>
</file>