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310" r:id="rId4"/>
    <p:sldId id="304" r:id="rId5"/>
    <p:sldId id="311" r:id="rId6"/>
    <p:sldId id="313" r:id="rId7"/>
    <p:sldId id="314" r:id="rId8"/>
    <p:sldId id="305" r:id="rId9"/>
    <p:sldId id="326" r:id="rId10"/>
    <p:sldId id="330" r:id="rId11"/>
    <p:sldId id="331" r:id="rId12"/>
    <p:sldId id="335" r:id="rId13"/>
    <p:sldId id="333" r:id="rId14"/>
    <p:sldId id="334" r:id="rId15"/>
    <p:sldId id="332" r:id="rId16"/>
    <p:sldId id="336" r:id="rId17"/>
    <p:sldId id="327" r:id="rId18"/>
    <p:sldId id="337" r:id="rId19"/>
    <p:sldId id="328" r:id="rId20"/>
    <p:sldId id="329" r:id="rId21"/>
    <p:sldId id="306" r:id="rId22"/>
    <p:sldId id="338" r:id="rId23"/>
    <p:sldId id="339" r:id="rId24"/>
    <p:sldId id="340" r:id="rId25"/>
    <p:sldId id="342" r:id="rId26"/>
    <p:sldId id="343" r:id="rId27"/>
    <p:sldId id="344" r:id="rId28"/>
    <p:sldId id="345" r:id="rId29"/>
    <p:sldId id="316" r:id="rId30"/>
    <p:sldId id="357" r:id="rId31"/>
    <p:sldId id="358" r:id="rId32"/>
    <p:sldId id="359" r:id="rId33"/>
    <p:sldId id="360" r:id="rId34"/>
    <p:sldId id="346" r:id="rId35"/>
    <p:sldId id="347" r:id="rId36"/>
    <p:sldId id="348" r:id="rId37"/>
    <p:sldId id="349" r:id="rId38"/>
    <p:sldId id="36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62" r:id="rId47"/>
    <p:sldId id="361" r:id="rId48"/>
    <p:sldId id="364" r:id="rId49"/>
    <p:sldId id="365" r:id="rId50"/>
    <p:sldId id="309" r:id="rId51"/>
    <p:sldId id="325" r:id="rId52"/>
    <p:sldId id="317" r:id="rId53"/>
    <p:sldId id="318" r:id="rId54"/>
    <p:sldId id="319" r:id="rId55"/>
    <p:sldId id="321" r:id="rId56"/>
    <p:sldId id="320" r:id="rId57"/>
    <p:sldId id="322" r:id="rId58"/>
    <p:sldId id="323" r:id="rId59"/>
    <p:sldId id="312" r:id="rId60"/>
    <p:sldId id="302" r:id="rId6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F3DA-D0CE-41BE-973D-05F5D3F1FF80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E438-6C0D-486B-8EC0-ACCB8DA7E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2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r>
              <a:rPr lang="cs-CZ" dirty="0" smtClean="0"/>
              <a:t>PRK – porušení rozpočtové kázně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0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publicita.dotacee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/-/dokument/33433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" TargetMode="External"/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hyperlink" Target="https://www.esfcr.cz/vyzva-047-opz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sfcr.cz/pravidla-pro-zadatele-a-prijemce-opz/-/dokument/79781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mpsv.cz/files/clanky/32214/vyhlaska_463_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maschrudimsko.cz/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lutrova@maschrudimsko.cz" TargetMode="External"/><Relationship Id="rId2" Type="http://schemas.openxmlformats.org/officeDocument/2006/relationships/hyperlink" Target="http://www.maschrudimsko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podpory+poskytnut%C3%A9+%C3%BA%C4%8Dastn%C3%ADk%C5%AFm+projekt%C5%AF+(verze+5)/47844036-98d0-4c08-befa-ba98b55480bb?t=1492589169618" TargetMode="External"/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SEMINÁŘ PRO PŘÍJEMCE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93571"/>
            <a:ext cx="9144000" cy="266423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OPZ MAS CHRUDIMSKO, Z.S.</a:t>
            </a:r>
          </a:p>
          <a:p>
            <a:endParaRPr lang="cs-CZ" dirty="0"/>
          </a:p>
          <a:p>
            <a:r>
              <a:rPr lang="cs-CZ" sz="3200" b="1" dirty="0"/>
              <a:t>Výzva - Sociální služby včetně prevence kriminality I.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21.02.2019</a:t>
            </a:r>
          </a:p>
          <a:p>
            <a:endParaRPr lang="cs-CZ" b="1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5546558"/>
            <a:ext cx="6894095" cy="10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75" y="445971"/>
            <a:ext cx="3826625" cy="10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027604"/>
            <a:ext cx="11129356" cy="4799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Obsah zprávy o realizaci:</a:t>
            </a:r>
          </a:p>
          <a:p>
            <a:pPr lvl="1"/>
            <a:r>
              <a:rPr lang="cs-CZ" dirty="0"/>
              <a:t>zpráva o realizaci informuje o realizaci projektu v daném období </a:t>
            </a:r>
            <a:br>
              <a:rPr lang="cs-CZ" dirty="0"/>
            </a:br>
            <a:r>
              <a:rPr lang="cs-CZ" dirty="0"/>
              <a:t>(zpravidla 6 měsíců)</a:t>
            </a:r>
          </a:p>
          <a:p>
            <a:pPr lvl="1"/>
            <a:r>
              <a:rPr lang="cs-CZ" dirty="0"/>
              <a:t>pokrok v realizaci KA (popis jak pobíhají aktivity…) </a:t>
            </a:r>
          </a:p>
          <a:p>
            <a:pPr lvl="1"/>
            <a:r>
              <a:rPr lang="cs-CZ" dirty="0"/>
              <a:t>povinné přílohy </a:t>
            </a:r>
            <a:r>
              <a:rPr lang="cs-CZ" dirty="0" err="1"/>
              <a:t>ZoR</a:t>
            </a:r>
            <a:endParaRPr lang="cs-CZ" dirty="0"/>
          </a:p>
          <a:p>
            <a:pPr lvl="1"/>
            <a:r>
              <a:rPr lang="cs-CZ" dirty="0"/>
              <a:t>plnění indikátorů (povinné k naplnění a povinné k vykazování)</a:t>
            </a:r>
          </a:p>
          <a:p>
            <a:pPr lvl="1"/>
            <a:r>
              <a:rPr lang="cs-CZ" dirty="0"/>
              <a:t>horizontální principy, publicita</a:t>
            </a:r>
          </a:p>
          <a:p>
            <a:pPr lvl="1"/>
            <a:r>
              <a:rPr lang="cs-CZ" dirty="0"/>
              <a:t>veřejné zakázky</a:t>
            </a:r>
          </a:p>
          <a:p>
            <a:pPr lvl="1"/>
            <a:r>
              <a:rPr lang="cs-CZ" dirty="0"/>
              <a:t>informace o příjmech (částky se vyplňují jen pokud příjmy převýší spolufinancování, je však nutné doplnit nulové hodnoty)</a:t>
            </a:r>
          </a:p>
          <a:p>
            <a:pPr lvl="1"/>
            <a:r>
              <a:rPr lang="cs-CZ" dirty="0"/>
              <a:t>problémy během realizace </a:t>
            </a:r>
          </a:p>
          <a:p>
            <a:pPr lvl="1"/>
            <a:r>
              <a:rPr lang="cs-CZ" dirty="0"/>
              <a:t>informace o kontrolách (mimo ŘO – např. FÚ, hygiena atd.)</a:t>
            </a:r>
          </a:p>
          <a:p>
            <a:pPr lvl="1"/>
            <a:r>
              <a:rPr lang="cs-CZ" b="1" dirty="0"/>
              <a:t>čestná prohlášení</a:t>
            </a:r>
          </a:p>
          <a:p>
            <a:r>
              <a:rPr lang="cs-CZ" dirty="0"/>
              <a:t>Zaslaná záloha se vyúčtovává až v závěrečné zprávě o realizaci.</a:t>
            </a:r>
          </a:p>
          <a:p>
            <a:r>
              <a:rPr lang="cs-CZ" dirty="0"/>
              <a:t>Součástí 1.ZoR je i smlouva o partnerství (platí pro projekty s partnerem s finančním příspěvkem)</a:t>
            </a:r>
          </a:p>
          <a:p>
            <a:r>
              <a:rPr lang="cs-CZ" dirty="0"/>
              <a:t>nedílnou součástí Zprávy o realizaci je Žádost o platbu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11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Hodnoty, které jsou chápány jako závazek žadatele, kterého má dosáhnout díky realizaci projektu</a:t>
            </a:r>
          </a:p>
          <a:p>
            <a:r>
              <a:rPr lang="cs-CZ" dirty="0" smtClean="0"/>
              <a:t>Pro aktivitu prorodinná opatření - v </a:t>
            </a:r>
            <a:r>
              <a:rPr lang="cs-CZ" dirty="0"/>
              <a:t>případě více mnohočetných rodin může žadatel požádat o snížení výše indikátoru, je to podstatná změna projektu</a:t>
            </a:r>
          </a:p>
          <a:p>
            <a:r>
              <a:rPr lang="cs-CZ" dirty="0"/>
              <a:t>Pro aktivitu prorodinná opatření </a:t>
            </a:r>
            <a:r>
              <a:rPr lang="cs-CZ" dirty="0" smtClean="0"/>
              <a:t>- na </a:t>
            </a:r>
            <a:r>
              <a:rPr lang="cs-CZ" dirty="0"/>
              <a:t>konci každého běhu tábora ukončit monitorovací list účastníka projektu (v následujícím roce možno opětovné prodloužení monitorovacího listu s účastníkem) a vložit hodnoty do systému ESF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60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6109854"/>
            <a:ext cx="5952131" cy="52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31363"/>
              </p:ext>
            </p:extLst>
          </p:nvPr>
        </p:nvGraphicFramePr>
        <p:xfrm>
          <a:off x="617208" y="1544641"/>
          <a:ext cx="10463656" cy="4497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5914">
                  <a:extLst>
                    <a:ext uri="{9D8B030D-6E8A-4147-A177-3AD203B41FA5}">
                      <a16:colId xmlns:a16="http://schemas.microsoft.com/office/drawing/2014/main" val="2077919975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3046232000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1660293856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245012776"/>
                    </a:ext>
                  </a:extLst>
                </a:gridCol>
              </a:tblGrid>
              <a:tr h="42902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72825"/>
                  </a:ext>
                </a:extLst>
              </a:tr>
              <a:tr h="746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kern="1200" baseline="0" dirty="0" smtClean="0"/>
                        <a:t>60000 		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Celkový počet účastníků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Účastníci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428551"/>
                  </a:ext>
                </a:extLst>
              </a:tr>
              <a:tr h="28506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67001 		</a:t>
                      </a:r>
                      <a:endParaRPr lang="cs-CZ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Kapacita podpořených služeb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Místa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07329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67010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Využívání podpořených služeb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Výsledek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95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10213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sociálních podniků vzniklých díky podpoře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Organizace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30302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10212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Počet podpořených již existujících sociálních podniků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Organizace 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255884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50001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Kapacita podporovaných zařízení péče o děti nebo vzdělávacích zařízení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37463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55102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podpořených komunitních center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Zařízení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63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7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48350"/>
              </p:ext>
            </p:extLst>
          </p:nvPr>
        </p:nvGraphicFramePr>
        <p:xfrm>
          <a:off x="665019" y="1637607"/>
          <a:ext cx="10607038" cy="40252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26613">
                  <a:extLst>
                    <a:ext uri="{9D8B030D-6E8A-4147-A177-3AD203B41FA5}">
                      <a16:colId xmlns:a16="http://schemas.microsoft.com/office/drawing/2014/main" val="923545554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3824923747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250816580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107838240"/>
                    </a:ext>
                  </a:extLst>
                </a:gridCol>
              </a:tblGrid>
              <a:tr h="317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Měrná jednotka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485965"/>
                  </a:ext>
                </a:extLst>
              </a:tr>
              <a:tr h="82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80500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napsaných a zveřejněných analytických a </a:t>
                      </a:r>
                      <a:r>
                        <a:rPr lang="cs-CZ" sz="1400" kern="1200" dirty="0"/>
                        <a:t>strategických</a:t>
                      </a:r>
                      <a:r>
                        <a:rPr lang="cs-CZ" sz="1400" dirty="0">
                          <a:effectLst/>
                        </a:rPr>
                        <a:t> dokumentů (vč. evaluačních)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Dokumenty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121100139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50130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pracujících v rámci flexibilních forem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88429211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50110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předškolního věku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91144717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50120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ve věku do 3 let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833330463"/>
                  </a:ext>
                </a:extLst>
              </a:tr>
              <a:tr h="686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50105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zaměstnavatelů, kteří podporují flexibilní formy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Podniky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5948806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67401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Nové nebo inovované sociální služby týkající se bydlení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Služby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68648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8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sledované automaticky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46167"/>
            <a:ext cx="11129356" cy="436418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75438"/>
              </p:ext>
            </p:extLst>
          </p:nvPr>
        </p:nvGraphicFramePr>
        <p:xfrm>
          <a:off x="731518" y="1472149"/>
          <a:ext cx="10548852" cy="41937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37213">
                  <a:extLst>
                    <a:ext uri="{9D8B030D-6E8A-4147-A177-3AD203B41FA5}">
                      <a16:colId xmlns:a16="http://schemas.microsoft.com/office/drawing/2014/main" val="1762787852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169944378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2007936391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550635481"/>
                    </a:ext>
                  </a:extLst>
                </a:gridCol>
              </a:tblGrid>
              <a:tr h="16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Kód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Měrná jednotka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Typ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02768002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67315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 v oblasti sociálních služeb, u nichž služba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666998731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projektů, u nichž intervence formou sociální práce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918118423"/>
                  </a:ext>
                </a:extLst>
              </a:tr>
              <a:tr h="597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62500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Účastníci v procesu vzdělávání/odborné přípravy po ukončení své účasti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Osoby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509481984"/>
                  </a:ext>
                </a:extLst>
              </a:tr>
              <a:tr h="44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62600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Účastníci, kteří získali kvalifikaci po ukončení své účasti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357333923"/>
                  </a:ext>
                </a:extLst>
              </a:tr>
              <a:tr h="149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62800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Znevýhodnění účastníci, kteří po ukončení své účasti hledají zaměstnání, jsou v procesu vzdělávání/odborné přípravy, rozšiřují si kvalifikaci nebo jsou zaměstnaní, a to i OSVČ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9606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8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Pozor na prokazatelnost vykazovaných hodnot (záznamy o každém klientovi)</a:t>
            </a:r>
          </a:p>
          <a:p>
            <a:r>
              <a:rPr lang="cs-CZ" dirty="0"/>
              <a:t>Počet účastníků projektu je nutno zadávat prostřednictvím systému IS ESF (www.esfcr.cz) vždy za příslušné monitorované období.</a:t>
            </a:r>
          </a:p>
          <a:p>
            <a:r>
              <a:rPr lang="cs-CZ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dirty="0" err="1"/>
              <a:t>ZoR</a:t>
            </a:r>
            <a:r>
              <a:rPr lang="cs-CZ" dirty="0"/>
              <a:t>).</a:t>
            </a:r>
          </a:p>
          <a:p>
            <a:r>
              <a:rPr lang="cs-CZ" dirty="0"/>
              <a:t>Ke každé osobě se zapisuje, jakých podpor v rámci projektu využila a v jakém rozsahu (v počtu hodin, příp. dnů apod., jednotka se liší podle kategorie využité podpory). U vzdělávání se dále rozlišuje, zda proběhlo elektronickou formou nebo ne.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0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37855"/>
            <a:ext cx="11129356" cy="4372494"/>
          </a:xfrm>
        </p:spPr>
        <p:txBody>
          <a:bodyPr>
            <a:normAutofit/>
          </a:bodyPr>
          <a:lstStyle/>
          <a:p>
            <a:r>
              <a:rPr lang="cs-CZ" dirty="0"/>
              <a:t>IS ESF – záznam indikátorů týkající se účastníků projektu</a:t>
            </a:r>
          </a:p>
          <a:p>
            <a:r>
              <a:rPr lang="cs-CZ" dirty="0"/>
              <a:t>Údaje o podpořených osobách a jejich podporách zapisujte do IS ESF 2014+ průběžně tak, aby v rámci předkládaných Zpráv o realizaci byly do výpočtu indikátoru 60000 zahrnuty všechny osoby, které nejpozději ke konci sledovaného období překročily limit pro bagatelní podporu a splnily tedy podmínky pro vykazování v indikátoru.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37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(ŽOP)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žádost o platbu 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projektů financovaných ex ante zajišťuje zpracování první žádosti o platbu (na základě které dojde k poskytnutí první zálohy) řídicí orgán, tj. příjemce nežádá o vyplacení první zálohy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72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je vyúčtování prostředků za dané monitorované období</a:t>
            </a:r>
          </a:p>
          <a:p>
            <a:r>
              <a:rPr lang="cs-CZ" dirty="0"/>
              <a:t>údaje zadávané prostřednictvím soupisek,</a:t>
            </a:r>
          </a:p>
          <a:p>
            <a:r>
              <a:rPr lang="cs-CZ" dirty="0"/>
              <a:t>přílohy – účetní doklady, objednávky, smlouvy, výpisy z účtů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Nutno exportovat soupisky do formátu </a:t>
            </a:r>
            <a:r>
              <a:rPr lang="cs-CZ" dirty="0" err="1"/>
              <a:t>xls</a:t>
            </a:r>
            <a:r>
              <a:rPr lang="cs-CZ" dirty="0"/>
              <a:t> a uložit je do příloh </a:t>
            </a:r>
            <a:r>
              <a:rPr lang="cs-CZ" dirty="0" err="1"/>
              <a:t>ŽoP</a:t>
            </a:r>
            <a:r>
              <a:rPr lang="cs-CZ" dirty="0"/>
              <a:t> pro kontrolu ŘO.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053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hodnoty u indikátorů týkajících se podpořených osob se do zprávy o realizaci projektu, kterou mají příjemci povinnost předkládat, dostanou prostřednictvím informačního systému IS ESF 2014+</a:t>
            </a:r>
            <a:endParaRPr lang="cs-CZ" dirty="0" smtClean="0"/>
          </a:p>
          <a:p>
            <a:r>
              <a:rPr lang="cs-CZ" dirty="0" smtClean="0"/>
              <a:t>Tento systém umožňuje: </a:t>
            </a:r>
          </a:p>
          <a:p>
            <a:pPr lvl="1"/>
            <a:r>
              <a:rPr lang="cs-CZ" dirty="0"/>
              <a:t>monitoring osob podpořených projekty OPZ s maximálním využitím existujících dat evidovaných v </a:t>
            </a:r>
            <a:r>
              <a:rPr lang="cs-CZ" dirty="0" err="1"/>
              <a:t>agendových</a:t>
            </a:r>
            <a:r>
              <a:rPr lang="cs-CZ" dirty="0"/>
              <a:t> systémech </a:t>
            </a:r>
            <a:r>
              <a:rPr lang="cs-CZ" dirty="0" smtClean="0"/>
              <a:t>MPSV</a:t>
            </a:r>
          </a:p>
          <a:p>
            <a:pPr lvl="1"/>
            <a:r>
              <a:rPr lang="cs-CZ" dirty="0" smtClean="0"/>
              <a:t>monitoring </a:t>
            </a:r>
            <a:r>
              <a:rPr lang="cs-CZ" dirty="0"/>
              <a:t>akcí projektů ESF pro potřeby zájemců o účast na projektech prostřednictvím propojení s modulem Akce na portálu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automatizovaný </a:t>
            </a:r>
            <a:r>
              <a:rPr lang="cs-CZ" dirty="0"/>
              <a:t>výpočet indikátorů týkajících se osob pro jednotlivé projekty a přenos dosažených hodnot indikátorů týkajících se podpořených osob do IS KP14+.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8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/>
          <a:lstStyle/>
          <a:p>
            <a:r>
              <a:rPr lang="cs-CZ" b="1" dirty="0" smtClean="0"/>
              <a:t>Program semináře pro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9869"/>
            <a:ext cx="10515600" cy="364928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dokumenty a odkazy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poskytnutí dotace</a:t>
            </a:r>
          </a:p>
          <a:p>
            <a:r>
              <a:rPr lang="cs-CZ" dirty="0"/>
              <a:t>Zpráva o realizaci </a:t>
            </a:r>
            <a:r>
              <a:rPr lang="cs-CZ" dirty="0" smtClean="0"/>
              <a:t>a Žádost o platbu</a:t>
            </a:r>
            <a:endParaRPr lang="cs-CZ" dirty="0"/>
          </a:p>
          <a:p>
            <a:r>
              <a:rPr lang="cs-CZ" dirty="0"/>
              <a:t>Publicita</a:t>
            </a:r>
          </a:p>
          <a:p>
            <a:r>
              <a:rPr lang="cs-CZ" dirty="0"/>
              <a:t>Plán aktivit</a:t>
            </a:r>
          </a:p>
          <a:p>
            <a:r>
              <a:rPr lang="cs-CZ" dirty="0"/>
              <a:t>Způsobilé a nezpůsobilé výdaje</a:t>
            </a:r>
          </a:p>
          <a:p>
            <a:r>
              <a:rPr lang="cs-CZ" dirty="0"/>
              <a:t>Změny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21" y="5527963"/>
            <a:ext cx="8253663" cy="105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524" y="514104"/>
            <a:ext cx="2560320" cy="10276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24" y="666504"/>
            <a:ext cx="2560320" cy="10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Bezproblémové fungování aplikace IS ESF 2014+ je garantované v prohlížečích </a:t>
            </a:r>
            <a:r>
              <a:rPr lang="cs-CZ" dirty="0" smtClean="0"/>
              <a:t>Internet Explorer </a:t>
            </a:r>
            <a:r>
              <a:rPr lang="cs-CZ" dirty="0"/>
              <a:t>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</a:t>
            </a:r>
            <a:r>
              <a:rPr lang="cs-CZ" dirty="0" smtClean="0"/>
              <a:t>aktuální verzi </a:t>
            </a:r>
            <a:r>
              <a:rPr lang="cs-CZ" dirty="0"/>
              <a:t>nebo nejbližší předchozí verzi</a:t>
            </a:r>
            <a:r>
              <a:rPr lang="cs-CZ" dirty="0" smtClean="0"/>
              <a:t>.</a:t>
            </a:r>
          </a:p>
          <a:p>
            <a:r>
              <a:rPr lang="cs-CZ" dirty="0"/>
              <a:t>Zaregistrování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r>
              <a:rPr lang="cs-CZ" dirty="0" smtClean="0"/>
              <a:t>Podrobný popis pro přihlášení a zadání podpořených účastníků je uveden v příručce – Pokyny pro evidenci podpory poskytnuté účastníkům projektů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121" y="5671213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29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4070"/>
          </a:xfrm>
        </p:spPr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9788" y="1289196"/>
            <a:ext cx="5157787" cy="496771"/>
          </a:xfrm>
        </p:spPr>
        <p:txBody>
          <a:bodyPr/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839788" y="1920240"/>
            <a:ext cx="5157787" cy="426942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povinný plakát, dočasná/stála deska nebo billboard</a:t>
            </a:r>
          </a:p>
          <a:p>
            <a:r>
              <a:rPr lang="cs-CZ" dirty="0"/>
              <a:t>weby, </a:t>
            </a:r>
            <a:r>
              <a:rPr lang="cs-CZ" dirty="0" smtClean="0"/>
              <a:t>sociální </a:t>
            </a:r>
            <a:r>
              <a:rPr lang="cs-CZ" dirty="0"/>
              <a:t>média projektu</a:t>
            </a:r>
          </a:p>
          <a:p>
            <a:r>
              <a:rPr lang="cs-CZ" dirty="0"/>
              <a:t>propagační 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, sponzorské vzkazy, reportáže, pořady)</a:t>
            </a:r>
          </a:p>
          <a:p>
            <a:r>
              <a:rPr lang="cs-CZ" dirty="0"/>
              <a:t>inzerce (internet, tisk, </a:t>
            </a:r>
            <a:r>
              <a:rPr lang="cs-CZ" dirty="0" err="1"/>
              <a:t>outdoor</a:t>
            </a:r>
            <a:r>
              <a:rPr lang="cs-CZ" dirty="0"/>
              <a:t>) </a:t>
            </a:r>
          </a:p>
          <a:p>
            <a:r>
              <a:rPr lang="cs-CZ" dirty="0"/>
              <a:t>soutěže (s výjimkou cen do soutěží)</a:t>
            </a:r>
          </a:p>
          <a:p>
            <a:r>
              <a:rPr lang="cs-CZ" dirty="0"/>
              <a:t>komunikační akce (semináře, workshopy, konference, tiskové konference, výstavy, veletrhy)</a:t>
            </a:r>
          </a:p>
          <a:p>
            <a:r>
              <a:rPr lang="cs-CZ" dirty="0"/>
              <a:t>PR výstupy při jejich distribuci (tiskové zprávy, informace pro média)</a:t>
            </a:r>
          </a:p>
          <a:p>
            <a:r>
              <a:rPr lang="cs-CZ" dirty="0"/>
              <a:t>dokumenty pro veřejnost či cílové skupiny (vstupní, výstupní/závěrečné zprávy, analýzy, certifikáty, prezenční listiny apod.)</a:t>
            </a:r>
          </a:p>
          <a:p>
            <a:r>
              <a:rPr lang="cs-CZ" dirty="0"/>
              <a:t>výzva k podání nabídek/zadávací dokumentace zakázek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289197"/>
            <a:ext cx="5183188" cy="496770"/>
          </a:xfrm>
        </p:spPr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200" y="1920240"/>
            <a:ext cx="5183188" cy="3743181"/>
          </a:xfrm>
        </p:spPr>
        <p:txBody>
          <a:bodyPr>
            <a:normAutofit/>
          </a:bodyPr>
          <a:lstStyle/>
          <a:p>
            <a:r>
              <a:rPr lang="cs-CZ" sz="1500" dirty="0"/>
              <a:t>interní dokumenty</a:t>
            </a:r>
          </a:p>
          <a:p>
            <a:r>
              <a:rPr lang="cs-CZ" sz="1500" dirty="0"/>
              <a:t>archivační šanony</a:t>
            </a:r>
          </a:p>
          <a:p>
            <a:r>
              <a:rPr lang="cs-CZ" sz="1500" dirty="0"/>
              <a:t>elektronická i listinná komunikace</a:t>
            </a:r>
          </a:p>
          <a:p>
            <a:r>
              <a:rPr lang="cs-CZ" sz="1500" dirty="0"/>
              <a:t>pracovní smlouvy, smlouvy s dodavateli, dalšími příjemci, partnery apod.</a:t>
            </a:r>
          </a:p>
          <a:p>
            <a:r>
              <a:rPr lang="cs-CZ" sz="1500" dirty="0"/>
              <a:t>účetní doklady vztahující se k výdajům projektu</a:t>
            </a:r>
          </a:p>
          <a:p>
            <a:r>
              <a:rPr lang="cs-CZ" sz="1500" dirty="0"/>
              <a:t>vybavení pořízené z prostředků projektu (s výjimkou propagačních předmětů)</a:t>
            </a:r>
          </a:p>
          <a:p>
            <a:r>
              <a:rPr lang="cs-CZ" sz="1500" dirty="0"/>
              <a:t>neplacené PR články a převzaté PR výstupy (např. médii)</a:t>
            </a:r>
          </a:p>
          <a:p>
            <a:r>
              <a:rPr lang="cs-CZ" sz="1500" dirty="0"/>
              <a:t>ceny do soutěží</a:t>
            </a:r>
          </a:p>
          <a:p>
            <a:r>
              <a:rPr lang="cs-CZ" sz="1500" dirty="0"/>
              <a:t>výstupy, kde to není technicky možné (např. strojově generované objednávky, faktury)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54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527"/>
            <a:ext cx="10515600" cy="44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Alespoň 1 povinný plakát min. A3 s informacemi </a:t>
            </a:r>
            <a:br>
              <a:rPr lang="cs-CZ" dirty="0"/>
            </a:br>
            <a:r>
              <a:rPr lang="cs-CZ" dirty="0"/>
              <a:t>o projektu – k využití el. šablona na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>
                <a:hlinkClick r:id="rId2"/>
              </a:rPr>
              <a:t>publicita.dotaceeu.cz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Po celou dobu realizace projektu</a:t>
            </a:r>
          </a:p>
          <a:p>
            <a:r>
              <a:rPr lang="cs-CZ" dirty="0"/>
              <a:t>V místě realizace projektu snadno viditelném pro veřejnost, jako jsou vstupní prostory budovy</a:t>
            </a:r>
          </a:p>
          <a:p>
            <a:endParaRPr lang="cs-CZ" dirty="0"/>
          </a:p>
          <a:p>
            <a:r>
              <a:rPr lang="cs-CZ" dirty="0"/>
              <a:t>Pokud je projekt realizován na více místech, bude umístěn na všech těchto místech</a:t>
            </a:r>
          </a:p>
          <a:p>
            <a:endParaRPr lang="cs-CZ" dirty="0"/>
          </a:p>
          <a:p>
            <a:r>
              <a:rPr lang="cs-CZ" dirty="0"/>
              <a:t>Pokud nelze umístit plakát v místě realizace projektu, bude umístěn v sídle příjemce</a:t>
            </a:r>
          </a:p>
          <a:p>
            <a:endParaRPr lang="cs-CZ" dirty="0"/>
          </a:p>
          <a:p>
            <a:r>
              <a:rPr lang="cs-CZ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84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 – web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/>
              <a:t>Logo ESF na viditelném místě v horní části obrazovky bez nutnosti rolovat. </a:t>
            </a:r>
          </a:p>
          <a:p>
            <a:r>
              <a:rPr lang="cs-CZ" dirty="0"/>
              <a:t>Při umístění více log v řadě, logo ESF zcela vlevo.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604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pl-PL" dirty="0"/>
              <a:t>Generátor povinné publicity ESIF je nutné použít pro vytvoření povinného plakátu, který musí každý příjemce podpory umístit v místě realizace projektu (ev. dočasná/stálá deska či billboard). </a:t>
            </a:r>
            <a:r>
              <a:rPr lang="pl-PL" dirty="0">
                <a:latin typeface="Constantia" pitchFamily="18" charset="0"/>
                <a:hlinkClick r:id="rId2"/>
              </a:rPr>
              <a:t>http://publicita.dotaceeu.cz</a:t>
            </a:r>
            <a:r>
              <a:rPr lang="pl-PL" dirty="0">
                <a:latin typeface="Constantia" pitchFamily="18" charset="0"/>
              </a:rPr>
              <a:t>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3126604"/>
            <a:ext cx="6545162" cy="13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4652730"/>
            <a:ext cx="6545163" cy="133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2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456" y="124922"/>
            <a:ext cx="9774596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Plán aktivit projektu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5760" y="1521229"/>
            <a:ext cx="10432242" cy="552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ŘO má možnost vyžádat si plán aktivit projektu na období 1 – 6 měsíců, a to i opakovaně až na celou dobu realizace projektu.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Plán aktivit slouží ŘO k provádění neohlášených kontrol realizace.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Výzva </a:t>
            </a:r>
            <a:r>
              <a:rPr lang="cs-CZ" sz="2400" dirty="0"/>
              <a:t>i zaslání prostřednictvím depeše v MS2014+;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2 týdny na zpracování;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tabulka v .</a:t>
            </a:r>
            <a:r>
              <a:rPr lang="cs-CZ" sz="2400" dirty="0" err="1"/>
              <a:t>xls</a:t>
            </a:r>
            <a:r>
              <a:rPr lang="cs-CZ" sz="2400" dirty="0"/>
              <a:t> formátu dle </a:t>
            </a:r>
            <a:r>
              <a:rPr lang="cs-CZ" sz="2400" dirty="0">
                <a:hlinkClick r:id="rId3"/>
              </a:rPr>
              <a:t>vzoru na </a:t>
            </a:r>
            <a:r>
              <a:rPr lang="cs-CZ" sz="2400" dirty="0" err="1">
                <a:hlinkClick r:id="rId3"/>
              </a:rPr>
              <a:t>esfcr.cz</a:t>
            </a:r>
            <a:r>
              <a:rPr lang="cs-CZ" sz="2400" dirty="0"/>
              <a:t> (záložka Pokyny k vyplnění zprávy o realizaci,…) + el.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všechny skupinové akce pro CS.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buFont typeface="Wingdings" panose="05000000000000000000" pitchFamily="2" charset="2"/>
              <a:buChar char="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896" y="5877098"/>
            <a:ext cx="6217920" cy="70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3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018" y="764704"/>
            <a:ext cx="9632086" cy="1142640"/>
          </a:xfrm>
        </p:spPr>
        <p:txBody>
          <a:bodyPr>
            <a:normAutofit fontScale="90000"/>
          </a:bodyPr>
          <a:lstStyle/>
          <a:p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Údaje v plánu aktivit</a:t>
            </a:r>
            <a: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266" y="2636913"/>
            <a:ext cx="500426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plánovaný 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místo 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realizátor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zda 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0596" y="2636912"/>
            <a:ext cx="4857404" cy="343137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krátký 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adresa 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specifikace 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provozovatel.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2132856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Jednorázové 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44072" y="2132856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  <p:pic>
        <p:nvPicPr>
          <p:cNvPr id="9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29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448677"/>
            <a:ext cx="9774596" cy="897985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Sankce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91317"/>
            <a:ext cx="10340802" cy="439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Nepředložení plánu aktivit – 0,5 % z celkové částky dotace. 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ŘO při kontrole na místě identifikuje, že aktivita, která byla nahlášena v plánu aktivit projektu na daném místě a ve stanovený čas, neprobíhá, jedná se o porušení rozpočtové kázně.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Sankce za porušení rozpočtové kázně - 2 % z celkové částky dotace.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180000" lvl="3" defTabSz="45720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cs-CZ" sz="2000" b="1" u="sng" dirty="0"/>
              <a:t>Výjimky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příjemce poskytl ŘO aktualizaci plánu aktivitu projektu, ve které měl ŘO možnost získat informaci o změně místa či termínu konání aktivity (či jejím zrušení bez náhrady);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nekonání aktivity zapříčinily okolnosti, které příjemce postupující s náležitou péčí nemohl ovlivnit ani předvídat (např. náhlé onemocnění lektora); toto je příjemce povinen prokázat.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89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290945" y="384184"/>
            <a:ext cx="9483651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Aktualizace plánu aktivit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193" y="1997154"/>
            <a:ext cx="10540307" cy="5054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prostřednictvím depeše v MS 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tabulka v .</a:t>
            </a:r>
            <a:r>
              <a:rPr lang="cs-CZ" sz="2800" dirty="0" err="1"/>
              <a:t>xls</a:t>
            </a:r>
            <a:r>
              <a:rPr lang="cs-CZ" sz="2800" dirty="0"/>
              <a:t> formátu dle vzoru na </a:t>
            </a:r>
            <a:r>
              <a:rPr lang="cs-CZ" sz="2800" dirty="0" err="1"/>
              <a:t>esfcr.cz</a:t>
            </a:r>
            <a:r>
              <a:rPr lang="cs-CZ" sz="2800" dirty="0"/>
              <a:t> (záložka Pokyny k vyplnění zprávy o realizaci,…) + elektronický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aktivitu lze změnit nejpozději 3 pracovní dny před nahlášeným termínem (tzn. mezi nahlášením a termínem akce zůstávají 2 pracovní dny);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nenahlášení aktualizace není samo o sobě PRK.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latin typeface="+mn-lt"/>
              </a:rPr>
              <a:t>Způsobilé a nezpůsobilé výdaje projektu </a:t>
            </a:r>
            <a:endParaRPr lang="cs-CZ" sz="4800" dirty="0">
              <a:latin typeface="+mn-lt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Aplikován režim Ex-ante</a:t>
            </a:r>
          </a:p>
          <a:p>
            <a:pPr marL="180000" lvl="3" algn="l" defTabSz="457200"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r>
              <a:rPr lang="cs-CZ" sz="2800" dirty="0"/>
              <a:t>Zálohové platby dle finančního </a:t>
            </a:r>
            <a:r>
              <a:rPr lang="cs-CZ" sz="2800" dirty="0" smtClean="0"/>
              <a:t>plánu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400" dirty="0" smtClean="0"/>
              <a:t>zálohová </a:t>
            </a:r>
            <a:r>
              <a:rPr lang="cs-CZ" sz="2400" dirty="0"/>
              <a:t>platba ve výši až 100</a:t>
            </a:r>
            <a:r>
              <a:rPr lang="cs-CZ" sz="2400" dirty="0" smtClean="0"/>
              <a:t>%, obvykle ve výši 30% nebo 50% </a:t>
            </a:r>
            <a:endParaRPr lang="cs-CZ" sz="2400" dirty="0"/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další </a:t>
            </a:r>
            <a:r>
              <a:rPr lang="cs-CZ" sz="2400" dirty="0"/>
              <a:t>zálohové platby </a:t>
            </a:r>
            <a:r>
              <a:rPr lang="cs-CZ" sz="2400" dirty="0" smtClean="0"/>
              <a:t>- součet </a:t>
            </a:r>
            <a:r>
              <a:rPr lang="cs-CZ" sz="2400" dirty="0"/>
              <a:t>vzniklých a zároveň vyúčtovaných způsobilých </a:t>
            </a:r>
            <a:r>
              <a:rPr lang="cs-CZ" sz="2400" dirty="0" smtClean="0"/>
              <a:t>výdajů</a:t>
            </a:r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Závěrečná </a:t>
            </a:r>
            <a:r>
              <a:rPr lang="cs-CZ" sz="2400" dirty="0"/>
              <a:t>platba/vratka dle vyúčtování zálohových plateb a skutečně prokázaných výdajů.</a:t>
            </a:r>
          </a:p>
          <a:p>
            <a:pPr algn="l"/>
            <a:r>
              <a:rPr lang="cs-CZ" b="1" dirty="0" smtClean="0"/>
              <a:t>Doporučujeme měsíc přes zahájením zkontrolovat, zda přišla zálohová platba. Pokud nedorazila, kontaktovat manažera z MPSV.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923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Základní dokumenty a odkazy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Výzva MAS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Obecná pravidla pro žadatele a příjemce v rámci operačního programu Zaměstnanost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Specifická část pravidel pro žadatele a příjemce v rámci OPZ se skutečně vzniklými výdaji a s nepřímými náklady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K dispozici na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2"/>
              </a:rPr>
              <a:t>https://www.esfcr.cz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Pokyny k vyplnění </a:t>
            </a:r>
            <a:r>
              <a:rPr lang="cs-CZ" spc="-1" dirty="0" err="1">
                <a:uFill>
                  <a:solidFill>
                    <a:srgbClr val="FFFFFF"/>
                  </a:solidFill>
                </a:uFill>
              </a:rPr>
              <a:t>ZoR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cs-CZ" spc="-1" dirty="0" err="1" smtClean="0">
                <a:uFill>
                  <a:solidFill>
                    <a:srgbClr val="FFFFFF"/>
                  </a:solidFill>
                </a:uFill>
              </a:rPr>
              <a:t>ŽoP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3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3"/>
              </a:rPr>
              <a:t>www.esfcr.cz/pokyny-k-vyplneni-zpravy-o-realizaci-zadosti-o-platbu-a-zadosti-o-zmenu-opz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Seminář pro příjemce pořádaný MPSV – příjemce se na daný seminář 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může přihlásit 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zde -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4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4"/>
              </a:rPr>
              <a:t>www.esfcr.cz/vyzva-047-opz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037" y="173586"/>
            <a:ext cx="2560320" cy="1027603"/>
          </a:xfrm>
          <a:prstGeom prst="rect">
            <a:avLst/>
          </a:prstGeom>
        </p:spPr>
      </p:pic>
      <p:pic>
        <p:nvPicPr>
          <p:cNvPr id="6" name="Obrázek 2" descr="Publicita IROP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451" y="6025035"/>
            <a:ext cx="6648358" cy="74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09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Všechny výdaje musejí splňovat podmínku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Hospodárnosti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Efektivnosti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Účelnosti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 Vznikly v době realizace projektu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Řídicí orgán (ŘO) je oprávněn si od příjemce vyžádat jakýkoli dokument, který je nezbytný pro ověření způsobilosti výdajů v rámci projektu (a může se jednat i o dokument, který vznikl v době před zahájením realizace projektu).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09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reálné vykazování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Režim financování projektu metodou skutečně vzniklých výdajů: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způsobilosti na základě vykázání skutečně vzniklých a uhrazených výdajů;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způsobilé výdaje na základě doložení účetního, daňového či jiného dokladu.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Časová způsobilost – datum vzniku nákladu musí spadat do období realizace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Úhrada výdaje – vždy je třeba mít doklad o úhradě výdaje</a:t>
            </a:r>
            <a:r>
              <a:rPr lang="cs-CZ" sz="2400" dirty="0" smtClean="0"/>
              <a:t>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Pozor u mezd – je důležité datum vyplacení !!! (datum vydání peněz)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45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dokladování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Vše co spadá do PN musí být příjemce schopen doložit.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Originály </a:t>
            </a:r>
            <a:r>
              <a:rPr lang="cs-CZ" sz="2400" dirty="0"/>
              <a:t>dokladů musí být označeny registračním číslem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 </a:t>
            </a:r>
            <a:r>
              <a:rPr lang="cs-CZ" sz="2400" dirty="0"/>
              <a:t>IS KP2014+ je třeba naskenovat všechny doklady, z nichž je nárokována částka přesahující 10 000 Kč, a s nimi také doklady o zaplacení </a:t>
            </a:r>
            <a:r>
              <a:rPr lang="cs-CZ" sz="2400" dirty="0" smtClean="0"/>
              <a:t>(naskenovat – fakturu, košilku, dokument o úhradě)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46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účetní doklady má mít dané náležitosti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Označení (FA, příjmový doklad, výdajový doklad)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Obsah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Účastníci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Peněžní částka (cena za měrnou jednotku/celkem)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Okamžik vyhotovení ÚČ a okamžik uskutečnění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zaúčtování ÚP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7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přímých /nepřímých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37855"/>
            <a:ext cx="10515600" cy="4489966"/>
          </a:xfrm>
        </p:spPr>
        <p:txBody>
          <a:bodyPr>
            <a:noAutofit/>
          </a:bodyPr>
          <a:lstStyle/>
          <a:p>
            <a:r>
              <a:rPr lang="cs-CZ" sz="2000" b="1" u="sng" dirty="0"/>
              <a:t>Věcná způsobilost výdajů:</a:t>
            </a:r>
          </a:p>
          <a:p>
            <a:r>
              <a:rPr lang="cs-CZ" sz="2000" dirty="0"/>
              <a:t>Kategorie způsobilých výdajů OPZ (</a:t>
            </a:r>
            <a:r>
              <a:rPr lang="cs-CZ" sz="2000" dirty="0" err="1"/>
              <a:t>Spec</a:t>
            </a:r>
            <a:r>
              <a:rPr lang="cs-CZ" sz="2000" dirty="0"/>
              <a:t>. pravidla, kap. 6</a:t>
            </a:r>
            <a:r>
              <a:rPr lang="cs-CZ" sz="2000" dirty="0" smtClean="0"/>
              <a:t>)</a:t>
            </a:r>
          </a:p>
          <a:p>
            <a:pPr marL="457200" lvl="1" indent="0">
              <a:buNone/>
            </a:pPr>
            <a:r>
              <a:rPr lang="cs-CZ" sz="1600" dirty="0" smtClean="0">
                <a:hlinkClick r:id="rId2"/>
              </a:rPr>
              <a:t>https://www.esfcr.cz/pravidla-pro-zadatele-a-prijemce-opz/-/dokument/797817</a:t>
            </a:r>
            <a:endParaRPr lang="cs-CZ" sz="1600" dirty="0"/>
          </a:p>
          <a:p>
            <a:r>
              <a:rPr lang="cs-CZ" sz="2000" dirty="0"/>
              <a:t>• 1. Celkové způsobilé výdaje (</a:t>
            </a:r>
            <a:r>
              <a:rPr lang="cs-CZ" sz="2000" dirty="0" smtClean="0"/>
              <a:t>CZV)</a:t>
            </a:r>
          </a:p>
          <a:p>
            <a:r>
              <a:rPr lang="cs-CZ" sz="2000" dirty="0" smtClean="0"/>
              <a:t>1.1 Přímé náklady</a:t>
            </a:r>
          </a:p>
          <a:p>
            <a:pPr lvl="1"/>
            <a:r>
              <a:rPr lang="cs-CZ" sz="1600" dirty="0" smtClean="0"/>
              <a:t>1.1.1 </a:t>
            </a:r>
            <a:r>
              <a:rPr lang="cs-CZ" sz="1600" dirty="0"/>
              <a:t>Osobní náklady</a:t>
            </a:r>
          </a:p>
          <a:p>
            <a:pPr lvl="1"/>
            <a:r>
              <a:rPr lang="cs-CZ" sz="1600" dirty="0" smtClean="0"/>
              <a:t>1.1.2 </a:t>
            </a:r>
            <a:r>
              <a:rPr lang="cs-CZ" sz="1600" dirty="0"/>
              <a:t>Cestovní náhrady</a:t>
            </a:r>
          </a:p>
          <a:p>
            <a:pPr lvl="1"/>
            <a:r>
              <a:rPr lang="cs-CZ" sz="1600" dirty="0" smtClean="0"/>
              <a:t>1.1.3 </a:t>
            </a:r>
            <a:r>
              <a:rPr lang="cs-CZ" sz="1600" dirty="0"/>
              <a:t>Zařízení, vybavení a spotřební materiál</a:t>
            </a:r>
          </a:p>
          <a:p>
            <a:pPr lvl="1"/>
            <a:r>
              <a:rPr lang="cs-CZ" sz="1600" dirty="0" smtClean="0"/>
              <a:t>1.1.4 </a:t>
            </a:r>
            <a:r>
              <a:rPr lang="cs-CZ" sz="1600" dirty="0"/>
              <a:t>Nájem či leasing zařízení a vybavení</a:t>
            </a:r>
          </a:p>
          <a:p>
            <a:pPr lvl="1"/>
            <a:r>
              <a:rPr lang="cs-CZ" sz="1600" dirty="0" smtClean="0"/>
              <a:t>1.1.5 </a:t>
            </a:r>
            <a:r>
              <a:rPr lang="cs-CZ" sz="1600" dirty="0"/>
              <a:t>Drobné stavební úpravy (do 40 tis. Kč)</a:t>
            </a:r>
          </a:p>
          <a:p>
            <a:pPr lvl="1"/>
            <a:r>
              <a:rPr lang="cs-CZ" sz="1600" dirty="0" smtClean="0"/>
              <a:t>1.1.6 </a:t>
            </a:r>
            <a:r>
              <a:rPr lang="cs-CZ" sz="1600" dirty="0"/>
              <a:t>Nákup služeb</a:t>
            </a:r>
          </a:p>
          <a:p>
            <a:pPr lvl="1"/>
            <a:r>
              <a:rPr lang="cs-CZ" sz="1600" dirty="0" smtClean="0"/>
              <a:t>1.1.7 </a:t>
            </a:r>
            <a:r>
              <a:rPr lang="cs-CZ" sz="1600" dirty="0"/>
              <a:t>Přímá podpora CS</a:t>
            </a:r>
          </a:p>
          <a:p>
            <a:r>
              <a:rPr lang="cs-CZ" sz="2000" dirty="0" smtClean="0"/>
              <a:t>1.2 </a:t>
            </a:r>
            <a:r>
              <a:rPr lang="cs-CZ" sz="2000" dirty="0"/>
              <a:t>Nepřímé náklady</a:t>
            </a:r>
          </a:p>
          <a:p>
            <a:r>
              <a:rPr lang="cs-CZ" sz="2000" dirty="0" smtClean="0"/>
              <a:t>2</a:t>
            </a:r>
            <a:r>
              <a:rPr lang="cs-CZ" sz="2000" dirty="0"/>
              <a:t>. Celkové nezpůsobilé výdaje - </a:t>
            </a:r>
            <a:r>
              <a:rPr lang="cs-CZ" sz="2000" dirty="0" smtClean="0"/>
              <a:t>pro </a:t>
            </a:r>
            <a:r>
              <a:rPr lang="cs-CZ" sz="2000" dirty="0"/>
              <a:t>potřeby OPZ se v žádosti o podporu nevyplňují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89424" y="6027821"/>
            <a:ext cx="364375" cy="14914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080" y="581892"/>
            <a:ext cx="2128058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5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mzdy </a:t>
            </a:r>
            <a:r>
              <a:rPr lang="cs-CZ" dirty="0"/>
              <a:t>a platy pracovníků zaměstnaných výhradně pro projekt</a:t>
            </a:r>
          </a:p>
          <a:p>
            <a:r>
              <a:rPr lang="cs-CZ" dirty="0" smtClean="0"/>
              <a:t>příslušná </a:t>
            </a:r>
            <a:r>
              <a:rPr lang="cs-CZ" dirty="0"/>
              <a:t>část mezd nebo platů zaměstnanců, kteří se na </a:t>
            </a:r>
            <a:r>
              <a:rPr lang="cs-CZ" dirty="0" smtClean="0"/>
              <a:t>realizaci projektu </a:t>
            </a:r>
            <a:r>
              <a:rPr lang="cs-CZ" dirty="0"/>
              <a:t>podílejí pouze částí svého úvazku (např. sociální pracovník pracuje </a:t>
            </a:r>
            <a:r>
              <a:rPr lang="cs-CZ" dirty="0" smtClean="0"/>
              <a:t>z 50 </a:t>
            </a:r>
            <a:r>
              <a:rPr lang="cs-CZ" dirty="0"/>
              <a:t>% na aktivitách projektu, pak 50 % jeho mzdových nákladů je způsobilých, </a:t>
            </a:r>
            <a:r>
              <a:rPr lang="cs-CZ" dirty="0" smtClean="0"/>
              <a:t>a zbylých </a:t>
            </a:r>
            <a:r>
              <a:rPr lang="cs-CZ" dirty="0"/>
              <a:t>50 % dál hradí příjemce ze svých prostředků)</a:t>
            </a:r>
          </a:p>
          <a:p>
            <a:r>
              <a:rPr lang="cs-CZ" dirty="0" smtClean="0"/>
              <a:t>ostatní </a:t>
            </a:r>
            <a:r>
              <a:rPr lang="cs-CZ" dirty="0"/>
              <a:t>osobní náklady na zaměstnance, kteří jsou zaměstnáni na </a:t>
            </a:r>
            <a:r>
              <a:rPr lang="cs-CZ" dirty="0" smtClean="0"/>
              <a:t>DPČ nebo </a:t>
            </a:r>
            <a:r>
              <a:rPr lang="cs-CZ" dirty="0"/>
              <a:t>DPP</a:t>
            </a:r>
          </a:p>
          <a:p>
            <a:r>
              <a:rPr lang="cs-CZ" dirty="0" smtClean="0"/>
              <a:t>výdaje </a:t>
            </a:r>
            <a:r>
              <a:rPr lang="cs-CZ" dirty="0"/>
              <a:t>na odměny</a:t>
            </a:r>
          </a:p>
          <a:p>
            <a:r>
              <a:rPr lang="cs-CZ" b="1" dirty="0" smtClean="0"/>
              <a:t>nesmí </a:t>
            </a:r>
            <a:r>
              <a:rPr lang="cs-CZ" b="1" dirty="0"/>
              <a:t>přesáhnout obvyklou výši v daném místě, čase a oboru!</a:t>
            </a:r>
          </a:p>
          <a:p>
            <a:r>
              <a:rPr lang="cs-CZ" dirty="0" smtClean="0"/>
              <a:t>pro </a:t>
            </a:r>
            <a:r>
              <a:rPr lang="cs-CZ" dirty="0"/>
              <a:t>porovnání osobních výdajů lze využít Informační </a:t>
            </a:r>
            <a:r>
              <a:rPr lang="cs-CZ" dirty="0" smtClean="0"/>
              <a:t>systém o </a:t>
            </a:r>
            <a:r>
              <a:rPr lang="cs-CZ" dirty="0"/>
              <a:t>průměrném výdělku (ISPV) dostupný na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/>
          </a:p>
          <a:p>
            <a:r>
              <a:rPr lang="cs-CZ" dirty="0"/>
              <a:t>• ŘO zveřejňuje přehled obvyklých výší mezd a platů pro </a:t>
            </a:r>
            <a:r>
              <a:rPr lang="cs-CZ" dirty="0" smtClean="0"/>
              <a:t>nejčastější pozice </a:t>
            </a:r>
            <a:r>
              <a:rPr lang="cs-CZ" dirty="0"/>
              <a:t>v rámci projektů podpořených z OPZ na portálu </a:t>
            </a:r>
            <a:r>
              <a:rPr lang="cs-CZ" dirty="0" smtClean="0">
                <a:hlinkClick r:id="rId3"/>
              </a:rPr>
              <a:t>www.esfcr.cz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26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pracovní činnosti vykonávané pro projekt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(název projektu + registrační číslo)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činnosti – úvazek nebo počet hodin za časovou jednotku</a:t>
            </a:r>
          </a:p>
          <a:p>
            <a:pPr lvl="1"/>
            <a:r>
              <a:rPr lang="cs-CZ" dirty="0" smtClean="0"/>
              <a:t>Výši </a:t>
            </a:r>
            <a:r>
              <a:rPr lang="cs-CZ" dirty="0"/>
              <a:t>odměny – POZOR! Pokud osoba vykonává stejnou či obdobnou práci i mimo projekt, musí </a:t>
            </a:r>
            <a:r>
              <a:rPr lang="cs-CZ" dirty="0" smtClean="0"/>
              <a:t>být odměna </a:t>
            </a:r>
            <a:r>
              <a:rPr lang="cs-CZ" dirty="0"/>
              <a:t>stejná</a:t>
            </a:r>
          </a:p>
          <a:p>
            <a:pPr lvl="1"/>
            <a:r>
              <a:rPr lang="cs-CZ" dirty="0" smtClean="0"/>
              <a:t>PS</a:t>
            </a:r>
            <a:r>
              <a:rPr lang="cs-CZ" dirty="0"/>
              <a:t>: místo výkonu práce a den nástupu do práce, DPČ: doba uzavření dohody + rozsah </a:t>
            </a:r>
            <a:r>
              <a:rPr lang="cs-CZ" dirty="0" smtClean="0"/>
              <a:t>pracovní doby</a:t>
            </a:r>
            <a:r>
              <a:rPr lang="cs-CZ" dirty="0"/>
              <a:t>, DPP: doba, na kterou se dohoda uzavírá.</a:t>
            </a:r>
          </a:p>
          <a:p>
            <a:r>
              <a:rPr lang="cs-CZ" b="1" dirty="0" smtClean="0"/>
              <a:t>Mzdové </a:t>
            </a:r>
            <a:r>
              <a:rPr lang="cs-CZ" b="1" dirty="0"/>
              <a:t>náklady </a:t>
            </a:r>
            <a:r>
              <a:rPr lang="cs-CZ" dirty="0"/>
              <a:t>= hrubá mzda / plat nebo odměna (DPČ, DPP, OSVČ) + </a:t>
            </a:r>
            <a:r>
              <a:rPr lang="cs-CZ" dirty="0" smtClean="0"/>
              <a:t>odvody zaměstnavatele </a:t>
            </a:r>
            <a:r>
              <a:rPr lang="cs-CZ" dirty="0"/>
              <a:t>na SP a ZP a další poplatky spojené se zaměstnancem </a:t>
            </a:r>
            <a:r>
              <a:rPr lang="cs-CZ" dirty="0" smtClean="0"/>
              <a:t>hrazené zaměstnavatelem </a:t>
            </a:r>
            <a:r>
              <a:rPr lang="cs-CZ" dirty="0"/>
              <a:t>povinně na základě právních předpisů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dirty="0"/>
              <a:t>Náhrady: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dovolenou (4, 5 nebo 8 týdnů dovolené dle typu zaměstnavatele, viz § 213 zákona č. 262/2006 Sb</a:t>
            </a:r>
            <a:r>
              <a:rPr lang="cs-CZ" dirty="0" smtClean="0"/>
              <a:t>., zákoník </a:t>
            </a:r>
            <a:r>
              <a:rPr lang="cs-CZ" dirty="0"/>
              <a:t>práce)</a:t>
            </a:r>
          </a:p>
          <a:p>
            <a:pPr lvl="1"/>
            <a:r>
              <a:rPr lang="cs-CZ" dirty="0" smtClean="0"/>
              <a:t>způsobilé </a:t>
            </a:r>
            <a:r>
              <a:rPr lang="cs-CZ" dirty="0"/>
              <a:t>pouze v rozsahu, v jakém odpovídají zapojení zaměstnance do realizace projektu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překážek v práci (v souladu se zákoníkem práce)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dny dočasné pracovní neschopnosti nebo karantény (jejich poměrná část)</a:t>
            </a:r>
          </a:p>
          <a:p>
            <a:pPr lvl="1"/>
            <a:r>
              <a:rPr lang="cs-CZ" dirty="0" smtClean="0"/>
              <a:t>odstupné </a:t>
            </a:r>
            <a:r>
              <a:rPr lang="cs-CZ" dirty="0"/>
              <a:t>– způsobilé do minimální výše stanovené zákonem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566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 smtClean="0"/>
              <a:t>Pracovní </a:t>
            </a:r>
            <a:r>
              <a:rPr lang="cs-CZ" dirty="0"/>
              <a:t>úvazky zaměstnance se nesmí překrývat a není možné, </a:t>
            </a:r>
            <a:r>
              <a:rPr lang="cs-CZ" dirty="0" smtClean="0"/>
              <a:t>aby byl za stejnou práci placen vícekrát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úvazku </a:t>
            </a:r>
            <a:r>
              <a:rPr lang="cs-CZ" dirty="0"/>
              <a:t>= maximálně 1,0 (součet veškerých úvazků </a:t>
            </a:r>
            <a:r>
              <a:rPr lang="cs-CZ" dirty="0" smtClean="0"/>
              <a:t>zaměstnance u </a:t>
            </a:r>
            <a:r>
              <a:rPr lang="cs-CZ" dirty="0"/>
              <a:t>všech subjektů zapojených do projektu – příjemce a partneři), a to po celou </a:t>
            </a:r>
            <a:r>
              <a:rPr lang="cs-CZ" dirty="0" smtClean="0"/>
              <a:t>dobu zapojení </a:t>
            </a:r>
            <a:r>
              <a:rPr lang="cs-CZ" dirty="0"/>
              <a:t>daného pracovníka do realizace projektu</a:t>
            </a:r>
          </a:p>
          <a:p>
            <a:r>
              <a:rPr lang="cs-CZ" b="1" dirty="0" smtClean="0"/>
              <a:t>Realizační </a:t>
            </a:r>
            <a:r>
              <a:rPr lang="cs-CZ" b="1" dirty="0"/>
              <a:t>tým projektu (RT) </a:t>
            </a:r>
            <a:r>
              <a:rPr lang="cs-CZ" dirty="0"/>
              <a:t>= zařazení mezi přímé/nepřímé náklady projektu </a:t>
            </a:r>
            <a:r>
              <a:rPr lang="cs-CZ" dirty="0" smtClean="0"/>
              <a:t>dle pracovní </a:t>
            </a:r>
            <a:r>
              <a:rPr lang="cs-CZ" dirty="0"/>
              <a:t>náplně v projektu, dle vazby na CS – přímá x nepřímá vazba</a:t>
            </a:r>
          </a:p>
          <a:p>
            <a:pPr lvl="1"/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: pouze přímá práce s CS nebo zajištění výstupu, který je určen </a:t>
            </a:r>
            <a:r>
              <a:rPr lang="cs-CZ" dirty="0" smtClean="0"/>
              <a:t>k přímému </a:t>
            </a:r>
            <a:r>
              <a:rPr lang="cs-CZ" dirty="0"/>
              <a:t>využití CS</a:t>
            </a:r>
          </a:p>
          <a:p>
            <a:pPr lvl="1"/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: projektový/finanční manažer a ostatní pozice (</a:t>
            </a:r>
            <a:r>
              <a:rPr lang="cs-CZ" dirty="0" smtClean="0"/>
              <a:t>administrativní, podpůrné</a:t>
            </a:r>
            <a:r>
              <a:rPr lang="cs-CZ" dirty="0"/>
              <a:t>), které nepracují přímo s CS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488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</a:t>
            </a:r>
            <a:r>
              <a:rPr lang="cs-CZ" b="1" dirty="0" smtClean="0"/>
              <a:t>náklady – pracovní výkazy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výkazy jsou u pracovníků projektu vyžadovány jen při výskytu alespoň jedné z následujících okolností 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pracovníka, který v rámci daného pracovněprávního vztahu vykonává činnosti pro projekt i mimo projekt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projekt, ve kterém se využívají nepřímé náklady, a popis pracovní činnosti u dané pracovní pozice obsahuje činnosti spadající jak do přímých, tak do nepřímých nákladů</a:t>
            </a:r>
          </a:p>
          <a:p>
            <a:r>
              <a:rPr lang="cs-CZ" dirty="0" smtClean="0"/>
              <a:t>Výkaz se zpracovává za jednotlivé měsíce (ne po dnech, ale po skupinách činností)</a:t>
            </a:r>
          </a:p>
          <a:p>
            <a:r>
              <a:rPr lang="cs-CZ" dirty="0" smtClean="0"/>
              <a:t>Pracovní výkaz: </a:t>
            </a:r>
          </a:p>
          <a:p>
            <a:pPr lvl="1"/>
            <a:r>
              <a:rPr lang="cs-CZ" dirty="0" smtClean="0"/>
              <a:t>Musí být podepsán pracovníkem a nadřízeným pracovníkem, u obou podpisů musí být uvedeno datum podpisu</a:t>
            </a:r>
          </a:p>
          <a:p>
            <a:pPr lvl="1"/>
            <a:r>
              <a:rPr lang="cs-CZ" dirty="0" err="1" smtClean="0"/>
              <a:t>Sken</a:t>
            </a:r>
            <a:r>
              <a:rPr lang="cs-CZ" dirty="0" smtClean="0"/>
              <a:t> pracovního výkazu musí </a:t>
            </a:r>
            <a:r>
              <a:rPr lang="cs-CZ" dirty="0"/>
              <a:t>být nahrán do ISKP14+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www.esfcr.cz/pracovni-vykaz-opz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6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1.1.2 Cestovní náhrady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/>
              <a:t>Způsobilé jsou výdaje spojené s pracovními cestami </a:t>
            </a:r>
            <a:r>
              <a:rPr lang="cs-CZ" dirty="0" smtClean="0"/>
              <a:t>v tuzemsku </a:t>
            </a:r>
            <a:r>
              <a:rPr lang="cs-CZ" dirty="0"/>
              <a:t>a zahraničí, u osob, které jsou součástí projektu</a:t>
            </a:r>
          </a:p>
          <a:p>
            <a:r>
              <a:rPr lang="cs-CZ" dirty="0" smtClean="0"/>
              <a:t>Cestovní </a:t>
            </a:r>
            <a:r>
              <a:rPr lang="cs-CZ" dirty="0"/>
              <a:t>náhrady zahrnují náhrady za jízdní výdaje, </a:t>
            </a:r>
            <a:r>
              <a:rPr lang="cs-CZ" dirty="0" smtClean="0"/>
              <a:t>ubytování, stravné </a:t>
            </a:r>
            <a:r>
              <a:rPr lang="cs-CZ" dirty="0"/>
              <a:t>a další vynucené náklady</a:t>
            </a:r>
          </a:p>
          <a:p>
            <a:r>
              <a:rPr lang="cs-CZ" dirty="0" smtClean="0"/>
              <a:t>Při </a:t>
            </a:r>
            <a:r>
              <a:rPr lang="cs-CZ" dirty="0"/>
              <a:t>vyúčtování pracovních cest se postupuje podle vyhlášky </a:t>
            </a:r>
            <a:r>
              <a:rPr lang="cs-CZ" dirty="0" smtClean="0"/>
              <a:t>MPSV 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www.mpsv.cz/files/clanky/32214/vyhlaska_463_2017.pdf</a:t>
            </a:r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cestou se rozumí doba od nástupu zaměstnance </a:t>
            </a:r>
            <a:r>
              <a:rPr lang="cs-CZ" dirty="0" smtClean="0"/>
              <a:t>na cestu </a:t>
            </a:r>
            <a:r>
              <a:rPr lang="cs-CZ" dirty="0"/>
              <a:t>k výkonu práce mimo sjednané místo výkonu </a:t>
            </a:r>
            <a:r>
              <a:rPr lang="cs-CZ" dirty="0" smtClean="0"/>
              <a:t>práce, včetně </a:t>
            </a:r>
            <a:r>
              <a:rPr lang="cs-CZ" dirty="0"/>
              <a:t>výkonu práce v tomto místě, do návratu zaměstnance </a:t>
            </a:r>
            <a:r>
              <a:rPr lang="cs-CZ" dirty="0" smtClean="0"/>
              <a:t>z této </a:t>
            </a:r>
            <a:r>
              <a:rPr lang="cs-CZ" dirty="0"/>
              <a:t>cesty.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</a:t>
            </a:r>
            <a:r>
              <a:rPr lang="cs-CZ" b="1" dirty="0" smtClean="0">
                <a:latin typeface="+mn-lt"/>
              </a:rPr>
              <a:t>dotace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cs-CZ" dirty="0" smtClean="0"/>
              <a:t>Doporučujeme – PEČLIVĚ PŘEČÍST!</a:t>
            </a:r>
          </a:p>
          <a:p>
            <a:r>
              <a:rPr lang="cs-CZ" dirty="0" smtClean="0"/>
              <a:t>Po </a:t>
            </a:r>
            <a:r>
              <a:rPr lang="cs-CZ" dirty="0"/>
              <a:t>ukončení procesu výběru projektů jsou žadatelé informováni o výsledku prostřednictvím Vyrozumění o doporučení projektu k podpoře</a:t>
            </a:r>
          </a:p>
          <a:p>
            <a:r>
              <a:rPr lang="cs-CZ" dirty="0"/>
              <a:t>Zápis z jednotlivých fází hodnocení zveřejněn na webu </a:t>
            </a:r>
            <a:r>
              <a:rPr lang="cs-CZ" dirty="0" smtClean="0"/>
              <a:t>MAS -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www.maschrudimsko.cz/dokumenty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Vyrozumění o doporučení projektu k podpoře je také výzva k předložení dokladů k přípravě právního aktu, včetně provedení požadovaných změn projektu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975" y="216752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0305" y="5852463"/>
            <a:ext cx="6251389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814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623454"/>
            <a:ext cx="11054542" cy="955963"/>
          </a:xfrm>
        </p:spPr>
        <p:txBody>
          <a:bodyPr>
            <a:normAutofit/>
          </a:bodyPr>
          <a:lstStyle/>
          <a:p>
            <a:r>
              <a:rPr lang="cs-CZ" sz="3600" b="1" dirty="0"/>
              <a:t>1.1.3. Nákup zařízení a vybavení a spotřebního materiálu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Nákup nového nebo použitého vybavení hmotné povahy a výdaje na </a:t>
            </a:r>
            <a:r>
              <a:rPr lang="cs-CZ" dirty="0" smtClean="0"/>
              <a:t>nehmotný majetek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pořízené vybavení využíváno i mimo projekt, je způsobilá </a:t>
            </a:r>
            <a:r>
              <a:rPr lang="cs-CZ" dirty="0" smtClean="0"/>
              <a:t>pouze poměrná </a:t>
            </a:r>
            <a:r>
              <a:rPr lang="cs-CZ" dirty="0"/>
              <a:t>část těchto výdajů</a:t>
            </a:r>
          </a:p>
          <a:p>
            <a:r>
              <a:rPr lang="cs-CZ" dirty="0" smtClean="0"/>
              <a:t>V </a:t>
            </a:r>
            <a:r>
              <a:rPr lang="cs-CZ" dirty="0"/>
              <a:t>době realizace projektu nelze prodat či darovat někomu jinému</a:t>
            </a:r>
          </a:p>
          <a:p>
            <a:r>
              <a:rPr lang="cs-CZ" dirty="0" smtClean="0"/>
              <a:t>Při </a:t>
            </a:r>
            <a:r>
              <a:rPr lang="cs-CZ" dirty="0"/>
              <a:t>nákupu vybavení pro RT lze proplácet výdaje na vybavení do výše </a:t>
            </a:r>
            <a:r>
              <a:rPr lang="cs-CZ" dirty="0" smtClean="0"/>
              <a:t>úvazku člena </a:t>
            </a:r>
            <a:r>
              <a:rPr lang="cs-CZ" dirty="0"/>
              <a:t>RT</a:t>
            </a:r>
          </a:p>
          <a:p>
            <a:r>
              <a:rPr lang="cs-CZ" dirty="0" smtClean="0"/>
              <a:t>Úvazky </a:t>
            </a:r>
            <a:r>
              <a:rPr lang="cs-CZ" dirty="0"/>
              <a:t>lze sčítat, např. 0,5+0,5 úvazku = 1 kus výpočetní techniky</a:t>
            </a:r>
          </a:p>
          <a:p>
            <a:r>
              <a:rPr lang="cs-CZ" dirty="0" smtClean="0"/>
              <a:t>Pro </a:t>
            </a:r>
            <a:r>
              <a:rPr lang="cs-CZ" dirty="0"/>
              <a:t>1 člena RT lze pořídit pouze 1 druh výpočetní techniky</a:t>
            </a:r>
          </a:p>
          <a:p>
            <a:r>
              <a:rPr lang="cs-CZ" dirty="0" smtClean="0"/>
              <a:t>Pokud </a:t>
            </a:r>
            <a:r>
              <a:rPr lang="cs-CZ" dirty="0"/>
              <a:t>pozice člena RT spadá do nepřímých nákladů, nelze hradit </a:t>
            </a:r>
            <a:r>
              <a:rPr lang="cs-CZ" dirty="0" smtClean="0"/>
              <a:t>pořízení vybavení </a:t>
            </a:r>
            <a:r>
              <a:rPr lang="cs-CZ" dirty="0"/>
              <a:t>z přímých nákladů</a:t>
            </a:r>
          </a:p>
          <a:p>
            <a:r>
              <a:rPr lang="cs-CZ" dirty="0" smtClean="0"/>
              <a:t>Nespadá </a:t>
            </a:r>
            <a:r>
              <a:rPr lang="cs-CZ" dirty="0"/>
              <a:t>sem nákup infrastruktury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376" y="116379"/>
            <a:ext cx="1835205" cy="781396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86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1.1.4. Nájem či leasing zařízení a vybavení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Nájem, operativní leasing, finanční leasing</a:t>
            </a:r>
          </a:p>
          <a:p>
            <a:r>
              <a:rPr lang="cs-CZ" dirty="0" smtClean="0"/>
              <a:t>Ze </a:t>
            </a:r>
            <a:r>
              <a:rPr lang="cs-CZ" dirty="0"/>
              <a:t>smlouvy musí být patrná roční výše splátek a doba, po kterou </a:t>
            </a:r>
            <a:r>
              <a:rPr lang="cs-CZ" dirty="0" smtClean="0"/>
              <a:t>byl předmět </a:t>
            </a:r>
            <a:r>
              <a:rPr lang="cs-CZ" dirty="0"/>
              <a:t>v rámci projektu využíván + celkový výdaj v rámci projektu</a:t>
            </a:r>
          </a:p>
          <a:p>
            <a:r>
              <a:rPr lang="cs-CZ" dirty="0" smtClean="0"/>
              <a:t>Smlouva </a:t>
            </a:r>
            <a:r>
              <a:rPr lang="cs-CZ" dirty="0"/>
              <a:t>musí být uzavřena přímo příjemcem podpory nebo partnerem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doloženo, že leasing je nejhospodárnější cesta k </a:t>
            </a:r>
            <a:r>
              <a:rPr lang="cs-CZ" dirty="0" smtClean="0"/>
              <a:t>získání předmětu </a:t>
            </a:r>
            <a:r>
              <a:rPr lang="cs-CZ" dirty="0"/>
              <a:t>nájmu</a:t>
            </a:r>
          </a:p>
          <a:p>
            <a:r>
              <a:rPr lang="cs-CZ" dirty="0" smtClean="0"/>
              <a:t>Způsobilost </a:t>
            </a:r>
            <a:r>
              <a:rPr lang="cs-CZ" dirty="0"/>
              <a:t>trvá pouze po dobu trvání projektu</a:t>
            </a:r>
          </a:p>
          <a:p>
            <a:r>
              <a:rPr lang="cs-CZ" dirty="0" smtClean="0"/>
              <a:t>Pokud </a:t>
            </a:r>
            <a:r>
              <a:rPr lang="cs-CZ" dirty="0"/>
              <a:t>spadá do nepřímých nákladů, nelze uhradit z přímých 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605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1.1.5. Drobné stavební úpravy (do 40 tis. Kč)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Způsobilé pouze v případě, pokud cena </a:t>
            </a:r>
            <a:r>
              <a:rPr lang="cs-CZ" dirty="0" smtClean="0"/>
              <a:t>všech dokončených </a:t>
            </a:r>
            <a:r>
              <a:rPr lang="cs-CZ" dirty="0"/>
              <a:t>stavebních úprav v jednom </a:t>
            </a:r>
            <a:r>
              <a:rPr lang="cs-CZ" dirty="0" smtClean="0"/>
              <a:t>zdaňovacím období </a:t>
            </a:r>
            <a:r>
              <a:rPr lang="cs-CZ" dirty="0"/>
              <a:t>nepřesáhne v úhrnu 40 000,- Kč na </a:t>
            </a:r>
            <a:r>
              <a:rPr lang="cs-CZ" dirty="0" smtClean="0"/>
              <a:t>každou jednotlivou </a:t>
            </a:r>
            <a:r>
              <a:rPr lang="cs-CZ" dirty="0"/>
              <a:t>účetní položku majetku</a:t>
            </a:r>
          </a:p>
          <a:p>
            <a:r>
              <a:rPr lang="cs-CZ" dirty="0" smtClean="0"/>
              <a:t>Úpravy </a:t>
            </a:r>
            <a:r>
              <a:rPr lang="cs-CZ" dirty="0"/>
              <a:t>nad 40 000,- Kč lze financovat formou </a:t>
            </a:r>
            <a:r>
              <a:rPr lang="cs-CZ" dirty="0" smtClean="0"/>
              <a:t>křížového financování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</a:t>
            </a:r>
            <a:r>
              <a:rPr lang="cs-CZ" dirty="0" smtClean="0"/>
              <a:t>z přímých </a:t>
            </a:r>
            <a:r>
              <a:rPr lang="cs-CZ" dirty="0"/>
              <a:t>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162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1.1.6. Nákup služeb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Dodání služby musí být nezbytné k realizaci projektu a </a:t>
            </a:r>
            <a:r>
              <a:rPr lang="cs-CZ" dirty="0" smtClean="0"/>
              <a:t>vytvářet novou </a:t>
            </a:r>
            <a:r>
              <a:rPr lang="cs-CZ" dirty="0"/>
              <a:t>hodnotu, například se může jednat o:</a:t>
            </a:r>
          </a:p>
          <a:p>
            <a:pPr marL="457200" lvl="1" indent="0">
              <a:buNone/>
            </a:pPr>
            <a:r>
              <a:rPr lang="cs-CZ" dirty="0"/>
              <a:t>– Zpracování analýz, průzkumů a studií</a:t>
            </a:r>
          </a:p>
          <a:p>
            <a:pPr marL="457200" lvl="1" indent="0">
              <a:buNone/>
            </a:pPr>
            <a:r>
              <a:rPr lang="cs-CZ" dirty="0"/>
              <a:t>– Lektorské služby</a:t>
            </a:r>
          </a:p>
          <a:p>
            <a:pPr marL="457200" lvl="1" indent="0">
              <a:buNone/>
            </a:pPr>
            <a:r>
              <a:rPr lang="cs-CZ" dirty="0"/>
              <a:t>– Školení a kurzy, případně </a:t>
            </a:r>
            <a:r>
              <a:rPr lang="cs-CZ" dirty="0" err="1"/>
              <a:t>mentoring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– Vytvoření nových materiálů, publikací, manuálů, CD, DVD (nelze provést </a:t>
            </a:r>
            <a:r>
              <a:rPr lang="cs-CZ" dirty="0" smtClean="0"/>
              <a:t>nákup původních         děl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– Pronájem prostor pro práci s cílovou skupinou</a:t>
            </a:r>
          </a:p>
          <a:p>
            <a:r>
              <a:rPr lang="cs-CZ" dirty="0" smtClean="0"/>
              <a:t>Pokud </a:t>
            </a:r>
            <a:r>
              <a:rPr lang="cs-CZ" dirty="0"/>
              <a:t>má příjemci či partner akreditaci, nelze tyto školení </a:t>
            </a:r>
            <a:r>
              <a:rPr lang="cs-CZ" dirty="0" smtClean="0"/>
              <a:t>provést formou </a:t>
            </a:r>
            <a:r>
              <a:rPr lang="cs-CZ" dirty="0"/>
              <a:t>nákupu služeb</a:t>
            </a:r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z </a:t>
            </a:r>
            <a:r>
              <a:rPr lang="cs-CZ" dirty="0" smtClean="0"/>
              <a:t>přímých nákladů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218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1.1.7. Přímá podpora cílové skupiny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 rozpočtu lze hradit zapojení cílové skupiny do projektu (</a:t>
            </a:r>
            <a:r>
              <a:rPr lang="cs-CZ" dirty="0" smtClean="0"/>
              <a:t>zejména zaměstnávání </a:t>
            </a:r>
            <a:r>
              <a:rPr lang="cs-CZ" dirty="0"/>
              <a:t>a vzdělávaní cílové skupiny projektu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Mzdové příspěvky </a:t>
            </a:r>
            <a:r>
              <a:rPr lang="cs-CZ" dirty="0" smtClean="0"/>
              <a:t>– umístění osoby z cílové skupiny na trh práce, způsobilost až do 100 %, maximální </a:t>
            </a:r>
            <a:r>
              <a:rPr lang="cs-CZ" dirty="0"/>
              <a:t>limit 3násobek minimální mzdy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Cestovní náhrady </a:t>
            </a:r>
            <a:r>
              <a:rPr lang="cs-CZ" dirty="0"/>
              <a:t>– stejná pravidla jak u 1.1.2 Cestovní náhrady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péči o dítě a další závislé osoby </a:t>
            </a:r>
            <a:r>
              <a:rPr lang="cs-CZ" dirty="0"/>
              <a:t>– příspěvek na úhradu nutných </a:t>
            </a:r>
            <a:r>
              <a:rPr lang="cs-CZ" dirty="0" smtClean="0"/>
              <a:t>nákladů spojených </a:t>
            </a:r>
            <a:r>
              <a:rPr lang="cs-CZ" dirty="0"/>
              <a:t>s péčí o děti nebo jiné závislé osoby nebo při nástupu dosud nezaměstnané </a:t>
            </a:r>
            <a:r>
              <a:rPr lang="cs-CZ" dirty="0" smtClean="0"/>
              <a:t>osoby do </a:t>
            </a:r>
            <a:r>
              <a:rPr lang="cs-CZ" dirty="0"/>
              <a:t>nového zaměstnání (max. 6 měsíců)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Jiné nezbytné náklady cílové skupiny </a:t>
            </a:r>
            <a:r>
              <a:rPr lang="cs-CZ" dirty="0"/>
              <a:t>– nezbytné náklady cílové skupiny pro realizování </a:t>
            </a:r>
            <a:r>
              <a:rPr lang="cs-CZ" dirty="0" smtClean="0"/>
              <a:t>jejich aktivit</a:t>
            </a:r>
            <a:r>
              <a:rPr lang="cs-CZ" dirty="0"/>
              <a:t>, např. prohlídka zdravotní způsobilosti, výpis z rejstříku trestů, atd.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Příspěvek </a:t>
            </a:r>
            <a:r>
              <a:rPr lang="cs-CZ" b="1" dirty="0"/>
              <a:t>na osobní náklady týkající se mentora </a:t>
            </a:r>
            <a:r>
              <a:rPr lang="cs-CZ" dirty="0"/>
              <a:t>– příspěvek na osobní náklady mentora </a:t>
            </a:r>
            <a:r>
              <a:rPr lang="cs-CZ" dirty="0" smtClean="0"/>
              <a:t>na zaučení </a:t>
            </a:r>
            <a:r>
              <a:rPr lang="cs-CZ" dirty="0"/>
              <a:t>osoby z cílové skupiny u nového zaměstnavatele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zapracování </a:t>
            </a:r>
            <a:r>
              <a:rPr lang="cs-CZ" dirty="0"/>
              <a:t>– na uchazeče o zaměstnání, kterému je věnována zvýšená </a:t>
            </a:r>
            <a:r>
              <a:rPr lang="cs-CZ" dirty="0" smtClean="0"/>
              <a:t>péče (dle </a:t>
            </a:r>
            <a:r>
              <a:rPr lang="cs-CZ" dirty="0"/>
              <a:t>zákona č. 435/2004 Sb., zákon o zaměstnanosti v platném znění) a je přijat do </a:t>
            </a:r>
            <a:r>
              <a:rPr lang="cs-CZ" dirty="0" smtClean="0"/>
              <a:t>pracovního poměru </a:t>
            </a:r>
            <a:r>
              <a:rPr lang="cs-CZ" dirty="0"/>
              <a:t>– maximálně po dobu 3 měsíců a polovina minimální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44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Prokazují se % poměrem vůči skutečně vynaloženým způsobilým přímým nákladům v rámci </a:t>
            </a:r>
            <a:r>
              <a:rPr lang="cs-CZ" dirty="0" err="1"/>
              <a:t>ZoR</a:t>
            </a:r>
            <a:r>
              <a:rPr lang="cs-CZ" dirty="0"/>
              <a:t> s </a:t>
            </a:r>
            <a:r>
              <a:rPr lang="cs-CZ" dirty="0" err="1"/>
              <a:t>ŽoP</a:t>
            </a:r>
            <a:r>
              <a:rPr lang="cs-CZ" dirty="0"/>
              <a:t>.</a:t>
            </a:r>
          </a:p>
          <a:p>
            <a:r>
              <a:rPr lang="cs-CZ" dirty="0"/>
              <a:t>Každá platba příjemci v sobě zahrnuje prostředky na přímé i nepřímé náklady dle stanoveného poměru.</a:t>
            </a:r>
          </a:p>
          <a:p>
            <a:r>
              <a:rPr lang="cs-CZ" dirty="0"/>
              <a:t>Nejčastěji 25% přímých nákladů.</a:t>
            </a:r>
          </a:p>
          <a:p>
            <a:r>
              <a:rPr lang="cs-CZ" dirty="0"/>
              <a:t>Na základě závěrečného vyúčtování se může % NN změnit směrem dolů.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38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5"/>
            <a:ext cx="10722033" cy="2070503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</a:t>
            </a:r>
            <a:r>
              <a:rPr lang="cs-CZ" sz="3600" b="1" dirty="0" smtClean="0"/>
              <a:t>náklady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000" dirty="0" smtClean="0"/>
              <a:t>- pro projekty u nichž podstatná většina nákladů vznikne formou nákupu služeb od externích dodavatelů, jsou způsobilé procenta nepřímých nákladů snížena, viz tabulka níže</a:t>
            </a:r>
            <a:endParaRPr lang="cs-CZ" sz="36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241"/>
              </p:ext>
            </p:extLst>
          </p:nvPr>
        </p:nvGraphicFramePr>
        <p:xfrm>
          <a:off x="374649" y="2691330"/>
          <a:ext cx="1097915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5">
                  <a:extLst>
                    <a:ext uri="{9D8B030D-6E8A-4147-A177-3AD203B41FA5}">
                      <a16:colId xmlns:a16="http://schemas.microsoft.com/office/drawing/2014/main" val="3848698143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310983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oproti výše uvedenému procentu (25%)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60 % a méně než 90 %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(60 %) základního podílu na 15 % 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90 % a výše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493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6080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Max. 25% přímých způsobilých nákladů u projektů do 10 mil. Kč</a:t>
            </a:r>
          </a:p>
          <a:p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</a:t>
            </a:r>
            <a:r>
              <a:rPr lang="cs-CZ" dirty="0" smtClean="0"/>
              <a:t>personalistika komunikační </a:t>
            </a:r>
            <a:r>
              <a:rPr lang="cs-CZ" dirty="0"/>
              <a:t>a informační opatření, občerstvení a stravování a podpůrné procesy </a:t>
            </a:r>
            <a:r>
              <a:rPr lang="cs-CZ" dirty="0" smtClean="0"/>
              <a:t>pro provoz </a:t>
            </a:r>
            <a:r>
              <a:rPr lang="cs-CZ" dirty="0"/>
              <a:t>projektu – rozhodujícím faktorem pro zařazení do nepřímých nákladů je </a:t>
            </a:r>
            <a:r>
              <a:rPr lang="cs-CZ" dirty="0" smtClean="0"/>
              <a:t>fakt, že </a:t>
            </a:r>
            <a:r>
              <a:rPr lang="cs-CZ" dirty="0"/>
              <a:t>daný pracovník nepracuje s cílovou skupinou projektu nebo nezajišťuje </a:t>
            </a:r>
            <a:r>
              <a:rPr lang="cs-CZ" dirty="0" smtClean="0"/>
              <a:t>výstup, který </a:t>
            </a:r>
            <a:r>
              <a:rPr lang="cs-CZ" dirty="0"/>
              <a:t>je určen k přímému využití cílovou skupinou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pracovními cestami 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spotřební </a:t>
            </a:r>
            <a:r>
              <a:rPr lang="cs-CZ" dirty="0"/>
              <a:t>materiál, zařízení a vybavení (</a:t>
            </a:r>
            <a:r>
              <a:rPr lang="cs-CZ" dirty="0" smtClean="0">
                <a:solidFill>
                  <a:srgbClr val="FF0000"/>
                </a:solidFill>
              </a:rPr>
              <a:t>papír patří vždy do </a:t>
            </a:r>
            <a:r>
              <a:rPr lang="cs-CZ" dirty="0" smtClean="0">
                <a:solidFill>
                  <a:srgbClr val="FF0000"/>
                </a:solidFill>
              </a:rPr>
              <a:t>NN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prostory </a:t>
            </a:r>
            <a:r>
              <a:rPr lang="cs-CZ" dirty="0"/>
              <a:t>pro realizaci projektu (nájemné, vodné, stočné, energie…)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ostatní </a:t>
            </a:r>
            <a:r>
              <a:rPr lang="cs-CZ" dirty="0"/>
              <a:t>provozní výdaje (internet, poštovné, telefon…)</a:t>
            </a:r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popis činností spadajících do nepřímých nákladů najdete ve </a:t>
            </a:r>
            <a:r>
              <a:rPr lang="cs-CZ" dirty="0" smtClean="0"/>
              <a:t>specifických pravidlech </a:t>
            </a:r>
            <a:r>
              <a:rPr lang="cs-CZ" dirty="0"/>
              <a:t>pro žadatele, kapitola </a:t>
            </a:r>
            <a:r>
              <a:rPr lang="cs-CZ" dirty="0" smtClean="0"/>
              <a:t>6.2.15 </a:t>
            </a:r>
            <a:r>
              <a:rPr lang="cs-CZ" dirty="0"/>
              <a:t>Vymezení nepřímých výdajů v OPZ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880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příjmy za poskytované služby, které jsou i jen částečně financované v rámci projektu (konferenční poplatky, poplatky za školení apod.); </a:t>
            </a:r>
          </a:p>
          <a:p>
            <a:r>
              <a:rPr lang="cs-CZ" dirty="0"/>
              <a:t>příjmy za prodej výrobků, které vznikly v rámci projektu (tj. výrobků, na jejichž vznik byly vynaloženy výdaje projektu); </a:t>
            </a:r>
          </a:p>
          <a:p>
            <a:r>
              <a:rPr lang="cs-CZ" dirty="0"/>
              <a:t>pronájem prostor, zařízení, softwaru atd. financovaných v rámci projektu; </a:t>
            </a:r>
          </a:p>
          <a:p>
            <a:r>
              <a:rPr lang="cs-CZ" dirty="0"/>
              <a:t>prostředky, kterými partner či další subjekt zapojený do realizace projektu (např. jako zaměstnavatel školených osob) spolufinancuje z vlastních zdrojů projektové činnosti z důvodu aplikace některé z blokových výjimek ze zákazu veřejné podpory. </a:t>
            </a:r>
          </a:p>
          <a:p>
            <a:r>
              <a:rPr lang="cs-CZ" dirty="0"/>
              <a:t>Příjmem projektu nikdy nejsou: úroky vygenerované na bankovních účtech příjemce; platby, které příjemce obdrží ze smluvních pokut v důsledku porušení smlouvy; platby, které vznikají v důsledku toho, že třetí osoba vybraná podle pravidel pro zadávání zakázek svou nabídku stáhne (peněžní jistota)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841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 – změny rozpočtu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Změny v rozpočtu jsou možné.</a:t>
            </a:r>
          </a:p>
          <a:p>
            <a:r>
              <a:rPr lang="cs-CZ" dirty="0"/>
              <a:t>Každou změnu je třeba zdůvodnit.</a:t>
            </a:r>
          </a:p>
          <a:p>
            <a:r>
              <a:rPr lang="cs-CZ" dirty="0"/>
              <a:t>Při změně se podívat do „specifické části pravidel“ zda se jedná o podstatnou či nepodstatnou změnu.</a:t>
            </a:r>
          </a:p>
          <a:p>
            <a:r>
              <a:rPr lang="cs-CZ" dirty="0"/>
              <a:t>Celková výše rozpočtu nemůže být navýšena.</a:t>
            </a:r>
          </a:p>
          <a:p>
            <a:r>
              <a:rPr lang="cs-CZ" dirty="0"/>
              <a:t>Dodržování rozpočtu:</a:t>
            </a:r>
          </a:p>
          <a:p>
            <a:r>
              <a:rPr lang="cs-CZ" dirty="0"/>
              <a:t>čerpání z položek nemůže být vyšší než je jejich výše.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76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Obecně požadované přílohy k rozhodnutí jsou 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Identifikace bankovního </a:t>
            </a:r>
            <a:r>
              <a:rPr lang="cs-CZ" dirty="0" smtClean="0"/>
              <a:t>účtu – </a:t>
            </a:r>
            <a:r>
              <a:rPr lang="cs-CZ" dirty="0" smtClean="0">
                <a:solidFill>
                  <a:srgbClr val="FF0000"/>
                </a:solidFill>
              </a:rPr>
              <a:t>ZKONTROLUJTE SI BANKOVNÍ ÚČET ZADANÝ V ISKPA14+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Údaje z oblasti „Kategorie intervencí</a:t>
            </a:r>
            <a:r>
              <a:rPr lang="cs-CZ" dirty="0" smtClean="0"/>
              <a:t>“ (</a:t>
            </a:r>
            <a:r>
              <a:rPr lang="cs-CZ" dirty="0"/>
              <a:t>slouží pouze k evaluaci EK, žadatel si vybere z položek, co je mu „nejbližší“)</a:t>
            </a:r>
          </a:p>
          <a:p>
            <a:pPr lvl="1"/>
            <a:r>
              <a:rPr lang="cs-CZ" dirty="0"/>
              <a:t>Data zahájení a ukončení realizace projektu</a:t>
            </a:r>
          </a:p>
          <a:p>
            <a:pPr lvl="1"/>
            <a:r>
              <a:rPr lang="cs-CZ" dirty="0"/>
              <a:t>Prohlášení o bezdlužnosti a bezúhonnosti a vylučující dvojí financování</a:t>
            </a:r>
          </a:p>
          <a:p>
            <a:pPr lvl="1"/>
            <a:r>
              <a:rPr lang="cs-CZ" dirty="0"/>
              <a:t>Dokumenty k veřejné podpoře (pokud jsou relevantní např. Pověření kraje)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není oprávněn v žádosti o podporu provádět jiné změny, než jsou ve Vyrozumění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14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r>
              <a:rPr lang="cs-CZ" dirty="0" smtClean="0"/>
              <a:t>Jelikož jsou projekty realizované přes MAS v rámci strategie CLLD je potřeba ke změně vyjádření kanceláře MAS nebo vedoucího pracovníka CLLD.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688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a) podstatné </a:t>
            </a:r>
            <a:r>
              <a:rPr lang="cs-CZ" sz="2400" b="1" dirty="0"/>
              <a:t>změny – před jejich provedením je potřeba souhlas řídícího orgánu (ŘO)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nevyžadující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vliv na </a:t>
            </a:r>
            <a:r>
              <a:rPr lang="cs-CZ" sz="2400" b="1" dirty="0"/>
              <a:t>charakter projektu, splnění cílů </a:t>
            </a:r>
            <a:r>
              <a:rPr lang="cs-CZ" sz="2400" dirty="0"/>
              <a:t>nebo</a:t>
            </a:r>
            <a:r>
              <a:rPr lang="cs-CZ" sz="2400" b="1" dirty="0"/>
              <a:t> dobu realizace projektu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žádost o změnu v MS 2014+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ŘO má na posouzení změny </a:t>
            </a:r>
            <a:r>
              <a:rPr lang="cs-CZ" sz="2400" b="1" dirty="0"/>
              <a:t>20 pracovních dnů </a:t>
            </a:r>
            <a:r>
              <a:rPr lang="cs-CZ" sz="2400" dirty="0"/>
              <a:t>(od předložení žádosti o změnu)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změna nesmí být provedena před schválením ze strany ŘO, resp. před vydáním změnového právního aktu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70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b) nepodstatné </a:t>
            </a:r>
            <a:r>
              <a:rPr lang="cs-CZ" sz="2400" b="1" dirty="0"/>
              <a:t>změny – nevyžadují změnu právního aktu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bez zbytečného prodlení od data provedení </a:t>
            </a:r>
            <a:r>
              <a:rPr lang="cs-CZ" sz="2400" dirty="0" smtClean="0"/>
              <a:t>změny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10 </a:t>
            </a:r>
            <a:r>
              <a:rPr lang="cs-CZ" sz="2400" dirty="0" smtClean="0"/>
              <a:t>PD </a:t>
            </a:r>
            <a:r>
              <a:rPr lang="cs-CZ" sz="2400" dirty="0"/>
              <a:t>před předložením zprávy o realizaci projektu </a:t>
            </a:r>
            <a:r>
              <a:rPr lang="cs-CZ" sz="2400" dirty="0" smtClean="0"/>
              <a:t>(např. změna položky v rozpočtu)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 </a:t>
            </a:r>
            <a:r>
              <a:rPr lang="cs-CZ" sz="2400" dirty="0"/>
              <a:t>rozpočtu, o kterých je potřeba informovat ŘO spolu se zprávou o realizaci projektu </a:t>
            </a:r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>
                <a:solidFill>
                  <a:prstClr val="black"/>
                </a:solidFill>
              </a:rPr>
              <a:t>c) změny </a:t>
            </a:r>
            <a:r>
              <a:rPr lang="cs-CZ" sz="2400" b="1" dirty="0">
                <a:solidFill>
                  <a:prstClr val="black"/>
                </a:solidFill>
              </a:rPr>
              <a:t>v osobě příjemce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700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015" y="1504604"/>
            <a:ext cx="10821785" cy="4672359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1900" b="1" dirty="0" smtClean="0"/>
              <a:t>1) Informovat </a:t>
            </a:r>
            <a:r>
              <a:rPr lang="cs-CZ" sz="1900" b="1" dirty="0"/>
              <a:t>ŘO bez zbytečného prodlení od data provedení změny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kontaktní osoby projektu (vč. kontaktních údajů, adresy pro doručení…)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sídla příjemce podpory;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 osob statutárních orgánů příjemce;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názvu příjemce (součástí nesmí být převod/přechod práv a povinností příjemce z právního aktu</a:t>
            </a:r>
            <a:r>
              <a:rPr lang="cs-CZ" sz="1900" dirty="0" smtClean="0"/>
              <a:t>).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t</a:t>
            </a:r>
            <a:r>
              <a:rPr lang="cs-CZ" sz="1900" dirty="0" smtClean="0"/>
              <a:t>yto výše uvedené změny budou ŘO většinou schváleny bez rozporování</a:t>
            </a:r>
            <a:endParaRPr lang="cs-CZ" sz="1900" dirty="0"/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000" b="1" dirty="0" smtClean="0"/>
              <a:t>2) Informovat </a:t>
            </a:r>
            <a:r>
              <a:rPr lang="cs-CZ" sz="2000" b="1" dirty="0"/>
              <a:t>ŘO 10 dnů před předložením </a:t>
            </a:r>
            <a:r>
              <a:rPr lang="cs-CZ" sz="2000" b="1" dirty="0" err="1"/>
              <a:t>ZoR</a:t>
            </a:r>
            <a:r>
              <a:rPr lang="cs-CZ" sz="2000" b="1" dirty="0"/>
              <a:t>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finančního plánu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rozpočtu v rámci jedné kapitoly (přesun mezi položkami, nové položky)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306286"/>
            <a:ext cx="2161529" cy="8675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336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27" y="1479665"/>
            <a:ext cx="10813473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Informovat </a:t>
            </a:r>
            <a:r>
              <a:rPr lang="cs-CZ" dirty="0"/>
              <a:t>ŘO spolu se zprávou o realizaci projektu</a:t>
            </a:r>
          </a:p>
          <a:p>
            <a:pPr lvl="1"/>
            <a:r>
              <a:rPr lang="cs-CZ" dirty="0"/>
              <a:t>změna místa realizace nebo území dopadu (jen případy bez vlivu na způsobilost výdajů)</a:t>
            </a:r>
          </a:p>
          <a:p>
            <a:pPr lvl="1"/>
            <a:r>
              <a:rPr lang="cs-CZ" dirty="0"/>
              <a:t>změna ve způsobu provádění KA bez vlivu na plnění cílů (technické </a:t>
            </a:r>
            <a:r>
              <a:rPr lang="cs-CZ" dirty="0" smtClean="0"/>
              <a:t>aspekty – </a:t>
            </a:r>
            <a:r>
              <a:rPr lang="cs-CZ" dirty="0"/>
              <a:t>harmonogram, rozfázování aktivity, změna v počtu plánovaných činností, změna záběru v počtu účastníku, lokality)</a:t>
            </a:r>
          </a:p>
          <a:p>
            <a:pPr lvl="1"/>
            <a:r>
              <a:rPr lang="cs-CZ" dirty="0"/>
              <a:t> navýšení počtu zapojených osob CS</a:t>
            </a:r>
          </a:p>
          <a:p>
            <a:pPr lvl="1"/>
            <a:r>
              <a:rPr lang="cs-CZ" dirty="0"/>
              <a:t>změna složení realizačního týmu</a:t>
            </a:r>
          </a:p>
          <a:p>
            <a:pPr lvl="1"/>
            <a:r>
              <a:rPr lang="cs-CZ" dirty="0"/>
              <a:t>změny smluv o partnerství</a:t>
            </a:r>
          </a:p>
          <a:p>
            <a:pPr lvl="1"/>
            <a:r>
              <a:rPr lang="cs-CZ" dirty="0"/>
              <a:t>vypuštění partnera z realizace projektu (zánik partnerské </a:t>
            </a:r>
            <a:r>
              <a:rPr lang="cs-CZ" dirty="0" err="1"/>
              <a:t>org</a:t>
            </a:r>
            <a:r>
              <a:rPr lang="cs-CZ" dirty="0"/>
              <a:t>., bez vlivu na VP)</a:t>
            </a:r>
          </a:p>
          <a:p>
            <a:pPr lvl="1"/>
            <a:r>
              <a:rPr lang="cs-CZ" dirty="0"/>
              <a:t>změna plátcovství DPH příjemce či partnera s </a:t>
            </a:r>
            <a:r>
              <a:rPr lang="cs-CZ" dirty="0" err="1"/>
              <a:t>fin</a:t>
            </a:r>
            <a:r>
              <a:rPr lang="cs-CZ" dirty="0"/>
              <a:t>. příspěvkem.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565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51" y="1825625"/>
            <a:ext cx="10863349" cy="435133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Nevyžadující</a:t>
            </a:r>
            <a:r>
              <a:rPr lang="cs-CZ" u="sng" dirty="0"/>
              <a:t> vydání změnového právního aktu</a:t>
            </a:r>
          </a:p>
          <a:p>
            <a:pPr lvl="1"/>
            <a:r>
              <a:rPr lang="cs-CZ" dirty="0"/>
              <a:t>změny v KA (vyjma technických aspektů), př. zrušení či přidání KA</a:t>
            </a:r>
          </a:p>
          <a:p>
            <a:pPr lvl="1"/>
            <a:r>
              <a:rPr lang="cs-CZ" dirty="0"/>
              <a:t>přesun prostředků mezi kapitolami rozpočtu v objemu nad 20% CZV (kumulovaně od vydání práv. aktu nebo minulé podstatné změny)</a:t>
            </a:r>
          </a:p>
          <a:p>
            <a:pPr lvl="1"/>
            <a:r>
              <a:rPr lang="cs-CZ" dirty="0"/>
              <a:t> navýšení KF</a:t>
            </a:r>
          </a:p>
          <a:p>
            <a:pPr lvl="1"/>
            <a:r>
              <a:rPr lang="cs-CZ" dirty="0"/>
              <a:t>přesun v rozpočtu mezi investicemi a </a:t>
            </a:r>
            <a:r>
              <a:rPr lang="cs-CZ" dirty="0" smtClean="0"/>
              <a:t>ne investicemi</a:t>
            </a:r>
            <a:endParaRPr lang="cs-CZ" dirty="0"/>
          </a:p>
          <a:p>
            <a:pPr lvl="1"/>
            <a:r>
              <a:rPr lang="cs-CZ" dirty="0"/>
              <a:t>změna bankovního účtu projektu /projektů</a:t>
            </a:r>
          </a:p>
          <a:p>
            <a:pPr lvl="1"/>
            <a:r>
              <a:rPr lang="cs-CZ" dirty="0"/>
              <a:t>změna vymezení monitorovacích období (bez vlivu na termín konce projektu)</a:t>
            </a:r>
          </a:p>
          <a:p>
            <a:pPr lvl="1"/>
            <a:r>
              <a:rPr lang="cs-CZ" dirty="0"/>
              <a:t>změna v termínech dílčích kroků (tam, kde právní akt tyto termíny a kroky obsahuje</a:t>
            </a:r>
            <a:r>
              <a:rPr lang="cs-CZ" dirty="0" smtClean="0"/>
              <a:t>)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015" y="5744094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973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Vyžadující</a:t>
            </a:r>
            <a:r>
              <a:rPr lang="cs-CZ" u="sng" dirty="0" smtClean="0"/>
              <a:t> </a:t>
            </a:r>
            <a:r>
              <a:rPr lang="cs-CZ" u="sng" dirty="0"/>
              <a:t>vydání změnového právního aktu</a:t>
            </a:r>
          </a:p>
          <a:p>
            <a:pPr lvl="1"/>
            <a:r>
              <a:rPr lang="cs-CZ" dirty="0"/>
              <a:t>změna plánovaných výstupů a výsledků projektu (indikátorů);</a:t>
            </a:r>
          </a:p>
          <a:p>
            <a:pPr lvl="1"/>
            <a:r>
              <a:rPr lang="cs-CZ" dirty="0"/>
              <a:t>změna termínu ukončení realizace projektu;</a:t>
            </a:r>
          </a:p>
          <a:p>
            <a:pPr lvl="1"/>
            <a:r>
              <a:rPr lang="cs-CZ" dirty="0"/>
              <a:t> nahrazení partnera jiným subjektem/ jinými subjekty;</a:t>
            </a:r>
          </a:p>
          <a:p>
            <a:pPr lvl="1"/>
            <a:r>
              <a:rPr lang="cs-CZ" dirty="0"/>
              <a:t>navýšení celkového rozpočtu projektu;</a:t>
            </a:r>
          </a:p>
          <a:p>
            <a:pPr lvl="1"/>
            <a:r>
              <a:rPr lang="cs-CZ" dirty="0"/>
              <a:t>vypuštění partnera z realizace projektu z důvodu jeho zániku (pokud dochází k navýšení veřejné podpory).</a:t>
            </a:r>
          </a:p>
          <a:p>
            <a:r>
              <a:rPr lang="cs-CZ" dirty="0" smtClean="0"/>
              <a:t>Žádost </a:t>
            </a:r>
            <a:r>
              <a:rPr lang="cs-CZ" dirty="0"/>
              <a:t>o změnu je možno stáhnout do doby jejích schválení/odmítnutí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65" y="73530"/>
            <a:ext cx="2103339" cy="844190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0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772"/>
            <a:ext cx="10515600" cy="9259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Podstatné </a:t>
            </a:r>
            <a:r>
              <a:rPr lang="cs-CZ" spc="-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nepodstatné změny v rámci změn v osobě </a:t>
            </a: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příjemce</a:t>
            </a:r>
            <a:endParaRPr lang="cs-CZ" spc="-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Změny v osobě příjemce</a:t>
            </a:r>
          </a:p>
          <a:p>
            <a:r>
              <a:rPr lang="cs-CZ" dirty="0"/>
              <a:t>změna právní formy příjemce podpory (NZ);</a:t>
            </a:r>
          </a:p>
          <a:p>
            <a:r>
              <a:rPr lang="cs-CZ" dirty="0"/>
              <a:t>přeměna obchodní společnosti nebo družstva dle zákona 125/2008 Sb., o přeměnách obch. společností a družstev – fúze, rozdělení převod (PZ předem, bez nového právního aktu);</a:t>
            </a:r>
          </a:p>
          <a:p>
            <a:r>
              <a:rPr lang="cs-CZ" dirty="0"/>
              <a:t>slučování, splývání a rozdělování školských právnických osob (PZ předem, bez nového právního aktu);</a:t>
            </a:r>
          </a:p>
          <a:p>
            <a:r>
              <a:rPr lang="cs-CZ" dirty="0"/>
              <a:t>změna příjemce ze zákona, kdy od určitého data dojde k jeho přejmenování či změně právní formy (NZ, ŘO bere na vědomí);</a:t>
            </a:r>
          </a:p>
          <a:p>
            <a:r>
              <a:rPr lang="cs-CZ" dirty="0"/>
              <a:t>změna příjemce, kdy na základě změny zákona, usnesení vlády apod. dojde od určitého data k přenosu agendy, které se projekt týká, z jednoho subjektu na jiný (bez souhlasu ŘO předem, ale změnový právní akt);</a:t>
            </a:r>
          </a:p>
          <a:p>
            <a:r>
              <a:rPr lang="cs-CZ" dirty="0"/>
              <a:t>změna nelze mezi </a:t>
            </a:r>
            <a:r>
              <a:rPr lang="cs-CZ" dirty="0" err="1"/>
              <a:t>růz</a:t>
            </a:r>
            <a:r>
              <a:rPr lang="cs-CZ" dirty="0"/>
              <a:t>. subjekty, z FO na PO,  při prodeji či propachtování organizace či její části.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997" y="182536"/>
            <a:ext cx="1450668" cy="582236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786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administrativní a kontrola na místě</a:t>
            </a:r>
          </a:p>
          <a:p>
            <a:r>
              <a:rPr lang="cs-CZ" dirty="0"/>
              <a:t>Kontrola administrativní znamená kontrolu zprávy o realizaci projektu a žádosti o platbu prostřednictvím systému MS2014+</a:t>
            </a:r>
          </a:p>
          <a:p>
            <a:r>
              <a:rPr lang="cs-CZ" dirty="0"/>
              <a:t>Kontrola na místě je vykonávána na základě čl. 125 odst. 4 písm. a) a čl. 125 odst. 5 obecného nařízení a zákona č. 320/2001 Sb., o finanční kontrole ve veřejné správě a o změně některých zákonů (zákon o finanční kontrole).</a:t>
            </a:r>
          </a:p>
          <a:p>
            <a:r>
              <a:rPr lang="cs-CZ" dirty="0"/>
              <a:t>Kontroly před vydáním právního aktu</a:t>
            </a:r>
          </a:p>
          <a:p>
            <a:r>
              <a:rPr lang="cs-CZ" dirty="0"/>
              <a:t>Kontroly/audity po vydání právního aktu (ohlášená i neohlášená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667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 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- 10 let archivovat dokumenty po skončení projektu</a:t>
            </a:r>
          </a:p>
          <a:p>
            <a:r>
              <a:rPr lang="cs-CZ" dirty="0" smtClean="0"/>
              <a:t>Evidovat, zda se u cílové skupiny něco změnilo po ukončení realizace projektu (např. u rodičů – má práci, získal díky projektu práci,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Lhůta pro vydání Rozhodnutí o poskytnutí dotace je 3 měsíce od provedení závěrečného metodického ověření ze strany ŘO (stav PP27a/b)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První platba (ex-ante) </a:t>
            </a:r>
            <a:r>
              <a:rPr lang="cs-CZ" dirty="0"/>
              <a:t>– záloha – bývá zpravidla </a:t>
            </a:r>
            <a:r>
              <a:rPr lang="cs-CZ" dirty="0">
                <a:solidFill>
                  <a:srgbClr val="FF0000"/>
                </a:solidFill>
              </a:rPr>
              <a:t>zaslána  měsíc před zahájením realizace nebo do 20 PD od podpisu </a:t>
            </a:r>
            <a:r>
              <a:rPr lang="cs-CZ" dirty="0" err="1">
                <a:solidFill>
                  <a:srgbClr val="FF0000"/>
                </a:solidFill>
              </a:rPr>
              <a:t>RoD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36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706582"/>
            <a:ext cx="789709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NewRomanPS-BoldMT-Identity-H"/>
              </a:rPr>
              <a:t>DĚKUJEME ZA POZORNOST</a:t>
            </a:r>
            <a:r>
              <a:rPr lang="cs-CZ" sz="4000" b="1" dirty="0" smtClean="0">
                <a:solidFill>
                  <a:srgbClr val="000000"/>
                </a:solidFill>
                <a:latin typeface="TimesNewRomanPS-BoldMT-Identity-H"/>
              </a:rPr>
              <a:t>!</a:t>
            </a:r>
          </a:p>
          <a:p>
            <a:endParaRPr lang="cs-CZ" sz="4000" b="1" dirty="0">
              <a:solidFill>
                <a:srgbClr val="000000"/>
              </a:solidFill>
              <a:latin typeface="TimesNewRomanPS-BoldMT-Identity-H"/>
            </a:endParaRPr>
          </a:p>
          <a:p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MAS </a:t>
            </a:r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Chrudimsko, </a:t>
            </a:r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z.s.</a:t>
            </a:r>
          </a:p>
          <a:p>
            <a:r>
              <a:rPr lang="pt-BR" dirty="0"/>
              <a:t>Resselovo náměstí 77,</a:t>
            </a:r>
          </a:p>
          <a:p>
            <a:r>
              <a:rPr lang="pt-BR" dirty="0"/>
              <a:t>537 01 Chrudim</a:t>
            </a:r>
          </a:p>
          <a:p>
            <a:r>
              <a:rPr lang="pt-BR" dirty="0"/>
              <a:t>3. patro</a:t>
            </a:r>
          </a:p>
          <a:p>
            <a:r>
              <a:rPr lang="pt-BR" dirty="0"/>
              <a:t> 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NewRomanPSMT-Identity-H"/>
              </a:rPr>
              <a:t>web</a:t>
            </a:r>
            <a:r>
              <a:rPr lang="cs-CZ" dirty="0">
                <a:solidFill>
                  <a:srgbClr val="000000"/>
                </a:solidFill>
                <a:latin typeface="TimesNewRomanPSMT-Identity-H"/>
              </a:rPr>
              <a:t>: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2"/>
              </a:rPr>
              <a:t>www.maschrudimsko.cz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Konzultace: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dirty="0" smtClean="0">
                <a:latin typeface="TimesNewRomanPSMT-Identity-H"/>
              </a:rPr>
              <a:t>Ing. Michaela Lutrová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</a:rPr>
              <a:t>      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3"/>
              </a:rPr>
              <a:t>michaela.lutrova@maschrudimsko.cz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</p:txBody>
      </p:sp>
      <p:pic>
        <p:nvPicPr>
          <p:cNvPr id="3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82" y="5077326"/>
            <a:ext cx="4132118" cy="104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814" y="457201"/>
            <a:ext cx="2252749" cy="9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2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1392728"/>
            <a:ext cx="10988040" cy="478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Příloha </a:t>
            </a:r>
            <a:r>
              <a:rPr lang="cs-CZ" u="sng" dirty="0"/>
              <a:t>Rozhodnutí č.1 – Informace o </a:t>
            </a:r>
            <a:r>
              <a:rPr lang="cs-CZ" u="sng" dirty="0" smtClean="0"/>
              <a:t>projektu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(registrační číslo, název projektu)</a:t>
            </a:r>
          </a:p>
          <a:p>
            <a:pPr lvl="1"/>
            <a:r>
              <a:rPr lang="cs-CZ" dirty="0"/>
              <a:t>Partnerství (v případě zapojení partnera)</a:t>
            </a:r>
          </a:p>
          <a:p>
            <a:pPr lvl="1"/>
            <a:r>
              <a:rPr lang="cs-CZ" dirty="0"/>
              <a:t>Popis projektu, cílové skupiny</a:t>
            </a:r>
          </a:p>
          <a:p>
            <a:pPr lvl="1"/>
            <a:r>
              <a:rPr lang="cs-CZ" dirty="0"/>
              <a:t>Klíčové aktivity</a:t>
            </a:r>
          </a:p>
          <a:p>
            <a:pPr lvl="1"/>
            <a:r>
              <a:rPr lang="cs-CZ" dirty="0"/>
              <a:t>Monitorovací indikátory</a:t>
            </a:r>
          </a:p>
          <a:p>
            <a:pPr lvl="1"/>
            <a:r>
              <a:rPr lang="cs-CZ" dirty="0"/>
              <a:t>Rozpočet</a:t>
            </a:r>
          </a:p>
          <a:p>
            <a:pPr lvl="1"/>
            <a:r>
              <a:rPr lang="cs-CZ" dirty="0"/>
              <a:t>Finanční plán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2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964276"/>
            <a:ext cx="10913225" cy="16126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),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 a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1, 2) Pokyny </a:t>
            </a:r>
            <a:r>
              <a:rPr lang="cs-CZ" dirty="0"/>
              <a:t>pro vyplnění žádosti  </a:t>
            </a:r>
            <a:r>
              <a:rPr lang="cs-CZ" dirty="0" err="1" smtClean="0"/>
              <a:t>ZoR</a:t>
            </a:r>
            <a:r>
              <a:rPr lang="cs-CZ" dirty="0" smtClean="0"/>
              <a:t>  </a:t>
            </a:r>
            <a:r>
              <a:rPr lang="cs-CZ" dirty="0"/>
              <a:t>a </a:t>
            </a:r>
            <a:r>
              <a:rPr lang="cs-CZ" dirty="0" err="1" smtClean="0"/>
              <a:t>ŽoP</a:t>
            </a:r>
            <a:r>
              <a:rPr lang="cs-CZ" dirty="0" smtClean="0"/>
              <a:t> </a:t>
            </a:r>
            <a:r>
              <a:rPr lang="cs-CZ" dirty="0"/>
              <a:t>naleznete na uvedeném odkazu - </a:t>
            </a:r>
            <a:r>
              <a:rPr lang="cs-CZ" dirty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3) Pokyny pro evidenci podpory poskytnuté účastníkům projektu naleznete </a:t>
            </a:r>
            <a:r>
              <a:rPr lang="cs-CZ" dirty="0"/>
              <a:t>na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://www.esfcr.cz/documents/21802/798871/Pokyny+pro+evidenci+podpory+poskytnut%C3%A9+%C3%BA%C4%8Dastn%C3%ADk%C5%AFm+projekt%C5%AF+%</a:t>
            </a:r>
            <a:r>
              <a:rPr lang="cs-CZ" dirty="0" smtClean="0">
                <a:hlinkClick r:id="rId3"/>
              </a:rPr>
              <a:t>28verze+5%29/47844036-98d0-4c08-befa-ba98b55480bb?t=1492589169618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84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330036"/>
            <a:ext cx="11129356" cy="48469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Příjemce:</a:t>
            </a:r>
          </a:p>
          <a:p>
            <a:pPr lvl="1"/>
            <a:r>
              <a:rPr lang="cs-CZ" dirty="0"/>
              <a:t>předkládá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prostřednictvím ISKP14+ do 30 dnů po ukončení monitorovaného období, závěrečnou </a:t>
            </a:r>
            <a:r>
              <a:rPr lang="cs-CZ" dirty="0" err="1"/>
              <a:t>ZoR</a:t>
            </a:r>
            <a:r>
              <a:rPr lang="cs-CZ" dirty="0"/>
              <a:t> do 60 dnů</a:t>
            </a:r>
          </a:p>
          <a:p>
            <a:pPr lvl="1"/>
            <a:r>
              <a:rPr lang="cs-CZ" dirty="0"/>
              <a:t>je možno požádat o prodloužení termínu pro předložení žádosti před vypršením </a:t>
            </a:r>
            <a:r>
              <a:rPr lang="cs-CZ" dirty="0" smtClean="0"/>
              <a:t>30 denní </a:t>
            </a:r>
            <a:r>
              <a:rPr lang="cs-CZ" dirty="0"/>
              <a:t>lhůty</a:t>
            </a:r>
          </a:p>
          <a:p>
            <a:pPr lvl="1"/>
            <a:r>
              <a:rPr lang="cs-CZ" dirty="0"/>
              <a:t>je možno požádat formou změny o předložení mimořádné </a:t>
            </a:r>
            <a:r>
              <a:rPr lang="cs-CZ" dirty="0" err="1"/>
              <a:t>ZoR</a:t>
            </a:r>
            <a:r>
              <a:rPr lang="cs-CZ" dirty="0"/>
              <a:t> (před vypršením řádné lhůty pro podání </a:t>
            </a:r>
            <a:r>
              <a:rPr lang="cs-CZ" dirty="0" err="1"/>
              <a:t>ZoR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termíny Monitorovacího období jsou dle rozhodnutí o poskytnutí dotace (Příměstské tábory nejčastěji 1 x ročně)</a:t>
            </a:r>
          </a:p>
          <a:p>
            <a:r>
              <a:rPr lang="cs-CZ" dirty="0" smtClean="0"/>
              <a:t>ŘO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 kontrolu předložené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má ŘO 40 pracovních dnů, po vrácení k opravě tato lhůta běží od začátku</a:t>
            </a:r>
          </a:p>
          <a:p>
            <a:pPr lvl="1"/>
            <a:r>
              <a:rPr lang="cs-CZ" dirty="0"/>
              <a:t>celková doba administrace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na straně ŘO nesmí přesáhnout 90 dnů (poté může dojít i k zamítnutí)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390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4685</Words>
  <Application>Microsoft Office PowerPoint</Application>
  <PresentationFormat>Širokoúhlá obrazovka</PresentationFormat>
  <Paragraphs>526</Paragraphs>
  <Slides>60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Constantia</vt:lpstr>
      <vt:lpstr>TimesNewRomanPS-BoldMT-Identity-H</vt:lpstr>
      <vt:lpstr>TimesNewRomanPSMT-Identity-H</vt:lpstr>
      <vt:lpstr>Wingdings</vt:lpstr>
      <vt:lpstr>Wingdings 2</vt:lpstr>
      <vt:lpstr>Wingdings 3</vt:lpstr>
      <vt:lpstr>Motiv Office</vt:lpstr>
      <vt:lpstr>SEMINÁŘ PRO PŘÍJEMCE</vt:lpstr>
      <vt:lpstr>Program semináře pro žadatele</vt:lpstr>
      <vt:lpstr>Základní dokumenty a odkazy</vt:lpstr>
      <vt:lpstr>Rozhodnutí o poskytnutí dotace  </vt:lpstr>
      <vt:lpstr>Rozhodnutí o poskytnutí dotace </vt:lpstr>
      <vt:lpstr>Rozhodnutí o poskytnutí dotace </vt:lpstr>
      <vt:lpstr>Rozhodnutí o poskytnutí dotace </vt:lpstr>
      <vt:lpstr>Zpráva o realizaci (ZoR), Žádost o platbu (ŽoP) a Evidence podpory poskytnuté účastníkům projektu</vt:lpstr>
      <vt:lpstr>1) Zpráva o realizaci (ZoR)</vt:lpstr>
      <vt:lpstr>1) Zpráva o realizaci (ZoR)</vt:lpstr>
      <vt:lpstr>1) Zpráva o realizaci (ZoR) – indikátory povinné k naplnění </vt:lpstr>
      <vt:lpstr>1) Zpráva o realizaci (ZoR) – indikátory povinné k naplnění </vt:lpstr>
      <vt:lpstr>1) Zpráva o realizaci (ZoR) – indikátory povinné k naplnění </vt:lpstr>
      <vt:lpstr>1) Zpráva o realizaci (ZoR) – indikátory sledované automaticky</vt:lpstr>
      <vt:lpstr>1) Zpráva o realizaci (ZoR) – indikátory </vt:lpstr>
      <vt:lpstr>1) Zpráva o realizaci (ZoR) – indikátory </vt:lpstr>
      <vt:lpstr>2) Žádost o platbu (ŽOP)</vt:lpstr>
      <vt:lpstr>2) Žádost o platbu (ŽoP)</vt:lpstr>
      <vt:lpstr>3) Evidence podpory poskytnuté účastníkům projektu</vt:lpstr>
      <vt:lpstr>3) Evidence podpory poskytnuté účastníkům projektu</vt:lpstr>
      <vt:lpstr>Publicita</vt:lpstr>
      <vt:lpstr>Publicita</vt:lpstr>
      <vt:lpstr>Publicita – web projektu </vt:lpstr>
      <vt:lpstr>Publicita</vt:lpstr>
      <vt:lpstr>Prezentace aplikace PowerPoint</vt:lpstr>
      <vt:lpstr>Údaje v plánu aktivit </vt:lpstr>
      <vt:lpstr>Prezentace aplikace PowerPoint</vt:lpstr>
      <vt:lpstr>Prezentace aplikace PowerPoint</vt:lpstr>
      <vt:lpstr>Způsobilé a nezpůsobilé výdaje projektu </vt:lpstr>
      <vt:lpstr>Způsobilé a nezpůsobilé výdaje projektu </vt:lpstr>
      <vt:lpstr>Způsobilé a nezpůsobilé výdaje projektu  - reálné vykazování výdajů </vt:lpstr>
      <vt:lpstr>Způsobilé a nezpůsobilé výdaje projektu  - dokladování výdajů </vt:lpstr>
      <vt:lpstr>Způsobilé a nezpůsobilé výdaje projektu  - účetní doklady má mít dané náležitosti</vt:lpstr>
      <vt:lpstr>Vymezení přímých /nepřímých nákladů </vt:lpstr>
      <vt:lpstr>1.1.1 Osobní náklady </vt:lpstr>
      <vt:lpstr>1.1.1 Osobní náklady </vt:lpstr>
      <vt:lpstr>1.1.1 Osobní náklady </vt:lpstr>
      <vt:lpstr>1.1.1 Osobní náklady – pracovní výkazy </vt:lpstr>
      <vt:lpstr>1.1.2 Cestovní náhrady </vt:lpstr>
      <vt:lpstr>1.1.3. Nákup zařízení a vybavení a spotřebního materiálu</vt:lpstr>
      <vt:lpstr>1.1.4. Nájem či leasing zařízení a vybavení</vt:lpstr>
      <vt:lpstr>1.1.5. Drobné stavební úpravy (do 40 tis. Kč)</vt:lpstr>
      <vt:lpstr>1.1.6. Nákup služeb</vt:lpstr>
      <vt:lpstr>1.1.7. Přímá podpora cílové skupiny</vt:lpstr>
      <vt:lpstr>1.2 Nepřímé náklady</vt:lpstr>
      <vt:lpstr>1.2 Nepřímé náklady  - pro projekty u nichž podstatná většina nákladů vznikne formou nákupu služeb od externích dodavatelů, jsou způsobilé procenta nepřímých nákladů snížena, viz tabulka níže</vt:lpstr>
      <vt:lpstr>1.2 Nepřímé náklady</vt:lpstr>
      <vt:lpstr>Příjmy projektu</vt:lpstr>
      <vt:lpstr>Příjmy projektu – změny rozpočtu</vt:lpstr>
      <vt:lpstr>Změny projektu</vt:lpstr>
      <vt:lpstr>Změny projektu – podstatné změny</vt:lpstr>
      <vt:lpstr>Změny projektu – b) nepodstatné</vt:lpstr>
      <vt:lpstr>Změny projektu – b) nepodstatné </vt:lpstr>
      <vt:lpstr>Změny projektu – b) nepodstatné</vt:lpstr>
      <vt:lpstr>Změny projektu – a) podstatné</vt:lpstr>
      <vt:lpstr>Změny projektu – a) podstatné</vt:lpstr>
      <vt:lpstr>c) Podstatné a nepodstatné změny v rámci změn v osobě příjemce</vt:lpstr>
      <vt:lpstr>Kontrola</vt:lpstr>
      <vt:lpstr>Povinnosti po ukončení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Pc2</cp:lastModifiedBy>
  <cp:revision>196</cp:revision>
  <cp:lastPrinted>2017-10-13T05:09:09Z</cp:lastPrinted>
  <dcterms:created xsi:type="dcterms:W3CDTF">2017-10-09T09:39:14Z</dcterms:created>
  <dcterms:modified xsi:type="dcterms:W3CDTF">2019-02-21T09:32:29Z</dcterms:modified>
</cp:coreProperties>
</file>