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8"/>
  </p:notesMasterIdLst>
  <p:handoutMasterIdLst>
    <p:handoutMasterId r:id="rId39"/>
  </p:handoutMasterIdLst>
  <p:sldIdLst>
    <p:sldId id="256" r:id="rId2"/>
    <p:sldId id="303" r:id="rId3"/>
    <p:sldId id="258" r:id="rId4"/>
    <p:sldId id="304" r:id="rId5"/>
    <p:sldId id="262" r:id="rId6"/>
    <p:sldId id="264" r:id="rId7"/>
    <p:sldId id="263" r:id="rId8"/>
    <p:sldId id="265" r:id="rId9"/>
    <p:sldId id="270" r:id="rId10"/>
    <p:sldId id="279" r:id="rId11"/>
    <p:sldId id="271" r:id="rId12"/>
    <p:sldId id="280" r:id="rId13"/>
    <p:sldId id="266" r:id="rId14"/>
    <p:sldId id="267" r:id="rId15"/>
    <p:sldId id="268" r:id="rId16"/>
    <p:sldId id="269" r:id="rId17"/>
    <p:sldId id="273" r:id="rId18"/>
    <p:sldId id="276" r:id="rId19"/>
    <p:sldId id="277" r:id="rId20"/>
    <p:sldId id="281" r:id="rId21"/>
    <p:sldId id="278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9" r:id="rId30"/>
    <p:sldId id="300" r:id="rId31"/>
    <p:sldId id="301" r:id="rId32"/>
    <p:sldId id="302" r:id="rId33"/>
    <p:sldId id="305" r:id="rId34"/>
    <p:sldId id="295" r:id="rId35"/>
    <p:sldId id="294" r:id="rId36"/>
    <p:sldId id="296" r:id="rId3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5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B5CA3-670E-4C7D-AACB-8689608D58F4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997B5-4127-4EAB-B1E2-9ADD4C8B59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633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9A237-8EF4-44DB-9CDF-7B89CF20E603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B9C55-F403-4DA9-A474-8193CC3C1D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108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F359-9709-478A-A118-CFFF3FE904EF}" type="datetime1">
              <a:rPr lang="cs-CZ" smtClean="0"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418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E3EF-3C67-4884-A741-43861A68E854}" type="datetime1">
              <a:rPr lang="cs-CZ" smtClean="0"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018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C386-A5EB-4025-B48F-BB14E8FF0DE9}" type="datetime1">
              <a:rPr lang="cs-CZ" smtClean="0"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00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4B2D-B89C-410A-9924-A174F8928B76}" type="datetime1">
              <a:rPr lang="cs-CZ" smtClean="0"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320394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D05A-0D1E-4742-8AA6-BA553922968B}" type="datetime1">
              <a:rPr lang="cs-CZ" smtClean="0"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3399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0F1B5-567F-4B44-A74D-58CABD853336}" type="datetime1">
              <a:rPr lang="cs-CZ" smtClean="0"/>
              <a:t>24.10.2017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8068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D7E4-9437-41B6-ABBD-6BCFC384B853}" type="datetime1">
              <a:rPr lang="cs-CZ" smtClean="0"/>
              <a:t>24.10.2017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7973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30EF-61CB-40DF-88E5-2703465971D4}" type="datetime1">
              <a:rPr lang="cs-CZ" smtClean="0"/>
              <a:t>24.10.2017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3738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3111-6825-4C54-AD49-8E54246AAAA2}" type="datetime1">
              <a:rPr lang="cs-CZ" smtClean="0"/>
              <a:t>24.10.2017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5709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7814F-A8AC-4226-8590-C2F0969E211D}" type="datetime1">
              <a:rPr lang="cs-CZ" smtClean="0"/>
              <a:t>24.10.2017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7015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7451D-1221-4F35-BA9D-C5BCB069313A}" type="datetime1">
              <a:rPr lang="cs-CZ" smtClean="0"/>
              <a:t>24.10.2017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89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44B2D-B89C-410A-9924-A174F8928B76}" type="datetime1">
              <a:rPr lang="cs-CZ" smtClean="0"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97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mpsv.cz/ISPV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taceeu.cz/cs/Jak-na-projekt/Elektronicka-zadost/Edukacni-videa" TargetMode="External"/><Relationship Id="rId2" Type="http://schemas.openxmlformats.org/officeDocument/2006/relationships/hyperlink" Target="https://mseu.mssf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s://www.esfcr.cz/formulare-a-pokyny-potrebne-v-ramci-pripravy-zadosti-o-podporu-opz/-/dokument/797956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pravidla-pro-zadatele-a-prijemce-opz/-/dokument/797767" TargetMode="External"/><Relationship Id="rId7" Type="http://schemas.openxmlformats.org/officeDocument/2006/relationships/image" Target="../media/image4.jpeg"/><Relationship Id="rId2" Type="http://schemas.openxmlformats.org/officeDocument/2006/relationships/hyperlink" Target="http://maschrudimsko.cz/kdy-zadat-vyzvy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s://mseu.mssf.cz/" TargetMode="External"/><Relationship Id="rId4" Type="http://schemas.openxmlformats.org/officeDocument/2006/relationships/hyperlink" Target="https://www.esfcr.cz/pravidla-pro-zadatele-a-prijemce-opz/-/dokument/797817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mailto:Iva.rousarova@maschrudimsko.cz" TargetMode="External"/><Relationship Id="rId2" Type="http://schemas.openxmlformats.org/officeDocument/2006/relationships/hyperlink" Target="mailto:renata.havlova@maschrudimsko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maschrudimsko.cz/vyzva-c-2-socialni-sluzby-vcetne-prevence-kriminality-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561970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 smtClean="0"/>
              <a:t>Sociální služby včetně prevence kriminality I.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575171"/>
            <a:ext cx="9144000" cy="871674"/>
          </a:xfrm>
        </p:spPr>
        <p:txBody>
          <a:bodyPr/>
          <a:lstStyle/>
          <a:p>
            <a:r>
              <a:rPr lang="cs-CZ" dirty="0" smtClean="0"/>
              <a:t>Seminář pro potenciální žadatele 16.10.2017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075" y="6072447"/>
            <a:ext cx="3709851" cy="611619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693" y="316266"/>
            <a:ext cx="5454614" cy="108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53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1.1 Sociální služby 2/2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Bude podporováno poskytování pouze těch sociálních služeb, které jsou registrovány v souladu se zákonem č. 108/2006 Sb., o sociálních službách, a které jsou zároveň součástí sítě sociálních služeb uvedené ve střednědobém plánu rozvoje sociálních služeb příslušného kraje (popř. obce). </a:t>
            </a:r>
          </a:p>
          <a:p>
            <a:r>
              <a:rPr lang="cs-CZ" dirty="0"/>
              <a:t>Budou podporovány pouze sociální služby poskytované </a:t>
            </a:r>
            <a:r>
              <a:rPr lang="cs-CZ" b="1" dirty="0"/>
              <a:t>terénní a ambulantní formou</a:t>
            </a:r>
            <a:r>
              <a:rPr lang="cs-CZ" dirty="0"/>
              <a:t>. Jako </a:t>
            </a:r>
            <a:r>
              <a:rPr lang="cs-CZ" b="1" dirty="0"/>
              <a:t>pobytové</a:t>
            </a:r>
            <a:r>
              <a:rPr lang="cs-CZ" dirty="0"/>
              <a:t> budou podporovány jen </a:t>
            </a:r>
            <a:r>
              <a:rPr lang="cs-CZ" b="1" dirty="0"/>
              <a:t>odlehčovací služby a krizová pomoc</a:t>
            </a:r>
            <a:r>
              <a:rPr lang="cs-CZ" dirty="0"/>
              <a:t> podle § 44 a § 60 zákona č. 108/2006 Sb., o sociálních službách. </a:t>
            </a:r>
          </a:p>
          <a:p>
            <a:r>
              <a:rPr lang="cs-CZ" dirty="0"/>
              <a:t>Součástí nákladů vztahujících se k poskytování sociální služby mohou být i náklady na </a:t>
            </a:r>
            <a:r>
              <a:rPr lang="cs-CZ" b="1" dirty="0"/>
              <a:t>celoživotní vzdělávání pracovníků poskytovatele sociální služby</a:t>
            </a:r>
            <a:r>
              <a:rPr lang="cs-CZ" dirty="0"/>
              <a:t>, a to za podmínky, že toto vzdělávání přímo souvisí s poskytováním základních činností sociální </a:t>
            </a:r>
            <a:r>
              <a:rPr lang="cs-CZ" dirty="0" smtClean="0"/>
              <a:t>služby (max. 24 hodin za rok)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10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20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1.2 </a:t>
            </a:r>
            <a:r>
              <a:rPr lang="cs-CZ" dirty="0"/>
              <a:t>Další programy a činnosti v oblasti sociálního </a:t>
            </a:r>
            <a:r>
              <a:rPr lang="cs-CZ" dirty="0" smtClean="0"/>
              <a:t>začleňování 1/2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593669"/>
            <a:ext cx="10515600" cy="4583294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cs-CZ" dirty="0"/>
              <a:t>Programy prevence a řešení problémů především v sociálně vyloučených lokalitách</a:t>
            </a:r>
          </a:p>
          <a:p>
            <a:pPr lvl="0"/>
            <a:r>
              <a:rPr lang="cs-CZ" dirty="0"/>
              <a:t>Aktivity směřující k podpoře mladým lidem ze sociálně znevýhodněného prostředí</a:t>
            </a:r>
          </a:p>
          <a:p>
            <a:pPr lvl="0"/>
            <a:r>
              <a:rPr lang="cs-CZ" dirty="0"/>
              <a:t>Aktivity a programy sekundární a terciární prevence pro osoby s chronickým duševním onemocněním </a:t>
            </a:r>
          </a:p>
          <a:p>
            <a:pPr lvl="0"/>
            <a:r>
              <a:rPr lang="cs-CZ" dirty="0"/>
              <a:t>Aktivity a programy sekundární a terciární prevence pro osoby ohrožené závislostmi</a:t>
            </a:r>
          </a:p>
          <a:p>
            <a:pPr lvl="0"/>
            <a:r>
              <a:rPr lang="cs-CZ" dirty="0"/>
              <a:t>Programy pro osoby opouštějící zařízení pro výkon trestu odnětí svobody, pro osoby ve výkonu trestu a pro osoby s alternativními tresty </a:t>
            </a:r>
          </a:p>
          <a:p>
            <a:pPr lvl="0"/>
            <a:r>
              <a:rPr lang="cs-CZ" dirty="0"/>
              <a:t>Motivační programy přispívající k sociálnímu začlenění nebo k prevenci sociálního vyloučení osob v nepříznivé sociální situaci</a:t>
            </a:r>
          </a:p>
          <a:p>
            <a:pPr lvl="0"/>
            <a:r>
              <a:rPr lang="cs-CZ" dirty="0"/>
              <a:t>Programy a aktivity v oblasti sociálně-právní ochrany dětí</a:t>
            </a:r>
          </a:p>
          <a:p>
            <a:pPr lvl="0"/>
            <a:r>
              <a:rPr lang="cs-CZ" dirty="0"/>
              <a:t>Aktivity zaměřené na podporu pečujících osob a neformální péče a sdílené péče</a:t>
            </a:r>
          </a:p>
          <a:p>
            <a:pPr lvl="0"/>
            <a:r>
              <a:rPr lang="cs-CZ" dirty="0"/>
              <a:t>Aktivity zaměřené na předcházení ekonomické nestability osob z cílových skupin</a:t>
            </a:r>
          </a:p>
          <a:p>
            <a:pPr lvl="0"/>
            <a:r>
              <a:rPr lang="cs-CZ" dirty="0"/>
              <a:t>Aktivity zaměřené na rozvoj sociálního/dostupného/podporovaného/prostupného bydlení</a:t>
            </a:r>
          </a:p>
          <a:p>
            <a:pPr lvl="0"/>
            <a:r>
              <a:rPr lang="cs-CZ" dirty="0"/>
              <a:t>Aktivity podporující mimosoudní způsob řešení konfliktů v oblasti bydlení a pracovně-právních vztahů</a:t>
            </a:r>
          </a:p>
          <a:p>
            <a:pPr lvl="0"/>
            <a:r>
              <a:rPr lang="cs-CZ" dirty="0"/>
              <a:t>Aktivity přispívající k boji s diskriminací</a:t>
            </a:r>
          </a:p>
          <a:p>
            <a:pPr lvl="0"/>
            <a:r>
              <a:rPr lang="cs-CZ" dirty="0"/>
              <a:t>Aktivity místních samospráv při optimalizaci zajištění činností a výkonu sociální práce na svém území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11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8721" y="194396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67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1.2 </a:t>
            </a:r>
            <a:r>
              <a:rPr lang="cs-CZ" dirty="0"/>
              <a:t>Další programy a činnosti v oblasti sociálního </a:t>
            </a:r>
            <a:r>
              <a:rPr lang="cs-CZ" dirty="0" smtClean="0"/>
              <a:t>začleňování 2/2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593669"/>
            <a:ext cx="10515600" cy="458329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sz="2400" dirty="0" smtClean="0"/>
              <a:t>Musí se jednat o programy a činnosti nad rámec základních činností sociálních služeb podle zákona č. 108/2006 Sb. o sociálních službách</a:t>
            </a:r>
          </a:p>
          <a:p>
            <a:r>
              <a:rPr lang="cs-CZ" sz="2400" dirty="0" smtClean="0"/>
              <a:t>Doplňkově </a:t>
            </a:r>
            <a:r>
              <a:rPr lang="cs-CZ" sz="2400" dirty="0"/>
              <a:t>budou k výše uvedeným programům a činnostem podporovány i </a:t>
            </a:r>
            <a:r>
              <a:rPr lang="cs-CZ" sz="2400" b="1" dirty="0"/>
              <a:t>aktivity místních subjektů působících v oblasti sociálního začleňování při koordinaci a síťování sociálních služeb a dalších navazujících služeb a programů podporujících sociální začleňování a prevenci sociálního vyloučení a programů </a:t>
            </a:r>
            <a:r>
              <a:rPr lang="cs-CZ" sz="2400" dirty="0"/>
              <a:t>zaměřených na vznik a rozvoj specifických nástrojů k prevenci a řešení problémů v sociálně vyloučených lokalitách</a:t>
            </a:r>
          </a:p>
          <a:p>
            <a:r>
              <a:rPr lang="cs-CZ" sz="2400" dirty="0"/>
              <a:t>Doplňkově budou dále podporovány i aktivity zaměřené na </a:t>
            </a:r>
            <a:r>
              <a:rPr lang="cs-CZ" sz="2400" b="1" dirty="0"/>
              <a:t>vzdělávání pracovníků</a:t>
            </a:r>
            <a:r>
              <a:rPr lang="cs-CZ" sz="2400" dirty="0"/>
              <a:t> organizací, kteří vykonávají přímou práci s klienty (sociální pracovníci a další pracovníci v přímé práci, tj. odborné pracovní pozice hrazené z přímých nákladů, s cílem rozšíření a prohloubení jejich znalostí a dovedností při práci s cílovými skupinami, a to v rozsahu </a:t>
            </a:r>
            <a:r>
              <a:rPr lang="cs-CZ" sz="2400" dirty="0" smtClean="0"/>
              <a:t>minimálně </a:t>
            </a:r>
            <a:r>
              <a:rPr lang="cs-CZ" sz="2400" dirty="0"/>
              <a:t>40 hodin za celé období realizace </a:t>
            </a:r>
            <a:r>
              <a:rPr lang="cs-CZ" sz="2400" dirty="0" smtClean="0"/>
              <a:t>projektu</a:t>
            </a:r>
          </a:p>
          <a:p>
            <a:r>
              <a:rPr lang="cs-CZ" sz="2400" dirty="0"/>
              <a:t>V této výzvě nejsou podporovány projekty zaměřené na tvorbu střednědobých plánů rozvoje sociálních služeb obcí / příp. akčních plánů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0160" y="104703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72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Cílové skupiny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436914"/>
            <a:ext cx="10515600" cy="4740049"/>
          </a:xfrm>
        </p:spPr>
        <p:txBody>
          <a:bodyPr numCol="2">
            <a:normAutofit fontScale="70000" lnSpcReduction="20000"/>
          </a:bodyPr>
          <a:lstStyle/>
          <a:p>
            <a:r>
              <a:rPr lang="cs-CZ" dirty="0"/>
              <a:t>Osoby sociálně vyloučené a osoby sociálním vyloučením ohrožené</a:t>
            </a:r>
          </a:p>
          <a:p>
            <a:r>
              <a:rPr lang="cs-CZ" dirty="0"/>
              <a:t>Osoby se zdravotním </a:t>
            </a:r>
            <a:r>
              <a:rPr lang="cs-CZ" dirty="0" smtClean="0"/>
              <a:t>postižením</a:t>
            </a:r>
          </a:p>
          <a:p>
            <a:r>
              <a:rPr lang="cs-CZ" dirty="0"/>
              <a:t>Osoby s kombinovanými </a:t>
            </a:r>
            <a:r>
              <a:rPr lang="cs-CZ" dirty="0" smtClean="0"/>
              <a:t>diagnózami</a:t>
            </a:r>
          </a:p>
          <a:p>
            <a:r>
              <a:rPr lang="cs-CZ" dirty="0"/>
              <a:t>Osoby ohrožené specifickými zdravotními </a:t>
            </a:r>
            <a:r>
              <a:rPr lang="cs-CZ" dirty="0" smtClean="0"/>
              <a:t>riziky</a:t>
            </a:r>
          </a:p>
          <a:p>
            <a:r>
              <a:rPr lang="cs-CZ" dirty="0"/>
              <a:t>Osoby žijící v sociálně vyloučených </a:t>
            </a:r>
            <a:r>
              <a:rPr lang="cs-CZ" dirty="0" smtClean="0"/>
              <a:t>lokalitách</a:t>
            </a:r>
          </a:p>
          <a:p>
            <a:r>
              <a:rPr lang="cs-CZ" dirty="0"/>
              <a:t>Imigranti a </a:t>
            </a:r>
            <a:r>
              <a:rPr lang="cs-CZ" dirty="0" smtClean="0"/>
              <a:t>azylanti</a:t>
            </a:r>
          </a:p>
          <a:p>
            <a:r>
              <a:rPr lang="cs-CZ" dirty="0"/>
              <a:t>Bezdomovci a osoby žijící v nevyhovujícím nebo nejistém </a:t>
            </a:r>
            <a:r>
              <a:rPr lang="cs-CZ" dirty="0" smtClean="0"/>
              <a:t>ubytování</a:t>
            </a:r>
          </a:p>
          <a:p>
            <a:r>
              <a:rPr lang="cs-CZ" dirty="0"/>
              <a:t>Osoby pečující o malé </a:t>
            </a:r>
            <a:r>
              <a:rPr lang="cs-CZ" dirty="0" smtClean="0"/>
              <a:t>děti</a:t>
            </a:r>
          </a:p>
          <a:p>
            <a:r>
              <a:rPr lang="cs-CZ" dirty="0"/>
              <a:t>Osoby pečující o jiné závislé </a:t>
            </a:r>
            <a:r>
              <a:rPr lang="cs-CZ" dirty="0" smtClean="0"/>
              <a:t>osoby</a:t>
            </a:r>
          </a:p>
          <a:p>
            <a:r>
              <a:rPr lang="cs-CZ" dirty="0"/>
              <a:t>Rodiče </a:t>
            </a:r>
            <a:r>
              <a:rPr lang="cs-CZ" dirty="0" smtClean="0"/>
              <a:t>samoživitelé</a:t>
            </a:r>
          </a:p>
          <a:p>
            <a:r>
              <a:rPr lang="cs-CZ" dirty="0"/>
              <a:t>Neformální pečovatelé a dobrovolníci působící v oblasti sociálních služeb a sociální </a:t>
            </a:r>
            <a:r>
              <a:rPr lang="cs-CZ" dirty="0" smtClean="0"/>
              <a:t>integrace</a:t>
            </a:r>
          </a:p>
          <a:p>
            <a:r>
              <a:rPr lang="cs-CZ" dirty="0"/>
              <a:t>Oběti trestné </a:t>
            </a:r>
            <a:r>
              <a:rPr lang="cs-CZ" dirty="0" smtClean="0"/>
              <a:t>činnosti</a:t>
            </a:r>
          </a:p>
          <a:p>
            <a:r>
              <a:rPr lang="cs-CZ" dirty="0"/>
              <a:t>Osoby ohrožené domácím násilím a </a:t>
            </a:r>
            <a:r>
              <a:rPr lang="cs-CZ" dirty="0" smtClean="0"/>
              <a:t>závislostmi</a:t>
            </a:r>
          </a:p>
          <a:p>
            <a:r>
              <a:rPr lang="cs-CZ" dirty="0"/>
              <a:t>Osoby ohrožené </a:t>
            </a:r>
            <a:r>
              <a:rPr lang="cs-CZ" dirty="0" smtClean="0"/>
              <a:t>předlužeností</a:t>
            </a:r>
          </a:p>
          <a:p>
            <a:r>
              <a:rPr lang="cs-CZ" dirty="0"/>
              <a:t>Osoby ohrožené vícenásobnými </a:t>
            </a:r>
            <a:r>
              <a:rPr lang="cs-CZ" dirty="0" smtClean="0"/>
              <a:t>riziky</a:t>
            </a:r>
          </a:p>
          <a:p>
            <a:r>
              <a:rPr lang="cs-CZ" dirty="0"/>
              <a:t>Osoby v nebo po výkonu </a:t>
            </a:r>
            <a:r>
              <a:rPr lang="cs-CZ" dirty="0" smtClean="0"/>
              <a:t>trestu</a:t>
            </a:r>
          </a:p>
          <a:p>
            <a:r>
              <a:rPr lang="cs-CZ" dirty="0"/>
              <a:t>Osoby opouštějící institucionální </a:t>
            </a:r>
            <a:r>
              <a:rPr lang="cs-CZ" dirty="0" smtClean="0"/>
              <a:t>zařízení</a:t>
            </a:r>
          </a:p>
          <a:p>
            <a:r>
              <a:rPr lang="cs-CZ" dirty="0"/>
              <a:t>Osoby nejvíce ohrožené vyloučením a diskriminací v důsledku zdravotního </a:t>
            </a:r>
            <a:r>
              <a:rPr lang="cs-CZ" dirty="0" smtClean="0"/>
              <a:t>stavu</a:t>
            </a:r>
          </a:p>
          <a:p>
            <a:r>
              <a:rPr lang="cs-CZ" dirty="0"/>
              <a:t>Osoby, které jsou znevýhodněny vzhledem k </a:t>
            </a:r>
            <a:r>
              <a:rPr lang="cs-CZ" dirty="0" smtClean="0"/>
              <a:t>věku</a:t>
            </a:r>
          </a:p>
          <a:p>
            <a:r>
              <a:rPr lang="cs-CZ" dirty="0"/>
              <a:t>Sociální </a:t>
            </a:r>
            <a:r>
              <a:rPr lang="cs-CZ" dirty="0" smtClean="0"/>
              <a:t>pracovníci</a:t>
            </a:r>
          </a:p>
          <a:p>
            <a:r>
              <a:rPr lang="cs-CZ" dirty="0"/>
              <a:t>Pracovníci v sociálních službách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06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 se závazkem pro žadatele</a:t>
            </a:r>
            <a:endParaRPr lang="cs-CZ" dirty="0"/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7454623"/>
              </p:ext>
            </p:extLst>
          </p:nvPr>
        </p:nvGraphicFramePr>
        <p:xfrm>
          <a:off x="838200" y="1825625"/>
          <a:ext cx="10515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977">
                  <a:extLst>
                    <a:ext uri="{9D8B030D-6E8A-4147-A177-3AD203B41FA5}">
                      <a16:colId xmlns:a16="http://schemas.microsoft.com/office/drawing/2014/main" val="526949943"/>
                    </a:ext>
                  </a:extLst>
                </a:gridCol>
                <a:gridCol w="4188823">
                  <a:extLst>
                    <a:ext uri="{9D8B030D-6E8A-4147-A177-3AD203B41FA5}">
                      <a16:colId xmlns:a16="http://schemas.microsoft.com/office/drawing/2014/main" val="187575916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07760849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54280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kód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Název indikátoru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měrná jednotka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typ indikátoru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704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60000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Celkový počet účastníků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osoby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výstup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957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67001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Kapacita podpořených služeb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místa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výstup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108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67010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Využívání podpořených služeb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osoby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výsledek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046694"/>
                  </a:ext>
                </a:extLst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838200" y="3683726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Indikátory bez závazku – žadatel sleduje další relevantní indikátory obsažené ve výzvě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Při nedodržení indikátorů se závazkem možné sankce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22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sz="5000" b="1" dirty="0" smtClean="0"/>
              <a:t>PŘÍMÉ NÁKLADY</a:t>
            </a:r>
          </a:p>
          <a:p>
            <a:r>
              <a:rPr lang="cs-CZ" sz="5000" dirty="0" smtClean="0"/>
              <a:t>V přímé souvislosti s cílovou skupinou</a:t>
            </a:r>
          </a:p>
          <a:p>
            <a:endParaRPr lang="cs-CZ" sz="5000" dirty="0" smtClean="0"/>
          </a:p>
          <a:p>
            <a:r>
              <a:rPr lang="cs-CZ" sz="5000" b="1" dirty="0" smtClean="0"/>
              <a:t>NEPŘÍMÉ NÁKLADY ve výši 25 %</a:t>
            </a:r>
          </a:p>
          <a:p>
            <a:r>
              <a:rPr lang="cs-CZ" sz="5000" dirty="0" smtClean="0"/>
              <a:t>Příjemce prokazuje procentuálním poměrem vůči skutečně vynaloženým způsobilým přímým nákladům</a:t>
            </a:r>
          </a:p>
          <a:p>
            <a:r>
              <a:rPr lang="cs-CZ" sz="5000" dirty="0" smtClean="0"/>
              <a:t>Projekty </a:t>
            </a:r>
            <a:r>
              <a:rPr lang="cs-CZ" sz="5000" dirty="0"/>
              <a:t>podpořené ve výzvách MAS aplikují </a:t>
            </a:r>
            <a:r>
              <a:rPr lang="cs-CZ" sz="5000" b="1" dirty="0"/>
              <a:t>nepřímé náklady ve výši 25 %.</a:t>
            </a:r>
            <a:r>
              <a:rPr lang="cs-CZ" sz="5000" dirty="0"/>
              <a:t> </a:t>
            </a:r>
            <a:endParaRPr lang="cs-CZ" sz="5000" dirty="0" smtClean="0"/>
          </a:p>
          <a:p>
            <a:r>
              <a:rPr lang="cs-CZ" sz="5000" dirty="0" smtClean="0"/>
              <a:t>Zároveň </a:t>
            </a:r>
            <a:r>
              <a:rPr lang="cs-CZ" sz="5000" dirty="0"/>
              <a:t>platí, že pro projekty, u nichž podstatná většina nákladů vznikne formou nákupu služeb od externích dodavatelů, jsou způsobilá procenta nepřímých nákladů snížena. Podíly pro nepřímé náklady jsou sníženy pro projekty s objemem nákupu služeb v těchto intencích</a:t>
            </a:r>
            <a:r>
              <a:rPr lang="cs-CZ" sz="5000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5000" dirty="0" smtClean="0"/>
              <a:t>Více než 60 % celkových přímých způsobilých nákladů- snížení nepřímých nákladů na 15 %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5000" dirty="0" smtClean="0"/>
              <a:t>Více než 90 % celkových přímých nákladů – snížení nepřímých nákladů na 5 %</a:t>
            </a:r>
            <a:endParaRPr lang="cs-CZ" sz="5000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Pomůcka k identifikaci nepřímých nákladů k </a:t>
            </a:r>
            <a:r>
              <a:rPr lang="cs-CZ" dirty="0"/>
              <a:t>dispozici zde: https://www.esfcr.cz/pravidla-pro-zadatele-a-prijemce-opz/-/dokument/797894</a:t>
            </a: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18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Přímé náklady 1/2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71392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u="sng" dirty="0" smtClean="0"/>
              <a:t>Osobní náklady</a:t>
            </a:r>
          </a:p>
          <a:p>
            <a:r>
              <a:rPr lang="cs-CZ" dirty="0" smtClean="0"/>
              <a:t>Mzdy, platy, odůvodněné odměny atd.</a:t>
            </a:r>
          </a:p>
          <a:p>
            <a:r>
              <a:rPr lang="cs-CZ" dirty="0" smtClean="0"/>
              <a:t>Nesmí přesáhnout obvyklou výši v daném místě, čase a oboru</a:t>
            </a:r>
          </a:p>
          <a:p>
            <a:r>
              <a:rPr lang="cs-CZ" dirty="0" smtClean="0"/>
              <a:t>Informační systém o průměrném výdělku je dostupný zde: </a:t>
            </a:r>
            <a:r>
              <a:rPr lang="cs-CZ" dirty="0" smtClean="0">
                <a:hlinkClick r:id="rId2"/>
              </a:rPr>
              <a:t>www.mpsv.cz/ISPV.php</a:t>
            </a:r>
            <a:endParaRPr lang="cs-CZ" dirty="0" smtClean="0"/>
          </a:p>
          <a:p>
            <a:r>
              <a:rPr lang="cs-CZ" dirty="0" smtClean="0"/>
              <a:t>Úvazek osoby, u které je i jen částečně hrazeno z prostředků projektu OPZ může být maximálně 1,0 dohromady u všech subjektů (příjemce i partneři) zapojených do daného projektu (tj. součet veškerých úvazků zaměstnance u zaměstnavatele/ů včetně případných DPP a DPČ nesmí překročit jeden pracovní úvazek)</a:t>
            </a:r>
          </a:p>
          <a:p>
            <a:pPr marL="0" indent="0">
              <a:buNone/>
            </a:pPr>
            <a:r>
              <a:rPr lang="cs-CZ" u="sng" dirty="0" smtClean="0"/>
              <a:t>Cestovné</a:t>
            </a:r>
          </a:p>
          <a:p>
            <a:r>
              <a:rPr lang="cs-CZ" dirty="0" smtClean="0"/>
              <a:t>Jízdné, ubytování, stravné, pojištění- pro cílovou skupinu</a:t>
            </a:r>
          </a:p>
          <a:p>
            <a:pPr marL="0" indent="0">
              <a:buNone/>
            </a:pPr>
            <a:r>
              <a:rPr lang="cs-CZ" u="sng" dirty="0" smtClean="0"/>
              <a:t>Nákup zařízení a vybavení a spotřebního materiálu</a:t>
            </a:r>
          </a:p>
          <a:p>
            <a:r>
              <a:rPr lang="cs-CZ" dirty="0" smtClean="0"/>
              <a:t>Nárokovat lze pouze takovou výši nákladů na zařízení a vybavení, která odpovídá předpokládané výši úvazku člena realizačního týmu (lze sčítat úvazky členů a zakoupit tak např. pro 2 členy realizačního týmu při 0,5 úvazku 1 počítač)</a:t>
            </a:r>
          </a:p>
          <a:p>
            <a:pPr marL="0" indent="0">
              <a:buNone/>
            </a:pPr>
            <a:r>
              <a:rPr lang="cs-CZ" u="sng" dirty="0" smtClean="0"/>
              <a:t>Drobné stavební úpravy (do 40 tis. Kč)</a:t>
            </a:r>
          </a:p>
          <a:p>
            <a:r>
              <a:rPr lang="cs-CZ" dirty="0" smtClean="0"/>
              <a:t>V rámci přímých nákladů lze financovat stavební úpravy prostor určených pro práci s klienty </a:t>
            </a:r>
          </a:p>
          <a:p>
            <a:r>
              <a:rPr lang="cs-CZ" dirty="0" smtClean="0"/>
              <a:t>Stavební úpravy prostor pro administraci projektu z nepřímých nákladů</a:t>
            </a:r>
          </a:p>
          <a:p>
            <a:pPr marL="0" indent="0">
              <a:buNone/>
            </a:pPr>
            <a:r>
              <a:rPr lang="cs-CZ" u="sng" dirty="0" smtClean="0"/>
              <a:t>Nákup služeb</a:t>
            </a:r>
          </a:p>
          <a:p>
            <a:r>
              <a:rPr lang="cs-CZ" dirty="0" smtClean="0"/>
              <a:t>Pronájem prostor pro práci s cílovou skupinou</a:t>
            </a:r>
          </a:p>
          <a:p>
            <a:pPr marL="0" indent="0">
              <a:buNone/>
            </a:pPr>
            <a:r>
              <a:rPr lang="cs-CZ" u="sng" dirty="0"/>
              <a:t>Nájem či leasing zařízení  vybavení, budov</a:t>
            </a:r>
          </a:p>
          <a:p>
            <a:pPr marL="0" indent="0">
              <a:buNone/>
            </a:pPr>
            <a:r>
              <a:rPr lang="cs-CZ" u="sng" dirty="0"/>
              <a:t>Odpisy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49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Nepřímé náklady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u="sng" dirty="0" smtClean="0"/>
              <a:t>Administrativa, řízení projektu (včetně finančního), účetnictví personalistika, komunikační a informační opatření (publicita), občerstvení a stravování a podpůrné procesy po provoz projektu</a:t>
            </a:r>
          </a:p>
          <a:p>
            <a:r>
              <a:rPr lang="cs-CZ" dirty="0" smtClean="0"/>
              <a:t>Pro zařazení do nepřímých nákladů je rozhodující, že daný pracovník nepracuje přímo s cílovou skupinou nebo nezajišťuje výstup, který je určen k přímému využití cílovou skupinou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u="sng" dirty="0" smtClean="0"/>
              <a:t>Cestovní náhrady spojené s pracovními cestami realizačního týmu</a:t>
            </a:r>
          </a:p>
          <a:p>
            <a:pPr marL="0" indent="0">
              <a:buNone/>
            </a:pPr>
            <a:endParaRPr lang="cs-CZ" u="sng" dirty="0" smtClean="0"/>
          </a:p>
          <a:p>
            <a:pPr marL="0" indent="0">
              <a:buNone/>
            </a:pPr>
            <a:r>
              <a:rPr lang="cs-CZ" u="sng" dirty="0" smtClean="0"/>
              <a:t>Spotřební materiál, zařízení a vybavení</a:t>
            </a:r>
          </a:p>
          <a:p>
            <a:r>
              <a:rPr lang="cs-CZ" dirty="0" smtClean="0"/>
              <a:t>Kancelářské potřeby, papíry, vybavení pro pozice, jejichž osobní náklady jsou hrazeny z nepřímých nákladů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u="sng" dirty="0" smtClean="0"/>
              <a:t>Prostory pro realizaci projektu</a:t>
            </a:r>
          </a:p>
          <a:p>
            <a:r>
              <a:rPr lang="cs-CZ" dirty="0" smtClean="0"/>
              <a:t>Nájemné za prostory k administraci projektu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u="sng" dirty="0" smtClean="0"/>
              <a:t>Ostatní provozní výdaje </a:t>
            </a:r>
          </a:p>
          <a:p>
            <a:r>
              <a:rPr lang="cs-CZ" dirty="0" smtClean="0"/>
              <a:t>Internetové a telefonické připojení, poštovné, bankovní poplatky,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33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Povinná příloha žádosti o podporu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Údaje o sociální službě</a:t>
            </a:r>
          </a:p>
          <a:p>
            <a:r>
              <a:rPr lang="cs-CZ" dirty="0" smtClean="0"/>
              <a:t>Formulář součástí výzvy- příloha č. 7</a:t>
            </a:r>
          </a:p>
          <a:p>
            <a:r>
              <a:rPr lang="cs-CZ" dirty="0" smtClean="0"/>
              <a:t>Pověření k poskytování sociální služby není povinnou přílohou žádosti o podporu, ale bude </a:t>
            </a:r>
            <a:r>
              <a:rPr lang="cs-CZ" b="1" dirty="0" smtClean="0"/>
              <a:t>povinně dokládáno před vydáním právního aktu</a:t>
            </a:r>
          </a:p>
          <a:p>
            <a:r>
              <a:rPr lang="cs-CZ" dirty="0" smtClean="0"/>
              <a:t>V případě, že žadatel toto pověření již vydáno má, doporučuje se jej předložit k žádosti o podporu</a:t>
            </a:r>
          </a:p>
          <a:p>
            <a:r>
              <a:rPr lang="cs-CZ" dirty="0" smtClean="0"/>
              <a:t>Pomůcka k vyplnění přílohy Údaje o sociální službě je přílohou výzvy č. 6</a:t>
            </a:r>
          </a:p>
          <a:p>
            <a:r>
              <a:rPr lang="cs-CZ" dirty="0" smtClean="0"/>
              <a:t>Přílohy výzvy č. 4 a 5 se dokládají v průběhu realizace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6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Žadatel musí mít vlastní elektronický podpis</a:t>
            </a:r>
          </a:p>
          <a:p>
            <a:r>
              <a:rPr lang="cs-CZ" dirty="0" smtClean="0"/>
              <a:t>Žadatel musí mít aktivní datovou schránku</a:t>
            </a:r>
            <a:endParaRPr lang="cs-CZ" dirty="0"/>
          </a:p>
          <a:p>
            <a:pPr marL="0" indent="0">
              <a:buNone/>
            </a:pPr>
            <a:r>
              <a:rPr lang="cs-CZ" u="sng" dirty="0" smtClean="0"/>
              <a:t>Žádost je nutné podat výhradně v ISKP 14+ </a:t>
            </a:r>
          </a:p>
          <a:p>
            <a:r>
              <a:rPr lang="cs-CZ" dirty="0" smtClean="0"/>
              <a:t>Online aplikace vyžadující registraci uživatele</a:t>
            </a:r>
          </a:p>
          <a:p>
            <a:r>
              <a:rPr lang="cs-CZ" dirty="0" smtClean="0">
                <a:hlinkClick r:id="rId2"/>
              </a:rPr>
              <a:t>https://mseu.mssf.cz/</a:t>
            </a:r>
            <a:endParaRPr lang="cs-CZ" dirty="0" smtClean="0"/>
          </a:p>
          <a:p>
            <a:r>
              <a:rPr lang="cs-CZ" dirty="0" smtClean="0"/>
              <a:t>Funguje v Internet Explorer nebo </a:t>
            </a:r>
            <a:r>
              <a:rPr lang="cs-CZ" dirty="0" err="1" smtClean="0"/>
              <a:t>Mozilla</a:t>
            </a:r>
            <a:r>
              <a:rPr lang="cs-CZ" dirty="0" smtClean="0"/>
              <a:t> - nejnovější verze</a:t>
            </a:r>
          </a:p>
          <a:p>
            <a:r>
              <a:rPr lang="cs-CZ" dirty="0" smtClean="0"/>
              <a:t>Edukační videa k vyplnění žádosti: </a:t>
            </a:r>
            <a:r>
              <a:rPr lang="cs-CZ" dirty="0" smtClean="0">
                <a:hlinkClick r:id="rId3"/>
              </a:rPr>
              <a:t>http://www.dotaceeu.cz/cs/Jak-na-projekt/Elektronicka-zadost/Edukacni-videa</a:t>
            </a:r>
            <a:endParaRPr lang="cs-CZ" dirty="0" smtClean="0"/>
          </a:p>
          <a:p>
            <a:r>
              <a:rPr lang="cs-CZ" dirty="0" smtClean="0"/>
              <a:t>Návod k vyplnění žádosti zde: </a:t>
            </a:r>
            <a:r>
              <a:rPr lang="cs-CZ" dirty="0" smtClean="0">
                <a:hlinkClick r:id="rId4"/>
              </a:rPr>
              <a:t>https://www.esfcr.cz/formulare-a-pokyny-potrebne-v-ramci-pripravy-zadosti-o-podporu-opz/-/dokument/797956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12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Představení výzvy</a:t>
            </a:r>
          </a:p>
          <a:p>
            <a:r>
              <a:rPr lang="cs-CZ" dirty="0" smtClean="0"/>
              <a:t>Oprávnění žadatelé</a:t>
            </a:r>
          </a:p>
          <a:p>
            <a:r>
              <a:rPr lang="cs-CZ" dirty="0" smtClean="0"/>
              <a:t>Financování</a:t>
            </a:r>
          </a:p>
          <a:p>
            <a:r>
              <a:rPr lang="cs-CZ" dirty="0" smtClean="0"/>
              <a:t>Podporované aktivity</a:t>
            </a:r>
          </a:p>
          <a:p>
            <a:r>
              <a:rPr lang="cs-CZ" dirty="0" smtClean="0"/>
              <a:t>Cílové skupiny</a:t>
            </a:r>
          </a:p>
          <a:p>
            <a:r>
              <a:rPr lang="cs-CZ" dirty="0" smtClean="0"/>
              <a:t>Způsobilé výdaje</a:t>
            </a:r>
          </a:p>
          <a:p>
            <a:r>
              <a:rPr lang="cs-CZ" dirty="0" smtClean="0"/>
              <a:t>Podání žádosti o podporu</a:t>
            </a:r>
          </a:p>
          <a:p>
            <a:r>
              <a:rPr lang="cs-CZ" dirty="0" smtClean="0"/>
              <a:t>Hodnocení žádostí o podporu</a:t>
            </a:r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1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699" y="1825625"/>
            <a:ext cx="9814602" cy="4351338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20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6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31576"/>
            <a:ext cx="10515600" cy="3539436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21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21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03722"/>
            <a:ext cx="10515600" cy="3595144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37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48510"/>
            <a:ext cx="10515600" cy="3905567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55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830" y="1825625"/>
            <a:ext cx="8048339" cy="4351338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35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71802"/>
            <a:ext cx="10515600" cy="3658983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07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089" y="1825625"/>
            <a:ext cx="9727822" cy="4351338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786" y="1825625"/>
            <a:ext cx="10334428" cy="4351338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35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u="sng" dirty="0" smtClean="0"/>
              <a:t>Vyplnění záložek v ISKP 14+: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Identifikace projektu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Klíčové aktivity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Cílová skupina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Umístění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Subjekty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Financování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Čestná prohlášení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Dokumenty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Podpis žádosti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1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hodnocení žádostí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970492"/>
              </p:ext>
            </p:extLst>
          </p:nvPr>
        </p:nvGraphicFramePr>
        <p:xfrm>
          <a:off x="1549862" y="1426248"/>
          <a:ext cx="8127999" cy="4362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58633467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8326325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958385284"/>
                    </a:ext>
                  </a:extLst>
                </a:gridCol>
              </a:tblGrid>
              <a:tr h="302576">
                <a:tc>
                  <a:txBody>
                    <a:bodyPr/>
                    <a:lstStyle/>
                    <a:p>
                      <a:r>
                        <a:rPr lang="cs-CZ" dirty="0" smtClean="0"/>
                        <a:t>Fáze hodnocení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Orgán MAS/Žadatel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Lhůta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079458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Kontrola přijatelnosti a formálních</a:t>
                      </a:r>
                      <a:r>
                        <a:rPr lang="cs-CZ" baseline="0" dirty="0" smtClean="0"/>
                        <a:t> náležitostí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Kancelář MAS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</a:t>
                      </a:r>
                      <a:r>
                        <a:rPr lang="cs-CZ" b="1" dirty="0" smtClean="0"/>
                        <a:t>30 pracovních </a:t>
                      </a:r>
                      <a:r>
                        <a:rPr lang="cs-CZ" dirty="0" smtClean="0"/>
                        <a:t>dnů od ukončení příjmu žádostí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089087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Věcné hodnocení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Výběrová komise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</a:t>
                      </a:r>
                      <a:r>
                        <a:rPr lang="cs-CZ" b="1" dirty="0" smtClean="0"/>
                        <a:t>50 pracovních </a:t>
                      </a:r>
                      <a:r>
                        <a:rPr lang="cs-CZ" dirty="0" smtClean="0"/>
                        <a:t>dnů od ukončení KPFN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135392"/>
                  </a:ext>
                </a:extLst>
              </a:tr>
              <a:tr h="746077">
                <a:tc>
                  <a:txBody>
                    <a:bodyPr/>
                    <a:lstStyle/>
                    <a:p>
                      <a:r>
                        <a:rPr lang="cs-CZ" dirty="0" smtClean="0"/>
                        <a:t>Výběr projektů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Představenstvo MAS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</a:t>
                      </a:r>
                      <a:r>
                        <a:rPr lang="cs-CZ" b="1" dirty="0" smtClean="0"/>
                        <a:t>30 pracovních </a:t>
                      </a:r>
                      <a:r>
                        <a:rPr lang="cs-CZ" dirty="0" smtClean="0"/>
                        <a:t>dnů od ukončení věcného hodnocení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403487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Žádost o přezkum negativního výsledku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Žadatel prostřednictvím ISKP 14+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</a:t>
                      </a:r>
                      <a:r>
                        <a:rPr lang="cs-CZ" baseline="0" dirty="0" smtClean="0"/>
                        <a:t> 15 kalendářních dnů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659105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Závěrečné ověření způsobilosti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Řídící orgán OPZ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Dle administrativních kapacit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949958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Vydání právního aktu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Řídící orgán OPZ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3 měsíců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460519"/>
                  </a:ext>
                </a:extLst>
              </a:tr>
            </a:tbl>
          </a:graphicData>
        </a:graphic>
      </p:graphicFrame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93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Představení výzvy 1/2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Název: MAS Chrudimsko: Sociální služby včetně prevence kriminality I.</a:t>
            </a:r>
          </a:p>
          <a:p>
            <a:r>
              <a:rPr lang="cs-CZ" dirty="0" smtClean="0"/>
              <a:t>Číslo výzvy: </a:t>
            </a:r>
            <a:r>
              <a:rPr lang="cs-CZ" b="1" dirty="0"/>
              <a:t>217/03_16_047/CLLD_16_01_098</a:t>
            </a:r>
            <a:endParaRPr lang="cs-CZ" b="1" dirty="0" smtClean="0"/>
          </a:p>
          <a:p>
            <a:r>
              <a:rPr lang="cs-CZ" dirty="0" smtClean="0"/>
              <a:t>Datum zahájení příjmu žádostí: 4.10.2017 4:00 hodin</a:t>
            </a:r>
          </a:p>
          <a:p>
            <a:r>
              <a:rPr lang="cs-CZ" dirty="0" smtClean="0"/>
              <a:t>Datum ukončení příjmu žádostí: </a:t>
            </a:r>
            <a:r>
              <a:rPr lang="cs-CZ" b="1" dirty="0" smtClean="0"/>
              <a:t>30.11.2017 12:00 hodin</a:t>
            </a:r>
          </a:p>
          <a:p>
            <a:r>
              <a:rPr lang="cs-CZ" dirty="0"/>
              <a:t>Maximální délka, na kterou je žadatel oprávněn projekt </a:t>
            </a:r>
            <a:r>
              <a:rPr lang="cs-CZ" dirty="0" smtClean="0"/>
              <a:t>naplánovat: 36 měsíců</a:t>
            </a:r>
            <a:endParaRPr lang="cs-CZ" dirty="0"/>
          </a:p>
          <a:p>
            <a:r>
              <a:rPr lang="cs-CZ" dirty="0"/>
              <a:t>Nejzazší datum pro ukončení fyzické realizace projektu</a:t>
            </a:r>
            <a:r>
              <a:rPr lang="cs-CZ" dirty="0" smtClean="0"/>
              <a:t>: 31.12.2021</a:t>
            </a:r>
            <a:endParaRPr lang="cs-CZ" dirty="0"/>
          </a:p>
          <a:p>
            <a:r>
              <a:rPr lang="cs-CZ" dirty="0"/>
              <a:t>Finanční alokace výzvy (rozhodná pro výběr projektů): </a:t>
            </a:r>
            <a:r>
              <a:rPr lang="cs-CZ" b="1" dirty="0"/>
              <a:t>5 000 020 Kč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06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přijatelnosti a formálních náležitostí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2">
            <a:normAutofit fontScale="70000" lnSpcReduction="20000"/>
          </a:bodyPr>
          <a:lstStyle/>
          <a:p>
            <a:pPr marL="0" indent="0">
              <a:buNone/>
            </a:pPr>
            <a:r>
              <a:rPr lang="cs-CZ" u="sng" dirty="0" smtClean="0"/>
              <a:t>Kritéria přijatelnosti</a:t>
            </a:r>
          </a:p>
          <a:p>
            <a:r>
              <a:rPr lang="cs-CZ" sz="1900" dirty="0" smtClean="0"/>
              <a:t>Oprávněnost žadatele</a:t>
            </a:r>
          </a:p>
          <a:p>
            <a:r>
              <a:rPr lang="cs-CZ" sz="1900" dirty="0" smtClean="0"/>
              <a:t>Partnerství</a:t>
            </a:r>
          </a:p>
          <a:p>
            <a:r>
              <a:rPr lang="cs-CZ" sz="1900" dirty="0" smtClean="0"/>
              <a:t>Cílové skupiny</a:t>
            </a:r>
          </a:p>
          <a:p>
            <a:r>
              <a:rPr lang="cs-CZ" sz="1900" dirty="0" smtClean="0"/>
              <a:t>Celkové způsobilé výdaje</a:t>
            </a:r>
          </a:p>
          <a:p>
            <a:r>
              <a:rPr lang="cs-CZ" sz="1900" dirty="0" smtClean="0"/>
              <a:t>Aktivity</a:t>
            </a:r>
          </a:p>
          <a:p>
            <a:r>
              <a:rPr lang="cs-CZ" sz="1900" dirty="0" smtClean="0"/>
              <a:t>Horizontální principy</a:t>
            </a:r>
          </a:p>
          <a:p>
            <a:r>
              <a:rPr lang="cs-CZ" sz="1900" dirty="0" smtClean="0"/>
              <a:t>Trestní bezúhonnost</a:t>
            </a:r>
          </a:p>
          <a:p>
            <a:r>
              <a:rPr lang="cs-CZ" sz="1900" dirty="0" smtClean="0"/>
              <a:t>Horizontální principy</a:t>
            </a:r>
          </a:p>
          <a:p>
            <a:r>
              <a:rPr lang="cs-CZ" sz="1900" dirty="0"/>
              <a:t>Soulad projektu s </a:t>
            </a:r>
            <a:r>
              <a:rPr lang="cs-CZ" sz="1900" dirty="0" smtClean="0"/>
              <a:t>CLLD</a:t>
            </a:r>
          </a:p>
          <a:p>
            <a:r>
              <a:rPr lang="cs-CZ" sz="1900" dirty="0" smtClean="0"/>
              <a:t>Ověření </a:t>
            </a:r>
            <a:r>
              <a:rPr lang="cs-CZ" sz="1900" dirty="0"/>
              <a:t>administrativní, finanční a provozní</a:t>
            </a:r>
            <a:r>
              <a:rPr lang="cs-CZ" sz="2200" dirty="0"/>
              <a:t> </a:t>
            </a:r>
            <a:r>
              <a:rPr lang="cs-CZ" sz="1800" dirty="0"/>
              <a:t>kapacity žadatele 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1800" b="1" dirty="0"/>
              <a:t>Kritéria přijatelnosti jsou neopravitelná</a:t>
            </a:r>
          </a:p>
          <a:p>
            <a:endParaRPr lang="cs-CZ" sz="1800" dirty="0" smtClean="0"/>
          </a:p>
          <a:p>
            <a:pPr marL="0" indent="0">
              <a:buNone/>
            </a:pPr>
            <a:r>
              <a:rPr lang="cs-CZ" u="sng" dirty="0" smtClean="0"/>
              <a:t>Kritéria formálních náležitostí</a:t>
            </a:r>
            <a:r>
              <a:rPr lang="cs-CZ" dirty="0"/>
              <a:t>	</a:t>
            </a:r>
          </a:p>
          <a:p>
            <a:r>
              <a:rPr lang="cs-CZ" sz="1800" dirty="0"/>
              <a:t>Úplnost a forma žádosti 	</a:t>
            </a:r>
          </a:p>
          <a:p>
            <a:r>
              <a:rPr lang="cs-CZ" sz="1800" dirty="0"/>
              <a:t>Podpis žádosti </a:t>
            </a:r>
            <a:endParaRPr lang="cs-CZ" sz="1800" dirty="0" smtClean="0"/>
          </a:p>
          <a:p>
            <a:endParaRPr lang="cs-CZ" sz="1800" dirty="0"/>
          </a:p>
          <a:p>
            <a:endParaRPr lang="cs-CZ" sz="1800" dirty="0" smtClean="0"/>
          </a:p>
          <a:p>
            <a:r>
              <a:rPr lang="cs-CZ" sz="1800" b="1" dirty="0" smtClean="0"/>
              <a:t>Lze vyzvat k nápravě nedostatků (lhůta 5 pracovních dnů)</a:t>
            </a:r>
            <a:r>
              <a:rPr lang="cs-CZ" dirty="0"/>
              <a:t>	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30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94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Věcné hodnocení 1/2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cs-CZ" sz="1800" dirty="0" smtClean="0"/>
              <a:t>Pouze u žádostí, které prošly kontrolou přijatelnosti a formálních náležitostí</a:t>
            </a:r>
          </a:p>
          <a:p>
            <a:r>
              <a:rPr lang="cs-CZ" sz="1800" dirty="0" smtClean="0"/>
              <a:t>Maximální počet bodů je 100</a:t>
            </a:r>
          </a:p>
          <a:p>
            <a:r>
              <a:rPr lang="cs-CZ" sz="1800" dirty="0" smtClean="0"/>
              <a:t>Minimální počet bodů je 50</a:t>
            </a:r>
          </a:p>
          <a:p>
            <a:r>
              <a:rPr lang="cs-CZ" sz="1800" dirty="0" smtClean="0"/>
              <a:t>Podotázky u kritérií</a:t>
            </a:r>
          </a:p>
          <a:p>
            <a:r>
              <a:rPr lang="cs-CZ" sz="1800" dirty="0" smtClean="0"/>
              <a:t>Detailní popis v Příloze č. 2 výzvy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31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017772"/>
              </p:ext>
            </p:extLst>
          </p:nvPr>
        </p:nvGraphicFramePr>
        <p:xfrm>
          <a:off x="4946071" y="2148523"/>
          <a:ext cx="7067666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3833">
                  <a:extLst>
                    <a:ext uri="{9D8B030D-6E8A-4147-A177-3AD203B41FA5}">
                      <a16:colId xmlns:a16="http://schemas.microsoft.com/office/drawing/2014/main" val="365404427"/>
                    </a:ext>
                  </a:extLst>
                </a:gridCol>
                <a:gridCol w="3533833">
                  <a:extLst>
                    <a:ext uri="{9D8B030D-6E8A-4147-A177-3AD203B41FA5}">
                      <a16:colId xmlns:a16="http://schemas.microsoft.com/office/drawing/2014/main" val="22974933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Kritéria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174048"/>
                  </a:ext>
                </a:extLst>
              </a:tr>
              <a:tr h="718729">
                <a:tc>
                  <a:txBody>
                    <a:bodyPr/>
                    <a:lstStyle/>
                    <a:p>
                      <a:r>
                        <a:rPr lang="cs-CZ" dirty="0" smtClean="0"/>
                        <a:t>Potřebnost pro území MAS (35 b.)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Vymezení problému a cílové skupiny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90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Účelnost (30 b.)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Cíle a konzistentnost (intervenční logika) projektu</a:t>
                      </a:r>
                    </a:p>
                    <a:p>
                      <a:r>
                        <a:rPr lang="cs-CZ" dirty="0" smtClean="0"/>
                        <a:t>Způsob ověření</a:t>
                      </a:r>
                      <a:r>
                        <a:rPr lang="cs-CZ" baseline="0" dirty="0" smtClean="0"/>
                        <a:t> dosažení cíle projektu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445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Efektivnost a hospodárnost (20 b.)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Efektivita projektu, rozpočet</a:t>
                      </a:r>
                    </a:p>
                    <a:p>
                      <a:r>
                        <a:rPr lang="cs-CZ" dirty="0" smtClean="0"/>
                        <a:t>Adekvátnost indikátorů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944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Proveditelnost (15 b.)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Způsob realizace aktivit a jejich návaznost</a:t>
                      </a:r>
                    </a:p>
                    <a:p>
                      <a:r>
                        <a:rPr lang="cs-CZ" dirty="0" smtClean="0"/>
                        <a:t>Způsob zapojení cílové skupiny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950782"/>
                  </a:ext>
                </a:extLst>
              </a:tr>
            </a:tbl>
          </a:graphicData>
        </a:graphic>
      </p:graphicFrame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27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Věcné hodnocení 2/2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marL="0" indent="0">
              <a:buNone/>
            </a:pPr>
            <a:r>
              <a:rPr lang="cs-CZ" sz="1800" dirty="0" smtClean="0"/>
              <a:t>Výběrová komise používá 4 deskriptory:</a:t>
            </a:r>
          </a:p>
          <a:p>
            <a:r>
              <a:rPr lang="cs-CZ" sz="1800" dirty="0" smtClean="0"/>
              <a:t>,,Velmi dobře“ znamená přidělení 100 % max. dosažitelného počtu bodů v kritériu</a:t>
            </a:r>
          </a:p>
          <a:p>
            <a:r>
              <a:rPr lang="cs-CZ" sz="1800" dirty="0" smtClean="0"/>
              <a:t>,,Dobře“ znamená přidělení 75 % max. dosažitelného počtu bodů v kritériu</a:t>
            </a:r>
          </a:p>
          <a:p>
            <a:r>
              <a:rPr lang="cs-CZ" sz="1800" dirty="0" smtClean="0"/>
              <a:t>,,Dostatečně“ znamená přidělení 50 % max. dosažitelného počtu bodů v kritériu</a:t>
            </a:r>
          </a:p>
          <a:p>
            <a:r>
              <a:rPr lang="cs-CZ" sz="1800" dirty="0" smtClean="0"/>
              <a:t>,,Nedostatečně“ znamená přidělení 25 % max. dosažitelného počtu bodů v kritériu</a:t>
            </a:r>
          </a:p>
          <a:p>
            <a:endParaRPr lang="cs-CZ" sz="1800" dirty="0"/>
          </a:p>
          <a:p>
            <a:r>
              <a:rPr lang="cs-CZ" sz="1800" dirty="0" smtClean="0"/>
              <a:t>Hlavní otázky musí být hodnoceny nejhůře deskriptorem ,,Dostatečně“</a:t>
            </a:r>
          </a:p>
          <a:p>
            <a:r>
              <a:rPr lang="cs-CZ" sz="1800" dirty="0" smtClean="0"/>
              <a:t>Žádost úspěšně projde věcným hodnocením při dosažení min. 50 bodů a zároveň neobdrží deskriptor ,,Nedostatečně“</a:t>
            </a:r>
          </a:p>
          <a:p>
            <a:pPr marL="0" indent="0">
              <a:buNone/>
            </a:pPr>
            <a:r>
              <a:rPr lang="cs-CZ" sz="1800" dirty="0" smtClean="0"/>
              <a:t> 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77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projektů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cs-CZ" sz="1800" dirty="0" smtClean="0"/>
              <a:t>provádí </a:t>
            </a:r>
            <a:r>
              <a:rPr lang="cs-CZ" sz="1800" dirty="0" err="1" smtClean="0"/>
              <a:t>Představentvo</a:t>
            </a:r>
            <a:r>
              <a:rPr lang="cs-CZ" sz="1800" dirty="0" smtClean="0"/>
              <a:t> MAS po věcném hodnocení Výběrovou komisí</a:t>
            </a:r>
          </a:p>
          <a:p>
            <a:r>
              <a:rPr lang="cs-CZ" sz="1800" dirty="0"/>
              <a:t>Při výběru projektů platí, že pořadí projektů je dáno bodovým ohodnocením získaným v rámci věcného hodnocení a nelze jej měnit jiným způsobem než nedoporučením projektu k </a:t>
            </a:r>
            <a:r>
              <a:rPr lang="cs-CZ" sz="1800" dirty="0" smtClean="0"/>
              <a:t>podpoře</a:t>
            </a:r>
          </a:p>
          <a:p>
            <a:endParaRPr lang="cs-CZ" sz="1800" dirty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Důvody </a:t>
            </a:r>
            <a:r>
              <a:rPr lang="cs-CZ" sz="1800" dirty="0"/>
              <a:t>pro nedoporučení projektu k podpoře identifikované rozhodovacím orgánem MAS mohou být pouze: </a:t>
            </a:r>
            <a:endParaRPr lang="cs-CZ" sz="1800" dirty="0" smtClean="0"/>
          </a:p>
          <a:p>
            <a:r>
              <a:rPr lang="cs-CZ" sz="2000" dirty="0" smtClean="0"/>
              <a:t>bylo </a:t>
            </a:r>
            <a:r>
              <a:rPr lang="cs-CZ" sz="2000" dirty="0"/>
              <a:t>předloženo více projektů zaměřených na realizaci obdobných aktivit pro stejnou cílovou skupinu ve stejném regionu </a:t>
            </a:r>
          </a:p>
          <a:p>
            <a:r>
              <a:rPr lang="cs-CZ" sz="2000" dirty="0"/>
              <a:t>překryv projektu s jiným již běžícím projektem, který má shodné klíčové aktivity, stejnou cílovou skupinu i stejné území dopadu. </a:t>
            </a:r>
          </a:p>
          <a:p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sz="1800" dirty="0"/>
          </a:p>
          <a:p>
            <a:endParaRPr lang="cs-CZ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50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kroky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Závěrečné ověření způsobilosti</a:t>
            </a:r>
          </a:p>
          <a:p>
            <a:r>
              <a:rPr lang="cs-CZ" dirty="0" smtClean="0"/>
              <a:t>Vydání právního aktu</a:t>
            </a:r>
          </a:p>
          <a:p>
            <a:r>
              <a:rPr lang="cs-CZ" dirty="0" smtClean="0"/>
              <a:t>Realizace projektu</a:t>
            </a:r>
          </a:p>
          <a:p>
            <a:r>
              <a:rPr lang="cs-CZ" dirty="0" smtClean="0"/>
              <a:t>Monitoring projektu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9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Užitečné odkazy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Text výzvy MAS včetně příloh: </a:t>
            </a:r>
            <a:r>
              <a:rPr lang="cs-CZ" u="sng" dirty="0">
                <a:hlinkClick r:id="rId2"/>
              </a:rPr>
              <a:t>http://</a:t>
            </a:r>
            <a:r>
              <a:rPr lang="cs-CZ" u="sng" dirty="0" smtClean="0">
                <a:hlinkClick r:id="rId2"/>
              </a:rPr>
              <a:t>maschrudimsko.cz/kdy-zadat-vyzvy</a:t>
            </a:r>
            <a:endParaRPr lang="cs-CZ" u="sng" dirty="0" smtClean="0"/>
          </a:p>
          <a:p>
            <a:r>
              <a:rPr lang="cs-CZ" dirty="0" smtClean="0"/>
              <a:t>Všechny dokumenty OPZ: </a:t>
            </a:r>
            <a:r>
              <a:rPr lang="cs-CZ" u="sng" dirty="0" smtClean="0"/>
              <a:t>https://www.esfcr.cz/dokumenty-opz</a:t>
            </a:r>
          </a:p>
          <a:p>
            <a:r>
              <a:rPr lang="cs-CZ" dirty="0" smtClean="0"/>
              <a:t>Obecná pravidla pro žadatele OPZ: </a:t>
            </a:r>
            <a:r>
              <a:rPr lang="cs-CZ" u="sng" dirty="0">
                <a:hlinkClick r:id="rId3"/>
              </a:rPr>
              <a:t>https://www.esfcr.cz/pravidla-pro-zadatele-a-prijemce-opz/-/dokument/797767</a:t>
            </a:r>
            <a:endParaRPr lang="cs-CZ" dirty="0"/>
          </a:p>
          <a:p>
            <a:r>
              <a:rPr lang="cs-CZ" dirty="0" smtClean="0"/>
              <a:t>Specifická pravidla pro žadatele OPZ: </a:t>
            </a:r>
            <a:r>
              <a:rPr lang="cs-CZ" u="sng" dirty="0">
                <a:hlinkClick r:id="rId4"/>
              </a:rPr>
              <a:t>https://www.esfcr.cz/pravidla-pro-zadatele-a-prijemce-opz/-/</a:t>
            </a:r>
            <a:r>
              <a:rPr lang="cs-CZ" u="sng" dirty="0" smtClean="0">
                <a:hlinkClick r:id="rId4"/>
              </a:rPr>
              <a:t>dokument/797817</a:t>
            </a:r>
            <a:endParaRPr lang="cs-CZ" u="sng" dirty="0" smtClean="0"/>
          </a:p>
          <a:p>
            <a:r>
              <a:rPr lang="cs-CZ" dirty="0" smtClean="0"/>
              <a:t>ISKP 14+: </a:t>
            </a:r>
            <a:r>
              <a:rPr lang="cs-CZ" u="sng" dirty="0" smtClean="0">
                <a:hlinkClick r:id="rId5"/>
              </a:rPr>
              <a:t>https://mseu.mssf.cz/</a:t>
            </a:r>
            <a:endParaRPr lang="cs-CZ" u="sng" dirty="0" smtClean="0"/>
          </a:p>
          <a:p>
            <a:endParaRPr lang="cs-CZ" u="sng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71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6237" y="4205606"/>
            <a:ext cx="5588726" cy="941161"/>
          </a:xfrm>
        </p:spPr>
        <p:txBody>
          <a:bodyPr>
            <a:normAutofit/>
          </a:bodyPr>
          <a:lstStyle/>
          <a:p>
            <a:r>
              <a:rPr lang="cs-CZ" dirty="0" smtClean="0"/>
              <a:t>Děkujeme za pozornost.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593669"/>
            <a:ext cx="10515600" cy="4583294"/>
          </a:xfrm>
        </p:spPr>
        <p:txBody>
          <a:bodyPr numCol="1">
            <a:normAutofit fontScale="92500" lnSpcReduction="10000"/>
          </a:bodyPr>
          <a:lstStyle/>
          <a:p>
            <a:pPr marL="0" indent="0">
              <a:buNone/>
            </a:pPr>
            <a:r>
              <a:rPr lang="cs-CZ" u="sng" dirty="0" smtClean="0"/>
              <a:t>Kontakty</a:t>
            </a:r>
          </a:p>
          <a:p>
            <a:pPr marL="0" indent="0">
              <a:buNone/>
            </a:pPr>
            <a:r>
              <a:rPr lang="cs-CZ" dirty="0" smtClean="0"/>
              <a:t>MAS Chrudimsko</a:t>
            </a:r>
          </a:p>
          <a:p>
            <a:pPr marL="0" indent="0">
              <a:buNone/>
            </a:pPr>
            <a:r>
              <a:rPr lang="cs-CZ" dirty="0" smtClean="0"/>
              <a:t>Široká 29, Chrudim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000" dirty="0" smtClean="0"/>
              <a:t>Renáta Havlová  </a:t>
            </a:r>
          </a:p>
          <a:p>
            <a:pPr marL="0" indent="0">
              <a:buNone/>
            </a:pPr>
            <a:r>
              <a:rPr lang="cs-CZ" sz="2000" dirty="0" smtClean="0">
                <a:hlinkClick r:id="rId2"/>
              </a:rPr>
              <a:t>renata.havlova@maschrudimsko.cz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774 800 906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Iva Roušarová</a:t>
            </a:r>
          </a:p>
          <a:p>
            <a:pPr marL="0" indent="0">
              <a:buNone/>
            </a:pPr>
            <a:r>
              <a:rPr lang="cs-CZ" sz="2000" dirty="0" smtClean="0">
                <a:hlinkClick r:id="rId3"/>
              </a:rPr>
              <a:t>Iva.rousarova@maschrudimsko.cz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606 143 255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4795" y="814027"/>
            <a:ext cx="7199376" cy="143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24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Představení výzvy 2/2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>
                <a:hlinkClick r:id="rId2"/>
              </a:rPr>
              <a:t>http://</a:t>
            </a:r>
            <a:r>
              <a:rPr lang="cs-CZ" b="1" dirty="0" smtClean="0">
                <a:hlinkClick r:id="rId2"/>
              </a:rPr>
              <a:t>maschrudimsko.cz/vyzva-c-2-socialni-sluzby-vcetne-prevence-kriminality-i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Text výzvy MAS Chrudimsko: Sociální služby včetně prevence kriminality I.</a:t>
            </a:r>
          </a:p>
          <a:p>
            <a:pPr marL="0" indent="0">
              <a:buNone/>
            </a:pPr>
            <a:r>
              <a:rPr lang="cs-CZ" dirty="0" smtClean="0"/>
              <a:t>Příloha č. 1 Popis podporovaných aktivit</a:t>
            </a:r>
          </a:p>
          <a:p>
            <a:pPr marL="0" indent="0">
              <a:buNone/>
            </a:pPr>
            <a:r>
              <a:rPr lang="cs-CZ" dirty="0" smtClean="0"/>
              <a:t>Příloha č. 2 Informace o způsobu hodnocení a výběru projektů</a:t>
            </a:r>
          </a:p>
          <a:p>
            <a:pPr marL="0" indent="0">
              <a:buNone/>
            </a:pPr>
            <a:r>
              <a:rPr lang="cs-CZ" dirty="0" smtClean="0"/>
              <a:t>Příloha č. 3 Stanovy MAS Chrudimsko</a:t>
            </a:r>
          </a:p>
          <a:p>
            <a:pPr marL="0" indent="0">
              <a:buNone/>
            </a:pPr>
            <a:r>
              <a:rPr lang="cs-CZ" dirty="0" smtClean="0"/>
              <a:t>Příloha č. 4 Přehled čerpání vyrovnávací platby na sociální službu (skutečnost)</a:t>
            </a:r>
          </a:p>
          <a:p>
            <a:pPr marL="0" indent="0">
              <a:buNone/>
            </a:pPr>
            <a:r>
              <a:rPr lang="cs-CZ" dirty="0" smtClean="0"/>
              <a:t>Příloha č. 5 Podpora sociálních služeb na území MAS z OPZ- </a:t>
            </a:r>
            <a:r>
              <a:rPr lang="cs-CZ" dirty="0"/>
              <a:t>V</a:t>
            </a:r>
            <a:r>
              <a:rPr lang="cs-CZ" dirty="0" smtClean="0"/>
              <a:t>yrovnávací platba</a:t>
            </a:r>
          </a:p>
          <a:p>
            <a:pPr marL="0" indent="0">
              <a:buNone/>
            </a:pPr>
            <a:r>
              <a:rPr lang="cs-CZ" dirty="0" smtClean="0"/>
              <a:t>Příloha č. 6 Pomůcka k vyplnění přílohy Údaje o sociální službě</a:t>
            </a:r>
          </a:p>
          <a:p>
            <a:pPr marL="0" indent="0">
              <a:buNone/>
            </a:pPr>
            <a:r>
              <a:rPr lang="cs-CZ" dirty="0" smtClean="0"/>
              <a:t>Příloha č. 7 Údaje o sociální službě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38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Oprávnění žadatelé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Obce; Dobrovolné svazky obcí; Organizace zřizované obcemi; Organizace zřizované kraji; Příspěvkové organizace; Nestátní neziskové organizace; Obchodní korporace; OSVČ; Poradenské a vzdělávací instituce; Poskytovatelé sociálních služeb; Profesní a podnikatelská sdružení; Sociální partneři; Školy a školská zařízení. </a:t>
            </a:r>
            <a:endParaRPr lang="cs-CZ" dirty="0" smtClean="0"/>
          </a:p>
          <a:p>
            <a:r>
              <a:rPr lang="cs-CZ" dirty="0" smtClean="0"/>
              <a:t>Přičemž </a:t>
            </a:r>
            <a:r>
              <a:rPr lang="cs-CZ" dirty="0"/>
              <a:t>pro projekty zaměřené na poskytování sociálních služeb (aktivita 1.1) jsou oprávněnými žadateli pouze poskytovatelé sociálních služeb registrovaní podle zákona č. 108/2006 Sb., </a:t>
            </a:r>
            <a:r>
              <a:rPr lang="cs-CZ" dirty="0" smtClean="0"/>
              <a:t>o </a:t>
            </a:r>
            <a:r>
              <a:rPr lang="cs-CZ" dirty="0"/>
              <a:t>sociálních službách.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03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Financování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/>
              <a:t>Minimální výše celkových způsobilých výdajů projektu</a:t>
            </a:r>
            <a:r>
              <a:rPr lang="cs-CZ" dirty="0"/>
              <a:t>: </a:t>
            </a:r>
            <a:r>
              <a:rPr lang="cs-CZ" b="1" dirty="0"/>
              <a:t>400 000 CZK</a:t>
            </a:r>
            <a:endParaRPr lang="cs-CZ" dirty="0"/>
          </a:p>
          <a:p>
            <a:pPr lvl="0"/>
            <a:r>
              <a:rPr lang="cs-CZ" sz="2400" dirty="0"/>
              <a:t>Maximální výše celkových způsobilých výdajů projektu</a:t>
            </a:r>
            <a:r>
              <a:rPr lang="cs-CZ" dirty="0"/>
              <a:t>: </a:t>
            </a:r>
            <a:r>
              <a:rPr lang="cs-CZ" b="1" dirty="0"/>
              <a:t> 5 000 020 CZK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Forma podpory: ex ante/ ex post</a:t>
            </a:r>
          </a:p>
          <a:p>
            <a:r>
              <a:rPr lang="cs-CZ" dirty="0" smtClean="0"/>
              <a:t>Ex ante: první zálohová platba do 20 pracovních dnů od akceptace právního aktu příjemcem, další platby v návaznosti na zprávy o realizaci</a:t>
            </a:r>
          </a:p>
          <a:p>
            <a:r>
              <a:rPr lang="cs-CZ" dirty="0" smtClean="0"/>
              <a:t>Podrobné vysvětlení ve specifických pravidlech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32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5846"/>
          </a:xfrm>
        </p:spPr>
        <p:txBody>
          <a:bodyPr/>
          <a:lstStyle/>
          <a:p>
            <a:r>
              <a:rPr lang="cs-CZ" dirty="0" smtClean="0"/>
              <a:t>Míra podpory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2397986"/>
              </p:ext>
            </p:extLst>
          </p:nvPr>
        </p:nvGraphicFramePr>
        <p:xfrm>
          <a:off x="152400" y="1099674"/>
          <a:ext cx="11887199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95789">
                  <a:extLst>
                    <a:ext uri="{9D8B030D-6E8A-4147-A177-3AD203B41FA5}">
                      <a16:colId xmlns:a16="http://schemas.microsoft.com/office/drawing/2014/main" val="4045465056"/>
                    </a:ext>
                  </a:extLst>
                </a:gridCol>
                <a:gridCol w="840096">
                  <a:extLst>
                    <a:ext uri="{9D8B030D-6E8A-4147-A177-3AD203B41FA5}">
                      <a16:colId xmlns:a16="http://schemas.microsoft.com/office/drawing/2014/main" val="4269463544"/>
                    </a:ext>
                  </a:extLst>
                </a:gridCol>
                <a:gridCol w="1240972">
                  <a:extLst>
                    <a:ext uri="{9D8B030D-6E8A-4147-A177-3AD203B41FA5}">
                      <a16:colId xmlns:a16="http://schemas.microsoft.com/office/drawing/2014/main" val="1730249522"/>
                    </a:ext>
                  </a:extLst>
                </a:gridCol>
                <a:gridCol w="1110342">
                  <a:extLst>
                    <a:ext uri="{9D8B030D-6E8A-4147-A177-3AD203B41FA5}">
                      <a16:colId xmlns:a16="http://schemas.microsoft.com/office/drawing/2014/main" val="1344077549"/>
                    </a:ext>
                  </a:extLst>
                </a:gridCol>
              </a:tblGrid>
              <a:tr h="613479">
                <a:tc>
                  <a:txBody>
                    <a:bodyPr/>
                    <a:lstStyle/>
                    <a:p>
                      <a:r>
                        <a:rPr lang="cs-CZ" dirty="0" smtClean="0"/>
                        <a:t>Typ</a:t>
                      </a:r>
                      <a:r>
                        <a:rPr lang="cs-CZ" baseline="0" dirty="0" smtClean="0"/>
                        <a:t> příjemce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EU podíl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Příjemce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Státní rozpočet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695452"/>
                  </a:ext>
                </a:extLst>
              </a:tr>
              <a:tr h="613479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Obce,</a:t>
                      </a:r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Příspěvkové organizace zřizované kraji a obcemi (s výjimkou škol a školských zařízení),Dobrovolné svazky obcí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10 %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224309"/>
                  </a:ext>
                </a:extLst>
              </a:tr>
              <a:tr h="2453916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Soukromoprávní subjekty vykonávající veřejně prospěšnou činnost: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Obecně prospěšné společnosti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Spolky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Ústavy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Církve a náboženské společnosti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Nadace a nadační fondy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Místní akční skupiny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Hospodářská komora, Agrární komora 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Svazy, asociace</a:t>
                      </a: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15 %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9452042"/>
                  </a:ext>
                </a:extLst>
              </a:tr>
              <a:tr h="1139318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Ostatní subjekty neobsažené ve výše uvedených kategoriích: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Obchodní společnosti: 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Státní podniky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Družstva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0 %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521192"/>
                  </a:ext>
                </a:extLst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50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Podporované aktivity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1.1.: Sociální služby</a:t>
            </a:r>
          </a:p>
          <a:p>
            <a:pPr marL="0" indent="0">
              <a:buNone/>
            </a:pPr>
            <a:r>
              <a:rPr lang="cs-CZ" dirty="0" smtClean="0"/>
              <a:t>1.2.: </a:t>
            </a:r>
            <a:r>
              <a:rPr lang="cs-CZ" dirty="0"/>
              <a:t>Další programy a činnosti v oblasti sociálního </a:t>
            </a:r>
            <a:r>
              <a:rPr lang="cs-CZ" dirty="0" smtClean="0"/>
              <a:t>začleňování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Detailní popis aktivit je obsažen v Příloze č. 1 Popis podporovaných aktivit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16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1.1 Sociální služby 1/2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cs-CZ" dirty="0"/>
              <a:t>Odborné sociální poradenství </a:t>
            </a:r>
            <a:r>
              <a:rPr lang="cs-CZ" dirty="0" smtClean="0"/>
              <a:t>§ 37</a:t>
            </a:r>
            <a:endParaRPr lang="cs-CZ" dirty="0"/>
          </a:p>
          <a:p>
            <a:pPr lvl="0"/>
            <a:r>
              <a:rPr lang="cs-CZ" dirty="0"/>
              <a:t>Terénní programy </a:t>
            </a:r>
            <a:r>
              <a:rPr lang="cs-CZ" dirty="0" smtClean="0"/>
              <a:t>§ 69</a:t>
            </a:r>
            <a:endParaRPr lang="cs-CZ" dirty="0"/>
          </a:p>
          <a:p>
            <a:pPr lvl="0"/>
            <a:r>
              <a:rPr lang="cs-CZ" dirty="0"/>
              <a:t>Sociálně aktivizační služby pro rodiny s dětmi </a:t>
            </a:r>
            <a:r>
              <a:rPr lang="cs-CZ" dirty="0" smtClean="0"/>
              <a:t>§ 65</a:t>
            </a:r>
            <a:endParaRPr lang="cs-CZ" dirty="0"/>
          </a:p>
          <a:p>
            <a:pPr lvl="0"/>
            <a:r>
              <a:rPr lang="cs-CZ" dirty="0"/>
              <a:t>Raná </a:t>
            </a:r>
            <a:r>
              <a:rPr lang="cs-CZ" dirty="0" smtClean="0"/>
              <a:t>péče § 54</a:t>
            </a:r>
            <a:endParaRPr lang="cs-CZ" dirty="0"/>
          </a:p>
          <a:p>
            <a:pPr lvl="0"/>
            <a:r>
              <a:rPr lang="cs-CZ" dirty="0"/>
              <a:t>Krizová </a:t>
            </a:r>
            <a:r>
              <a:rPr lang="cs-CZ" dirty="0" smtClean="0"/>
              <a:t>pomoc § 60</a:t>
            </a:r>
            <a:endParaRPr lang="cs-CZ" dirty="0"/>
          </a:p>
          <a:p>
            <a:pPr lvl="0"/>
            <a:r>
              <a:rPr lang="cs-CZ" dirty="0"/>
              <a:t>Kontaktní </a:t>
            </a:r>
            <a:r>
              <a:rPr lang="cs-CZ" dirty="0" smtClean="0"/>
              <a:t>centra § 59</a:t>
            </a:r>
            <a:endParaRPr lang="cs-CZ" dirty="0"/>
          </a:p>
          <a:p>
            <a:pPr lvl="0"/>
            <a:r>
              <a:rPr lang="cs-CZ" dirty="0"/>
              <a:t>Nízkoprahová zařízení pro děti a mládež </a:t>
            </a:r>
            <a:r>
              <a:rPr lang="cs-CZ" dirty="0" smtClean="0"/>
              <a:t>§ 62</a:t>
            </a:r>
            <a:endParaRPr lang="cs-CZ" dirty="0"/>
          </a:p>
          <a:p>
            <a:pPr lvl="0"/>
            <a:r>
              <a:rPr lang="cs-CZ" dirty="0"/>
              <a:t>Sociální rehabilitace </a:t>
            </a:r>
            <a:r>
              <a:rPr lang="cs-CZ" dirty="0" smtClean="0"/>
              <a:t>§ 70</a:t>
            </a:r>
            <a:endParaRPr lang="cs-CZ" dirty="0"/>
          </a:p>
          <a:p>
            <a:pPr lvl="0"/>
            <a:r>
              <a:rPr lang="cs-CZ" dirty="0"/>
              <a:t>Sociálně terapeutické dílny </a:t>
            </a:r>
            <a:r>
              <a:rPr lang="cs-CZ" dirty="0" smtClean="0"/>
              <a:t>§ 67</a:t>
            </a:r>
            <a:endParaRPr lang="cs-CZ" dirty="0"/>
          </a:p>
          <a:p>
            <a:pPr lvl="0"/>
            <a:r>
              <a:rPr lang="cs-CZ" dirty="0"/>
              <a:t>Služby následné </a:t>
            </a:r>
            <a:r>
              <a:rPr lang="cs-CZ" dirty="0" smtClean="0"/>
              <a:t>péče § 64</a:t>
            </a:r>
            <a:endParaRPr lang="cs-CZ" dirty="0"/>
          </a:p>
          <a:p>
            <a:pPr lvl="0"/>
            <a:r>
              <a:rPr lang="cs-CZ" dirty="0"/>
              <a:t>Podpora samostatného bydlení </a:t>
            </a:r>
            <a:r>
              <a:rPr lang="cs-CZ" dirty="0" smtClean="0"/>
              <a:t>§ 43</a:t>
            </a:r>
            <a:endParaRPr lang="cs-CZ" dirty="0"/>
          </a:p>
          <a:p>
            <a:pPr lvl="0"/>
            <a:r>
              <a:rPr lang="cs-CZ" dirty="0"/>
              <a:t>Osobní </a:t>
            </a:r>
            <a:r>
              <a:rPr lang="cs-CZ" dirty="0" smtClean="0"/>
              <a:t>asistence § 39</a:t>
            </a:r>
            <a:endParaRPr lang="cs-CZ" dirty="0"/>
          </a:p>
          <a:p>
            <a:pPr lvl="0"/>
            <a:r>
              <a:rPr lang="cs-CZ" dirty="0"/>
              <a:t>Odlehčovací služby </a:t>
            </a:r>
            <a:r>
              <a:rPr lang="cs-CZ" dirty="0" smtClean="0"/>
              <a:t>§ 44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29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</TotalTime>
  <Words>2054</Words>
  <Application>Microsoft Office PowerPoint</Application>
  <PresentationFormat>Širokoúhlá obrazovka</PresentationFormat>
  <Paragraphs>393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Wingdings</vt:lpstr>
      <vt:lpstr>Motiv Office</vt:lpstr>
      <vt:lpstr>Sociální služby včetně prevence kriminality I.</vt:lpstr>
      <vt:lpstr>Obsah</vt:lpstr>
      <vt:lpstr>Představení výzvy 1/2</vt:lpstr>
      <vt:lpstr>Představení výzvy 2/2</vt:lpstr>
      <vt:lpstr>Oprávnění žadatelé</vt:lpstr>
      <vt:lpstr>Financování</vt:lpstr>
      <vt:lpstr>Míra podpory</vt:lpstr>
      <vt:lpstr>Podporované aktivity</vt:lpstr>
      <vt:lpstr>1.1 Sociální služby 1/2</vt:lpstr>
      <vt:lpstr>1.1 Sociální služby 2/2</vt:lpstr>
      <vt:lpstr> 1.2 Další programy a činnosti v oblasti sociálního začleňování 1/2 </vt:lpstr>
      <vt:lpstr> 1.2 Další programy a činnosti v oblasti sociálního začleňování 2/2 </vt:lpstr>
      <vt:lpstr>Cílové skupiny</vt:lpstr>
      <vt:lpstr>Indikátory se závazkem pro žadatele</vt:lpstr>
      <vt:lpstr>Způsobilé výdaje</vt:lpstr>
      <vt:lpstr>Přímé náklady 1/2</vt:lpstr>
      <vt:lpstr>Nepřímé náklady</vt:lpstr>
      <vt:lpstr>Povinná příloha žádosti o podporu</vt:lpstr>
      <vt:lpstr>Podání žádosti o podporu 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Postup hodnocení žádostí</vt:lpstr>
      <vt:lpstr>Hodnocení přijatelnosti a formálních náležitostí</vt:lpstr>
      <vt:lpstr>Věcné hodnocení 1/2</vt:lpstr>
      <vt:lpstr>Věcné hodnocení 2/2</vt:lpstr>
      <vt:lpstr>Výběr projektů</vt:lpstr>
      <vt:lpstr>Další kroky</vt:lpstr>
      <vt:lpstr>Užitečné odkazy</vt:lpstr>
      <vt:lpstr>Děkujeme za pozornost.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 Chrudimsko: Sociální služby včetně prevence kriminality I.</dc:title>
  <dc:creator>Renata</dc:creator>
  <cp:lastModifiedBy>Pc1</cp:lastModifiedBy>
  <cp:revision>59</cp:revision>
  <dcterms:created xsi:type="dcterms:W3CDTF">2017-10-15T15:08:38Z</dcterms:created>
  <dcterms:modified xsi:type="dcterms:W3CDTF">2017-10-24T05:48:31Z</dcterms:modified>
</cp:coreProperties>
</file>