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01" r:id="rId4"/>
    <p:sldId id="299" r:id="rId5"/>
    <p:sldId id="318" r:id="rId6"/>
    <p:sldId id="319" r:id="rId7"/>
    <p:sldId id="309" r:id="rId8"/>
    <p:sldId id="333" r:id="rId9"/>
    <p:sldId id="314" r:id="rId10"/>
    <p:sldId id="312" r:id="rId11"/>
    <p:sldId id="315" r:id="rId12"/>
    <p:sldId id="334" r:id="rId13"/>
    <p:sldId id="328" r:id="rId14"/>
    <p:sldId id="305" r:id="rId15"/>
    <p:sldId id="327" r:id="rId16"/>
    <p:sldId id="306" r:id="rId17"/>
    <p:sldId id="329" r:id="rId18"/>
    <p:sldId id="330" r:id="rId19"/>
    <p:sldId id="310" r:id="rId20"/>
    <p:sldId id="322" r:id="rId21"/>
    <p:sldId id="332" r:id="rId22"/>
    <p:sldId id="311" r:id="rId23"/>
    <p:sldId id="298" r:id="rId24"/>
    <p:sldId id="320" r:id="rId25"/>
    <p:sldId id="321" r:id="rId26"/>
    <p:sldId id="331" r:id="rId27"/>
    <p:sldId id="288" r:id="rId2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4.3.2019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6809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4.3.2019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5566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4.3.2019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7589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4.3.2019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9320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4.3.2019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719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4.3.2019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0052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4.3.2019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1566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4.3.2019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2324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4.3.2019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4827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4.3.2019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1339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4.3.2019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5414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15182-FA8B-4204-A811-BB0FECAAA5EA}" type="datetimeFigureOut">
              <a:rPr lang="cs-CZ" smtClean="0"/>
              <a:t>4.3.2019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8161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publicita.dotaceeu.cz/gen/krok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michaela.lutrova@maschrudimsko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irop.mmr.cz/cs/Vyzvy/Seznam/Vyzva-c-53-Udrzitelna-doprava-integrovane-projekty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crr.cz/cs/kontakty/kontakty-irop/pardubicky-kraj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smlouvy.gov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53494"/>
          </a:xfrm>
        </p:spPr>
        <p:txBody>
          <a:bodyPr/>
          <a:lstStyle/>
          <a:p>
            <a:r>
              <a:rPr lang="cs-CZ" dirty="0" smtClean="0"/>
              <a:t>Seminář pro příjemce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439533"/>
          </a:xfrm>
        </p:spPr>
        <p:txBody>
          <a:bodyPr/>
          <a:lstStyle/>
          <a:p>
            <a:r>
              <a:rPr lang="cs-CZ" sz="3600" smtClean="0">
                <a:solidFill>
                  <a:srgbClr val="C00000"/>
                </a:solidFill>
              </a:rPr>
              <a:t>MAS-Chrudimsko- </a:t>
            </a:r>
            <a:r>
              <a:rPr lang="cs-CZ" sz="3600" dirty="0" smtClean="0">
                <a:solidFill>
                  <a:srgbClr val="C00000"/>
                </a:solidFill>
              </a:rPr>
              <a:t>Rozvoj a podpora udržitelné mobility výzva </a:t>
            </a:r>
            <a:r>
              <a:rPr lang="cs-CZ" sz="3600" dirty="0">
                <a:solidFill>
                  <a:srgbClr val="C00000"/>
                </a:solidFill>
              </a:rPr>
              <a:t>č. </a:t>
            </a:r>
            <a:r>
              <a:rPr lang="cs-CZ" sz="3600" dirty="0" smtClean="0">
                <a:solidFill>
                  <a:srgbClr val="C00000"/>
                </a:solidFill>
              </a:rPr>
              <a:t>4</a:t>
            </a:r>
            <a:endParaRPr lang="cs-CZ" sz="3600" dirty="0">
              <a:solidFill>
                <a:srgbClr val="C00000"/>
              </a:solidFill>
            </a:endParaRPr>
          </a:p>
          <a:p>
            <a:r>
              <a:rPr lang="cs-CZ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14. 1. 2019 </a:t>
            </a:r>
            <a:endParaRPr lang="cs-CZ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84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7672" y="1050878"/>
            <a:ext cx="10876128" cy="147395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Žádost </a:t>
            </a:r>
            <a:r>
              <a:rPr lang="cs-CZ" b="1" dirty="0"/>
              <a:t>o změnu (</a:t>
            </a:r>
            <a:r>
              <a:rPr lang="cs-CZ" b="1" dirty="0" err="1"/>
              <a:t>ŽoZ</a:t>
            </a:r>
            <a:r>
              <a:rPr lang="cs-CZ" dirty="0"/>
              <a:t>) - </a:t>
            </a:r>
            <a:r>
              <a:rPr lang="cs-CZ" dirty="0" smtClean="0"/>
              <a:t>po </a:t>
            </a:r>
            <a:r>
              <a:rPr lang="cs-CZ" dirty="0"/>
              <a:t>vydání právního aktu – při realizaci (</a:t>
            </a:r>
            <a:r>
              <a:rPr lang="cs-CZ" dirty="0" err="1"/>
              <a:t>popříp</a:t>
            </a:r>
            <a:r>
              <a:rPr lang="cs-CZ" dirty="0"/>
              <a:t>. i v udržitelnosti):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b="1" dirty="0"/>
              <a:t/>
            </a:r>
            <a:br>
              <a:rPr lang="cs-CZ" b="1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2060811"/>
            <a:ext cx="11690949" cy="4176465"/>
          </a:xfrm>
        </p:spPr>
        <p:txBody>
          <a:bodyPr>
            <a:normAutofit/>
          </a:bodyPr>
          <a:lstStyle/>
          <a:p>
            <a:pPr lvl="1"/>
            <a:r>
              <a:rPr lang="cs-CZ" u="sng" dirty="0" smtClean="0"/>
              <a:t>Změny </a:t>
            </a:r>
            <a:r>
              <a:rPr lang="cs-CZ" u="sng" dirty="0"/>
              <a:t>nezakládající změnu právního </a:t>
            </a:r>
            <a:r>
              <a:rPr lang="cs-CZ" u="sng" smtClean="0"/>
              <a:t>aktu </a:t>
            </a:r>
            <a:r>
              <a:rPr lang="cs-CZ" smtClean="0"/>
              <a:t>–změny </a:t>
            </a:r>
            <a:r>
              <a:rPr lang="cs-CZ" dirty="0" err="1"/>
              <a:t>kontakt.osob</a:t>
            </a:r>
            <a:r>
              <a:rPr lang="cs-CZ" dirty="0"/>
              <a:t>, změny v </a:t>
            </a:r>
            <a:r>
              <a:rPr lang="cs-CZ" dirty="0" err="1"/>
              <a:t>proj</a:t>
            </a:r>
            <a:r>
              <a:rPr lang="cs-CZ" dirty="0"/>
              <a:t>. </a:t>
            </a:r>
            <a:r>
              <a:rPr lang="cs-CZ" dirty="0" smtClean="0"/>
              <a:t>týmu</a:t>
            </a:r>
            <a:r>
              <a:rPr lang="cs-CZ" dirty="0"/>
              <a:t>, </a:t>
            </a:r>
            <a:r>
              <a:rPr lang="cs-CZ"/>
              <a:t>aj</a:t>
            </a:r>
            <a:r>
              <a:rPr lang="cs-CZ" smtClean="0"/>
              <a:t>.</a:t>
            </a:r>
            <a:endParaRPr lang="cs-CZ" dirty="0"/>
          </a:p>
          <a:p>
            <a:pPr lvl="1"/>
            <a:r>
              <a:rPr lang="cs-CZ" u="sng" dirty="0"/>
              <a:t>Z</a:t>
            </a:r>
            <a:r>
              <a:rPr lang="cs-CZ" u="sng" dirty="0" smtClean="0"/>
              <a:t>měny </a:t>
            </a:r>
            <a:r>
              <a:rPr lang="cs-CZ" u="sng" dirty="0"/>
              <a:t>zakládající změnu právního </a:t>
            </a:r>
            <a:r>
              <a:rPr lang="cs-CZ" u="sng"/>
              <a:t>aktu </a:t>
            </a:r>
            <a:r>
              <a:rPr lang="cs-CZ" u="sng" smtClean="0"/>
              <a:t>(</a:t>
            </a:r>
            <a:r>
              <a:rPr lang="cs-CZ" smtClean="0"/>
              <a:t>změny </a:t>
            </a:r>
            <a:r>
              <a:rPr lang="cs-CZ" dirty="0"/>
              <a:t>termínu ukončení realizace projektu, změny cílových hodnot indikátorů, </a:t>
            </a:r>
            <a:r>
              <a:rPr lang="cs-CZ" dirty="0" smtClean="0"/>
              <a:t>změny poměru </a:t>
            </a:r>
            <a:r>
              <a:rPr lang="cs-CZ" dirty="0"/>
              <a:t>investice/</a:t>
            </a:r>
            <a:r>
              <a:rPr lang="cs-CZ" dirty="0" err="1"/>
              <a:t>neinvestice</a:t>
            </a:r>
            <a:r>
              <a:rPr lang="cs-CZ" dirty="0"/>
              <a:t>, aj.).</a:t>
            </a:r>
          </a:p>
          <a:p>
            <a:pPr lvl="1"/>
            <a:r>
              <a:rPr lang="cs-CZ" dirty="0" smtClean="0"/>
              <a:t>Pokud </a:t>
            </a:r>
            <a:r>
              <a:rPr lang="cs-CZ" dirty="0"/>
              <a:t>v etapě nastaly změny oproti finančnímu plánu, příjemce </a:t>
            </a:r>
            <a:r>
              <a:rPr lang="cs-CZ" dirty="0">
                <a:solidFill>
                  <a:srgbClr val="FF0000"/>
                </a:solidFill>
              </a:rPr>
              <a:t>nejpozději s </a:t>
            </a:r>
            <a:r>
              <a:rPr lang="cs-CZ" dirty="0" smtClean="0">
                <a:solidFill>
                  <a:srgbClr val="FF0000"/>
                </a:solidFill>
              </a:rPr>
              <a:t>datem ukončení </a:t>
            </a:r>
            <a:r>
              <a:rPr lang="cs-CZ" dirty="0">
                <a:solidFill>
                  <a:srgbClr val="FF0000"/>
                </a:solidFill>
              </a:rPr>
              <a:t>etapy předloží </a:t>
            </a:r>
            <a:r>
              <a:rPr lang="cs-CZ" dirty="0" err="1">
                <a:solidFill>
                  <a:srgbClr val="FF0000"/>
                </a:solidFill>
              </a:rPr>
              <a:t>ŽoZ</a:t>
            </a:r>
            <a:r>
              <a:rPr lang="cs-CZ" dirty="0">
                <a:solidFill>
                  <a:srgbClr val="FF0000"/>
                </a:solidFill>
              </a:rPr>
              <a:t>.</a:t>
            </a:r>
          </a:p>
          <a:p>
            <a:pPr lvl="1"/>
            <a:r>
              <a:rPr lang="cs-CZ" dirty="0" err="1" smtClean="0"/>
              <a:t>ŽoP</a:t>
            </a:r>
            <a:r>
              <a:rPr lang="cs-CZ" dirty="0" smtClean="0"/>
              <a:t>/</a:t>
            </a:r>
            <a:r>
              <a:rPr lang="cs-CZ" dirty="0" err="1" smtClean="0"/>
              <a:t>ZoR</a:t>
            </a:r>
            <a:r>
              <a:rPr lang="cs-CZ" dirty="0" smtClean="0"/>
              <a:t> </a:t>
            </a:r>
            <a:r>
              <a:rPr lang="cs-CZ" dirty="0"/>
              <a:t>projektu/</a:t>
            </a:r>
            <a:r>
              <a:rPr lang="cs-CZ" dirty="0" err="1"/>
              <a:t>ZoU</a:t>
            </a:r>
            <a:r>
              <a:rPr lang="cs-CZ" dirty="0"/>
              <a:t> projektu je možné rozpracovat před podáním a schválením </a:t>
            </a:r>
            <a:r>
              <a:rPr lang="cs-CZ" dirty="0" err="1"/>
              <a:t>ŽoZ</a:t>
            </a:r>
            <a:r>
              <a:rPr lang="cs-CZ" dirty="0"/>
              <a:t>, </a:t>
            </a:r>
            <a:r>
              <a:rPr lang="cs-CZ" dirty="0" smtClean="0"/>
              <a:t>ale zaregistrování/podání </a:t>
            </a:r>
            <a:r>
              <a:rPr lang="cs-CZ" dirty="0" err="1"/>
              <a:t>ŽoP</a:t>
            </a:r>
            <a:r>
              <a:rPr lang="cs-CZ" dirty="0"/>
              <a:t>/</a:t>
            </a:r>
            <a:r>
              <a:rPr lang="cs-CZ" dirty="0" err="1"/>
              <a:t>ZoR</a:t>
            </a:r>
            <a:r>
              <a:rPr lang="cs-CZ" dirty="0"/>
              <a:t> je možné až po schválení žádosti o změnu.</a:t>
            </a:r>
          </a:p>
          <a:p>
            <a:pPr lvl="1"/>
            <a:r>
              <a:rPr lang="cs-CZ" dirty="0" smtClean="0"/>
              <a:t>Nejprve </a:t>
            </a:r>
            <a:r>
              <a:rPr lang="cs-CZ" dirty="0"/>
              <a:t>musí být schválena </a:t>
            </a:r>
            <a:r>
              <a:rPr lang="cs-CZ" dirty="0" err="1"/>
              <a:t>ŽoZ</a:t>
            </a:r>
            <a:r>
              <a:rPr lang="cs-CZ" dirty="0"/>
              <a:t>, poté příjemce předloží </a:t>
            </a:r>
            <a:r>
              <a:rPr lang="cs-CZ" dirty="0" err="1"/>
              <a:t>ŽoP</a:t>
            </a:r>
            <a:r>
              <a:rPr lang="cs-CZ" dirty="0"/>
              <a:t> a </a:t>
            </a:r>
            <a:r>
              <a:rPr lang="cs-CZ" dirty="0" err="1"/>
              <a:t>ZoR</a:t>
            </a:r>
            <a:r>
              <a:rPr lang="cs-CZ" dirty="0"/>
              <a:t> projektu, případně </a:t>
            </a:r>
            <a:r>
              <a:rPr lang="cs-CZ" dirty="0" err="1" smtClean="0"/>
              <a:t>ZoU</a:t>
            </a:r>
            <a:r>
              <a:rPr lang="cs-CZ" dirty="0" smtClean="0"/>
              <a:t> projektu</a:t>
            </a:r>
            <a:r>
              <a:rPr lang="cs-CZ" dirty="0"/>
              <a:t>.</a:t>
            </a: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10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69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94609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Žádost </a:t>
            </a:r>
            <a:r>
              <a:rPr lang="cs-CZ" b="1" dirty="0"/>
              <a:t>o změnu (</a:t>
            </a:r>
            <a:r>
              <a:rPr lang="cs-CZ" b="1" dirty="0" err="1"/>
              <a:t>ŽoZ</a:t>
            </a:r>
            <a:r>
              <a:rPr lang="cs-CZ" b="1" smtClean="0"/>
              <a:t>) </a:t>
            </a:r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/>
            </a:r>
            <a:br>
              <a:rPr lang="cs-CZ" b="1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>
            <a:normAutofit/>
          </a:bodyPr>
          <a:lstStyle/>
          <a:p>
            <a:r>
              <a:rPr lang="cs-CZ" dirty="0"/>
              <a:t>Přílohou žádosti o změnu týkající se zakázky na </a:t>
            </a:r>
            <a:r>
              <a:rPr lang="cs-CZ" b="1" dirty="0"/>
              <a:t>stavební práce </a:t>
            </a:r>
            <a:r>
              <a:rPr lang="cs-CZ" dirty="0"/>
              <a:t>může být položkový rozpočet stavby, který je zpracovaný ve shodné struktuře a formátu jako smluvní rozpočet stavby, případně jiný rozpočet odsouhlasený CRR. </a:t>
            </a:r>
          </a:p>
          <a:p>
            <a:r>
              <a:rPr lang="cs-CZ" dirty="0"/>
              <a:t>Jakoukoliv změnu v rozpočtu projektu je příjemce povinen oznámit formou žádosti o změnu. </a:t>
            </a:r>
            <a:endParaRPr lang="cs-CZ" dirty="0" smtClean="0"/>
          </a:p>
          <a:p>
            <a:r>
              <a:rPr lang="cs-CZ" dirty="0" smtClean="0"/>
              <a:t>Pokud dojde k úspoře v nějaké položce, může příjemce dané finanční prostředky využít, ale pouze na věci definované Obecnými pravidly (viz kap.16.5.), po schválení </a:t>
            </a:r>
            <a:r>
              <a:rPr lang="cs-CZ" dirty="0" err="1" smtClean="0"/>
              <a:t>ŽoZ</a:t>
            </a:r>
            <a:r>
              <a:rPr lang="cs-CZ" dirty="0" smtClean="0">
                <a:solidFill>
                  <a:srgbClr val="FF0000"/>
                </a:solidFill>
              </a:rPr>
              <a:t>, doporučujeme konzultovat s MAS/CRR</a:t>
            </a: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11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51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94609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Žádost </a:t>
            </a:r>
            <a:r>
              <a:rPr lang="cs-CZ" b="1" dirty="0"/>
              <a:t>o změnu (</a:t>
            </a:r>
            <a:r>
              <a:rPr lang="cs-CZ" b="1" dirty="0" err="1"/>
              <a:t>ŽoZ</a:t>
            </a:r>
            <a:r>
              <a:rPr lang="cs-CZ" b="1" dirty="0" smtClean="0"/>
              <a:t>) </a:t>
            </a:r>
            <a:r>
              <a:rPr lang="cs-CZ" b="1" smtClean="0"/>
              <a:t>– upozornění</a:t>
            </a:r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/>
            </a:r>
            <a:br>
              <a:rPr lang="cs-CZ" b="1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>
            <a:normAutofit/>
          </a:bodyPr>
          <a:lstStyle/>
          <a:p>
            <a:r>
              <a:rPr lang="cs-CZ"/>
              <a:t>Změny, které mají vliv na aktivity projektu, splnění účelu a cílů projektu nebo na dobu realizace či udržitelnosti projektu, nesmí příjemce provést bez předchozího souhlasu ŘO IROP. Změnové řízení v MS2014+ musí být zahájeno před vlastní realizací požadované změny</a:t>
            </a:r>
            <a:r>
              <a:rPr lang="cs-CZ" smtClean="0"/>
              <a:t>.</a:t>
            </a:r>
          </a:p>
          <a:p>
            <a:endParaRPr lang="cs-CZ"/>
          </a:p>
          <a:p>
            <a:r>
              <a:rPr lang="cs-CZ"/>
              <a:t>Pozdní předložení ŽoZ o prodloužení termínu ukončení realizace projektu </a:t>
            </a:r>
            <a:r>
              <a:rPr lang="cs-CZ" smtClean="0"/>
              <a:t>za </a:t>
            </a:r>
            <a:r>
              <a:rPr lang="cs-CZ"/>
              <a:t>termín, uvedený v právním aktu, ŘO IROP schválí a dotace bude krácena, případně bude vyměřen odvod za pozdní podání ŽoZ </a:t>
            </a:r>
            <a:r>
              <a:rPr lang="cs-CZ" smtClean="0"/>
              <a:t> </a:t>
            </a: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12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48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946090"/>
          </a:xfrm>
        </p:spPr>
        <p:txBody>
          <a:bodyPr>
            <a:normAutofit fontScale="90000"/>
          </a:bodyPr>
          <a:lstStyle/>
          <a:p>
            <a:r>
              <a:rPr lang="cs-CZ" smtClean="0"/>
              <a:t/>
            </a:r>
            <a:br>
              <a:rPr lang="cs-CZ" smtClean="0"/>
            </a:br>
            <a:r>
              <a:rPr lang="cs-CZ" b="1" smtClean="0"/>
              <a:t>Monitoring zahrnuje</a:t>
            </a:r>
            <a:r>
              <a:rPr lang="cs-CZ" dirty="0"/>
              <a:t/>
            </a:r>
            <a:br>
              <a:rPr lang="cs-CZ" dirty="0"/>
            </a:br>
            <a:r>
              <a:rPr lang="cs-CZ" b="1" dirty="0"/>
              <a:t/>
            </a:r>
            <a:br>
              <a:rPr lang="cs-CZ" b="1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>
            <a:normAutofit/>
          </a:bodyPr>
          <a:lstStyle/>
          <a:p>
            <a:r>
              <a:rPr lang="cs-CZ" dirty="0" smtClean="0"/>
              <a:t>Zpráva o realizaci, její přílohou je Žádost o platbu</a:t>
            </a:r>
          </a:p>
          <a:p>
            <a:r>
              <a:rPr lang="cs-CZ" dirty="0" smtClean="0"/>
              <a:t>Průběžná zpráva o realizaci</a:t>
            </a:r>
          </a:p>
          <a:p>
            <a:r>
              <a:rPr lang="cs-CZ" dirty="0" smtClean="0"/>
              <a:t>Závěrečná zpráva o realizaci</a:t>
            </a:r>
            <a:endParaRPr lang="cs-CZ" dirty="0"/>
          </a:p>
          <a:p>
            <a:endParaRPr lang="cs-CZ" dirty="0"/>
          </a:p>
          <a:p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13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89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94609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>Zpráva o realizaci (</a:t>
            </a:r>
            <a:r>
              <a:rPr lang="cs-CZ" b="1" dirty="0" err="1"/>
              <a:t>ZoR</a:t>
            </a:r>
            <a:r>
              <a:rPr lang="cs-CZ" b="1" dirty="0"/>
              <a:t>)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/>
          <a:lstStyle/>
          <a:p>
            <a:r>
              <a:rPr lang="cs-CZ" dirty="0" smtClean="0"/>
              <a:t>Nutno podat vždy 20 PD od ukončení etapy</a:t>
            </a:r>
          </a:p>
          <a:p>
            <a:r>
              <a:rPr lang="cs-CZ" dirty="0" smtClean="0"/>
              <a:t>Elektronickou formou – příloha č. 6,7 Obecných pravidel</a:t>
            </a:r>
          </a:p>
          <a:p>
            <a:r>
              <a:rPr lang="cs-CZ" dirty="0" smtClean="0"/>
              <a:t>Žadatel bude automaticky informován depeší o blížícím se termínu předložení </a:t>
            </a:r>
            <a:r>
              <a:rPr lang="cs-CZ" dirty="0" err="1" smtClean="0"/>
              <a:t>ZoR</a:t>
            </a: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14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96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94609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/>
              <a:t>Přílohy </a:t>
            </a:r>
            <a:r>
              <a:rPr lang="cs-CZ" b="1" dirty="0" err="1" smtClean="0"/>
              <a:t>ŽoP</a:t>
            </a:r>
            <a:r>
              <a:rPr lang="cs-CZ" b="1" dirty="0" smtClean="0"/>
              <a:t> a </a:t>
            </a:r>
            <a:r>
              <a:rPr lang="cs-CZ" b="1" dirty="0" err="1" smtClean="0"/>
              <a:t>ZoR</a:t>
            </a:r>
            <a:r>
              <a:rPr lang="cs-CZ" b="1" dirty="0"/>
              <a:t/>
            </a:r>
            <a:br>
              <a:rPr lang="cs-CZ" b="1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160060"/>
            <a:ext cx="11405585" cy="5077217"/>
          </a:xfrm>
        </p:spPr>
        <p:txBody>
          <a:bodyPr>
            <a:normAutofit/>
          </a:bodyPr>
          <a:lstStyle/>
          <a:p>
            <a:pPr lvl="1"/>
            <a:r>
              <a:rPr lang="cs-CZ" dirty="0" smtClean="0"/>
              <a:t>Protokol </a:t>
            </a:r>
            <a:r>
              <a:rPr lang="cs-CZ" dirty="0"/>
              <a:t>o předání a převzetí díla a odstranění vad a nedodělků bránících užívání díla,</a:t>
            </a:r>
          </a:p>
          <a:p>
            <a:pPr lvl="1"/>
            <a:r>
              <a:rPr lang="cs-CZ" dirty="0"/>
              <a:t>K</a:t>
            </a:r>
            <a:r>
              <a:rPr lang="cs-CZ" dirty="0" smtClean="0"/>
              <a:t>olaudační </a:t>
            </a:r>
            <a:r>
              <a:rPr lang="cs-CZ" dirty="0"/>
              <a:t>rozhodnutí, kolaudační souhlas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Faktury, daňové doklady označené číslem projektu</a:t>
            </a:r>
          </a:p>
          <a:p>
            <a:pPr lvl="1"/>
            <a:r>
              <a:rPr lang="cs-CZ" dirty="0" smtClean="0"/>
              <a:t>Doklady o úhradě (bankovní výpis), předávací protokoly, dodací listy</a:t>
            </a:r>
          </a:p>
          <a:p>
            <a:pPr lvl="1"/>
            <a:r>
              <a:rPr lang="cs-CZ" dirty="0" smtClean="0"/>
              <a:t>Výpis z účetní evidence</a:t>
            </a:r>
          </a:p>
          <a:p>
            <a:pPr lvl="1"/>
            <a:r>
              <a:rPr lang="cs-CZ" dirty="0" smtClean="0"/>
              <a:t>Doklady k veřejné zakázce</a:t>
            </a:r>
          </a:p>
          <a:p>
            <a:pPr lvl="1"/>
            <a:r>
              <a:rPr lang="cs-CZ" dirty="0" smtClean="0"/>
              <a:t>Kopii </a:t>
            </a:r>
            <a:r>
              <a:rPr lang="cs-CZ" dirty="0"/>
              <a:t>smlouvy o zřízení bankovního účtu a kopii smluv ke všem účtům</a:t>
            </a:r>
            <a:r>
              <a:rPr lang="cs-CZ" dirty="0" smtClean="0"/>
              <a:t>, </a:t>
            </a:r>
            <a:r>
              <a:rPr lang="cs-CZ" dirty="0"/>
              <a:t>ze kterých byly provedeny </a:t>
            </a:r>
            <a:r>
              <a:rPr lang="cs-CZ" dirty="0" smtClean="0"/>
              <a:t>úhrady, </a:t>
            </a:r>
            <a:r>
              <a:rPr lang="cs-CZ" dirty="0" smtClean="0">
                <a:solidFill>
                  <a:srgbClr val="FF0000"/>
                </a:solidFill>
              </a:rPr>
              <a:t>B.Ú. musí být aktivní po celou dobu udržitelnosti</a:t>
            </a:r>
            <a:endParaRPr lang="cs-CZ" dirty="0">
              <a:solidFill>
                <a:srgbClr val="FF0000"/>
              </a:solidFill>
            </a:endParaRPr>
          </a:p>
          <a:p>
            <a:pPr lvl="1"/>
            <a:r>
              <a:rPr lang="cs-CZ" dirty="0" smtClean="0"/>
              <a:t>Podklady prokazující dodržení pravidel publicity - fotodokumentace</a:t>
            </a:r>
          </a:p>
          <a:p>
            <a:pPr lvl="1"/>
            <a:r>
              <a:rPr lang="cs-CZ" dirty="0"/>
              <a:t>DPH – přenesená daňová povinnost – doložení splnění daňové </a:t>
            </a:r>
            <a:r>
              <a:rPr lang="cs-CZ" dirty="0" smtClean="0"/>
              <a:t>povinnosti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15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631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94609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>Žádost o platbu (</a:t>
            </a:r>
            <a:r>
              <a:rPr lang="cs-CZ" b="1" dirty="0" err="1"/>
              <a:t>ŽoP</a:t>
            </a:r>
            <a:r>
              <a:rPr lang="cs-CZ" b="1" dirty="0"/>
              <a:t>)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cs-CZ" sz="2600" dirty="0"/>
              <a:t>Postup pro vyplnění v systému je uveden v Příloze č. 26 Obecných pravidel</a:t>
            </a:r>
          </a:p>
          <a:p>
            <a:pPr>
              <a:lnSpc>
                <a:spcPct val="110000"/>
              </a:lnSpc>
            </a:pPr>
            <a:r>
              <a:rPr lang="cs-CZ" sz="2600" dirty="0"/>
              <a:t>Základní pravidla vykazování výdajů:</a:t>
            </a:r>
          </a:p>
          <a:p>
            <a:pPr marL="685800" lvl="2">
              <a:lnSpc>
                <a:spcPct val="110000"/>
              </a:lnSpc>
              <a:spcBef>
                <a:spcPts val="1000"/>
              </a:spcBef>
            </a:pPr>
            <a:r>
              <a:rPr lang="cs-CZ" sz="2200" dirty="0"/>
              <a:t>Každý doklad označen číslem projektu</a:t>
            </a:r>
          </a:p>
          <a:p>
            <a:pPr marL="685800" lvl="2">
              <a:lnSpc>
                <a:spcPct val="110000"/>
              </a:lnSpc>
              <a:spcBef>
                <a:spcPts val="1000"/>
              </a:spcBef>
            </a:pPr>
            <a:r>
              <a:rPr lang="cs-CZ" sz="2200" dirty="0"/>
              <a:t>Příjemce musí všechny položky průkazně dokladovat a předložit při kontrolách a auditech</a:t>
            </a:r>
          </a:p>
          <a:p>
            <a:pPr marL="685800" lvl="2">
              <a:lnSpc>
                <a:spcPct val="110000"/>
              </a:lnSpc>
              <a:spcBef>
                <a:spcPts val="1000"/>
              </a:spcBef>
            </a:pPr>
            <a:r>
              <a:rPr lang="cs-CZ" sz="2200" dirty="0"/>
              <a:t>Na výpise z účtu jednoznačně identifikovat platby vztahující se k projektu</a:t>
            </a:r>
          </a:p>
          <a:p>
            <a:pPr>
              <a:lnSpc>
                <a:spcPct val="110000"/>
              </a:lnSpc>
            </a:pPr>
            <a:r>
              <a:rPr lang="cs-CZ" sz="2600" dirty="0"/>
              <a:t>Dotace bude převedena pouze na bankovní účet zřízený na jméno příjemce</a:t>
            </a:r>
          </a:p>
          <a:p>
            <a:endParaRPr lang="cs-CZ" dirty="0" smtClean="0"/>
          </a:p>
          <a:p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16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92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94609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>Žádost o platbu (</a:t>
            </a:r>
            <a:r>
              <a:rPr lang="cs-CZ" b="1" dirty="0" err="1"/>
              <a:t>ŽoP</a:t>
            </a:r>
            <a:r>
              <a:rPr lang="cs-CZ" b="1" dirty="0" smtClean="0"/>
              <a:t>) -  časté chyby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549353" cy="4865748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</a:pPr>
            <a:r>
              <a:rPr lang="cs-CZ" dirty="0" smtClean="0"/>
              <a:t>Nedoložené kopie smluv od bankovních účtů </a:t>
            </a:r>
          </a:p>
          <a:p>
            <a:pPr>
              <a:lnSpc>
                <a:spcPct val="110000"/>
              </a:lnSpc>
            </a:pPr>
            <a:r>
              <a:rPr lang="cs-CZ" dirty="0" smtClean="0"/>
              <a:t>Absence příloh k účetních dokladům (objednávka, smlouva o dílo, předávací protokol, dodací list, soupis provedených prací, výpis z účtu)</a:t>
            </a:r>
          </a:p>
          <a:p>
            <a:pPr>
              <a:lnSpc>
                <a:spcPct val="110000"/>
              </a:lnSpc>
            </a:pPr>
            <a:r>
              <a:rPr lang="cs-CZ" dirty="0" smtClean="0"/>
              <a:t>K publicitě není doložena fotodokumentace a není patrné, zda je v místě realizace</a:t>
            </a:r>
          </a:p>
          <a:p>
            <a:pPr>
              <a:lnSpc>
                <a:spcPct val="110000"/>
              </a:lnSpc>
            </a:pPr>
            <a:r>
              <a:rPr lang="cs-CZ" dirty="0" smtClean="0"/>
              <a:t>Naplnění indikátorů nebývá doloženo relevantními dokumenty/fotodokumentací</a:t>
            </a:r>
          </a:p>
          <a:p>
            <a:pPr>
              <a:lnSpc>
                <a:spcPct val="110000"/>
              </a:lnSpc>
            </a:pPr>
            <a:r>
              <a:rPr lang="cs-CZ" dirty="0" smtClean="0"/>
              <a:t>Číslo bankovního účtu uvedené ve smlouvě s dodavatelem se neshoduje s číslem bankovního účtu uvedeného na faktuře</a:t>
            </a:r>
          </a:p>
          <a:p>
            <a:pPr>
              <a:lnSpc>
                <a:spcPct val="110000"/>
              </a:lnSpc>
            </a:pPr>
            <a:r>
              <a:rPr lang="cs-CZ" dirty="0" smtClean="0"/>
              <a:t>Stavební rozpočet – předložený soupis provedených prací nemá shodnou strukturu a formát jako byl smluvní rozpočet stavby</a:t>
            </a:r>
          </a:p>
          <a:p>
            <a:pPr algn="just"/>
            <a:endParaRPr lang="cs-CZ" dirty="0" smtClean="0"/>
          </a:p>
          <a:p>
            <a:pPr algn="just"/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17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79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94609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>Žádost o platbu (</a:t>
            </a:r>
            <a:r>
              <a:rPr lang="cs-CZ" b="1" dirty="0" err="1"/>
              <a:t>ŽoP</a:t>
            </a:r>
            <a:r>
              <a:rPr lang="cs-CZ" b="1" dirty="0" smtClean="0"/>
              <a:t>) -  časté chyby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>
            <a:normAutofit/>
          </a:bodyPr>
          <a:lstStyle/>
          <a:p>
            <a:r>
              <a:rPr lang="cs-CZ" dirty="0" smtClean="0"/>
              <a:t>Chyby v soupisce dokladů -  vyplněné doklady neodpovídají skutečnosti:</a:t>
            </a:r>
          </a:p>
          <a:p>
            <a:pPr lvl="1"/>
            <a:r>
              <a:rPr lang="cs-CZ" dirty="0" smtClean="0"/>
              <a:t>Nejsou vyplněna pole – číslo smlouvy/objednávky, ke které se doklad vztahuje a číslo výběrového řízení</a:t>
            </a:r>
          </a:p>
          <a:p>
            <a:pPr lvl="1"/>
            <a:r>
              <a:rPr lang="cs-CZ" dirty="0" smtClean="0"/>
              <a:t>Nesoulad mezi uvedenými úhradami faktur a doloženými úhradami faktur na základě výpisu z účtu</a:t>
            </a:r>
          </a:p>
          <a:p>
            <a:pPr lvl="1"/>
            <a:r>
              <a:rPr lang="cs-CZ" dirty="0" smtClean="0"/>
              <a:t>U výdajů na stavební práce je nezbytné rozdělení mezi hlavní, vedlejší a nezpůsobilé výdaje</a:t>
            </a:r>
          </a:p>
          <a:p>
            <a:pPr lvl="1"/>
            <a:r>
              <a:rPr lang="cs-CZ" dirty="0" smtClean="0"/>
              <a:t>Na fakturách není uvedena jednoznačná vazba na projektu</a:t>
            </a:r>
          </a:p>
          <a:p>
            <a:pPr lvl="1"/>
            <a:endParaRPr lang="cs-CZ" dirty="0" smtClean="0"/>
          </a:p>
          <a:p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18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38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94609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/>
              <a:t>Monitoring - udržitelnost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/>
          <a:lstStyle/>
          <a:p>
            <a:pPr marL="0" lvl="0" indent="0">
              <a:buNone/>
            </a:pPr>
            <a:r>
              <a:rPr lang="cs-CZ" dirty="0" smtClean="0"/>
              <a:t>a) Průběžná </a:t>
            </a:r>
            <a:r>
              <a:rPr lang="cs-CZ" dirty="0"/>
              <a:t>zpráva o </a:t>
            </a:r>
            <a:r>
              <a:rPr lang="cs-CZ" dirty="0" smtClean="0"/>
              <a:t>udržitelnosti</a:t>
            </a:r>
          </a:p>
          <a:p>
            <a:pPr marL="0" lvl="0" indent="0">
              <a:buNone/>
            </a:pPr>
            <a:r>
              <a:rPr lang="cs-CZ" dirty="0" smtClean="0"/>
              <a:t>b) Závěrečná </a:t>
            </a:r>
            <a:r>
              <a:rPr lang="cs-CZ" dirty="0"/>
              <a:t>zpráva o udržitelnosti 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19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12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39132"/>
          </a:xfrm>
        </p:spPr>
        <p:txBody>
          <a:bodyPr/>
          <a:lstStyle/>
          <a:p>
            <a:r>
              <a:rPr lang="cs-CZ" b="1" dirty="0" smtClean="0"/>
              <a:t>Obsah</a:t>
            </a: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838200" y="1257300"/>
            <a:ext cx="10515600" cy="4919663"/>
          </a:xfrm>
        </p:spPr>
        <p:txBody>
          <a:bodyPr>
            <a:normAutofit/>
          </a:bodyPr>
          <a:lstStyle/>
          <a:p>
            <a:pPr lvl="0"/>
            <a:r>
              <a:rPr lang="cs-CZ" dirty="0" smtClean="0"/>
              <a:t>Důležité dokumenty</a:t>
            </a:r>
          </a:p>
          <a:p>
            <a:pPr lvl="0"/>
            <a:r>
              <a:rPr lang="cs-CZ" dirty="0" smtClean="0"/>
              <a:t>Veřejné zakázky</a:t>
            </a:r>
          </a:p>
          <a:p>
            <a:pPr lvl="0"/>
            <a:r>
              <a:rPr lang="cs-CZ" dirty="0" smtClean="0"/>
              <a:t>Žádost o změnu</a:t>
            </a:r>
          </a:p>
          <a:p>
            <a:r>
              <a:rPr lang="cs-CZ" smtClean="0"/>
              <a:t>Monitoring, udržitelnost</a:t>
            </a:r>
            <a:endParaRPr lang="cs-CZ" dirty="0" smtClean="0"/>
          </a:p>
          <a:p>
            <a:pPr lvl="0"/>
            <a:r>
              <a:rPr lang="cs-CZ" smtClean="0"/>
              <a:t>Publicita</a:t>
            </a:r>
            <a:r>
              <a:rPr lang="cs-CZ" dirty="0" smtClean="0"/>
              <a:t>, účetnictví, archivace</a:t>
            </a:r>
          </a:p>
          <a:p>
            <a:pPr marL="0" lvl="0" indent="0"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4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885968"/>
            <a:ext cx="11043249" cy="425247"/>
          </a:xfrm>
        </p:spPr>
        <p:txBody>
          <a:bodyPr>
            <a:normAutofit fontScale="90000"/>
          </a:bodyPr>
          <a:lstStyle/>
          <a:p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/>
              <a:t>Udržitelnost</a:t>
            </a:r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dirty="0"/>
              <a:t/>
            </a:r>
            <a:br>
              <a:rPr lang="cs-CZ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/>
          <a:lstStyle/>
          <a:p>
            <a:r>
              <a:rPr lang="cs-CZ" dirty="0" smtClean="0"/>
              <a:t> Zahájení udržitelnosti – od poslední platby z ŘO IROP příjemci, nastavení v MS2014+ stav Projekt finančně ukončen ze strany ŘO</a:t>
            </a:r>
          </a:p>
          <a:p>
            <a:r>
              <a:rPr lang="cs-CZ" dirty="0" smtClean="0"/>
              <a:t>O  zahájení udržitelnosti je příjemce informován automatickou depeší </a:t>
            </a:r>
          </a:p>
          <a:p>
            <a:r>
              <a:rPr lang="cs-CZ" dirty="0" smtClean="0"/>
              <a:t>Doba udržitelnosti – 5 let</a:t>
            </a:r>
          </a:p>
          <a:p>
            <a:r>
              <a:rPr lang="cs-CZ" dirty="0" smtClean="0"/>
              <a:t>Indikátory:</a:t>
            </a:r>
          </a:p>
          <a:p>
            <a:pPr lvl="1"/>
            <a:r>
              <a:rPr lang="cs-CZ" dirty="0" smtClean="0"/>
              <a:t>Příjemce je povinen udržet dosažené hodnoty indikátorů a zachovat výsledky projektu po dobu pěti let od zahájení udržitelnosti, pokud příjemce v době udržitelnosti dané hodnoty neudrží </a:t>
            </a:r>
            <a:r>
              <a:rPr lang="cs-CZ" smtClean="0"/>
              <a:t>bude sankcionován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20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80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87350"/>
            <a:ext cx="11043249" cy="946091"/>
          </a:xfrm>
        </p:spPr>
        <p:txBody>
          <a:bodyPr>
            <a:normAutofit fontScale="90000"/>
          </a:bodyPr>
          <a:lstStyle/>
          <a:p>
            <a:pPr lvl="0"/>
            <a:r>
              <a:rPr lang="cs-CZ" b="1" dirty="0" smtClean="0"/>
              <a:t>Příjemce je po dobu udržitelnosti povinen zejména: </a:t>
            </a: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>
            <a:normAutofit/>
          </a:bodyPr>
          <a:lstStyle/>
          <a:p>
            <a:r>
              <a:rPr lang="cs-CZ" dirty="0"/>
              <a:t>Povinnosti příjemce v době udržitelnosti jsou definovány v kap. 20 Obecných pravidel 	</a:t>
            </a:r>
          </a:p>
          <a:p>
            <a:r>
              <a:rPr lang="cs-CZ" dirty="0" smtClean="0"/>
              <a:t>informovat </a:t>
            </a:r>
            <a:r>
              <a:rPr lang="cs-CZ" dirty="0"/>
              <a:t>CRR o všech zahájených externích </a:t>
            </a:r>
            <a:r>
              <a:rPr lang="cs-CZ" dirty="0" smtClean="0"/>
              <a:t>kontrolách</a:t>
            </a:r>
          </a:p>
          <a:p>
            <a:r>
              <a:rPr lang="cs-CZ" dirty="0" smtClean="0"/>
              <a:t>informovat </a:t>
            </a:r>
            <a:r>
              <a:rPr lang="cs-CZ" dirty="0"/>
              <a:t>CRR (včetně nositele strategie CLLD) o podstatných změnách v projektu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zajistit v </a:t>
            </a:r>
            <a:r>
              <a:rPr lang="cs-CZ" b="1" dirty="0"/>
              <a:t>aktivitách Bezpečnost </a:t>
            </a:r>
            <a:r>
              <a:rPr lang="cs-CZ" b="1" dirty="0" smtClean="0"/>
              <a:t>dopravy</a:t>
            </a:r>
            <a:r>
              <a:rPr lang="cs-CZ" dirty="0" smtClean="0"/>
              <a:t> </a:t>
            </a:r>
            <a:r>
              <a:rPr lang="cs-CZ" dirty="0"/>
              <a:t>po celou dobu udržitelnosti řádnou péči o komunikaci pro pěší nebo cyklisty, na kterou obdržel dotaci z IROP, v souladu se zákonem č. 13/1997 Sb. a vyhláškou č. 104/1997 Sb., ve znění pozdějších předpisů. 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pPr marL="0" lvl="0" indent="0">
              <a:buNone/>
            </a:pP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21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557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5943" y="179615"/>
            <a:ext cx="11520193" cy="1511074"/>
          </a:xfrm>
        </p:spPr>
        <p:txBody>
          <a:bodyPr>
            <a:normAutofit fontScale="90000"/>
          </a:bodyPr>
          <a:lstStyle/>
          <a:p>
            <a:r>
              <a:rPr lang="cs-CZ" sz="4900" b="1" dirty="0" smtClean="0"/>
              <a:t>Lhůty pro předkládání zpráv 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/>
              <a:t> </a:t>
            </a:r>
            <a:r>
              <a:rPr lang="cs-CZ" b="1" dirty="0" smtClean="0"/>
              <a:t>- </a:t>
            </a:r>
            <a:r>
              <a:rPr lang="cs-CZ" sz="2200" b="1" dirty="0" smtClean="0"/>
              <a:t>všechny zprávy se předkládají </a:t>
            </a:r>
            <a:r>
              <a:rPr lang="pl-PL" sz="2200" b="1" dirty="0"/>
              <a:t>Elektronickou formou v modulu Zpráva o realizaci projektu v MS2014+.</a:t>
            </a:r>
            <a:endParaRPr lang="cs-CZ" sz="2200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22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8341547"/>
              </p:ext>
            </p:extLst>
          </p:nvPr>
        </p:nvGraphicFramePr>
        <p:xfrm>
          <a:off x="478972" y="1502319"/>
          <a:ext cx="10874828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3113">
                  <a:extLst>
                    <a:ext uri="{9D8B030D-6E8A-4147-A177-3AD203B41FA5}">
                      <a16:colId xmlns:a16="http://schemas.microsoft.com/office/drawing/2014/main" val="3867626972"/>
                    </a:ext>
                  </a:extLst>
                </a:gridCol>
                <a:gridCol w="4829491">
                  <a:extLst>
                    <a:ext uri="{9D8B030D-6E8A-4147-A177-3AD203B41FA5}">
                      <a16:colId xmlns:a16="http://schemas.microsoft.com/office/drawing/2014/main" val="3300777823"/>
                    </a:ext>
                  </a:extLst>
                </a:gridCol>
                <a:gridCol w="4632224">
                  <a:extLst>
                    <a:ext uri="{9D8B030D-6E8A-4147-A177-3AD203B41FA5}">
                      <a16:colId xmlns:a16="http://schemas.microsoft.com/office/drawing/2014/main" val="2105244569"/>
                    </a:ext>
                  </a:extLst>
                </a:gridCol>
              </a:tblGrid>
              <a:tr h="294739">
                <a:tc>
                  <a:txBody>
                    <a:bodyPr/>
                    <a:lstStyle/>
                    <a:p>
                      <a:r>
                        <a:rPr lang="cs-CZ" dirty="0" smtClean="0"/>
                        <a:t>Typ zprávy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Předkládání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Lhůty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3494562"/>
                  </a:ext>
                </a:extLst>
              </a:tr>
              <a:tr h="14000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ZoR </a:t>
                      </a:r>
                      <a:r>
                        <a:rPr lang="pl-P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Příjemce ji předkládá společně s poslední </a:t>
                      </a:r>
                      <a:r>
                        <a:rPr lang="cs-CZ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ŽoP</a:t>
                      </a:r>
                      <a:r>
                        <a:rPr lang="cs-CZ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cs-CZ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Závěrečná </a:t>
                      </a:r>
                      <a:r>
                        <a:rPr lang="cs-CZ" sz="1800" b="1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ZoR</a:t>
                      </a:r>
                      <a:r>
                        <a:rPr lang="cs-CZ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projektu má stejnou strukturu jako Průběžná </a:t>
                      </a:r>
                      <a:r>
                        <a:rPr lang="cs-CZ" sz="1800" b="1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ZoR</a:t>
                      </a:r>
                      <a:r>
                        <a:rPr lang="cs-CZ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projektu. </a:t>
                      </a: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Obsah je uveden v příloze č. 6 Obecných pravidel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 20 pracovních dní od ukončení realizace projektu. </a:t>
                      </a:r>
                    </a:p>
                    <a:p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6863080"/>
                  </a:ext>
                </a:extLst>
              </a:tr>
              <a:tr h="11789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Průběžná </a:t>
                      </a:r>
                      <a:r>
                        <a:rPr lang="cs-CZ" sz="1800" b="1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ZoU</a:t>
                      </a:r>
                      <a:r>
                        <a:rPr lang="cs-CZ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projektu </a:t>
                      </a: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Udržitelnost se počítá od poslední platby příjemci, tzn. od data, kdy projekt nabyl centrální stav „Projekt finančně ukončen ze strany ŘO“. 	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Příjemce podává Průběžnou </a:t>
                      </a:r>
                      <a:r>
                        <a:rPr lang="cs-CZ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ZoU</a:t>
                      </a: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projektu po dobu udržitelnosti vždy do 10 pracovních dní od konce ročního monitorovacího období. Monitorovací období začíná prvním dnem doby udržitelnosti. 	</a:t>
                      </a:r>
                    </a:p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9249489"/>
                  </a:ext>
                </a:extLst>
              </a:tr>
              <a:tr h="11789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Závěrečná </a:t>
                      </a:r>
                      <a:r>
                        <a:rPr lang="cs-CZ" sz="1800" b="1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ZoU</a:t>
                      </a:r>
                      <a:r>
                        <a:rPr lang="cs-CZ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projektu </a:t>
                      </a: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Zprávu předkládá příjemce po ukončení doby udržitelnosti. Obsah je uveden v příloze č. 8 Obecných pravidel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 10 pracovních dní ode dne ukončení udržitelnosti projektu. 	</a:t>
                      </a:r>
                    </a:p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40078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046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2271" y="706582"/>
            <a:ext cx="11141529" cy="984106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Publicita - </a:t>
            </a:r>
            <a:r>
              <a:rPr lang="cs-CZ" dirty="0"/>
              <a:t>p</a:t>
            </a:r>
            <a:r>
              <a:rPr lang="cs-CZ" dirty="0" smtClean="0"/>
              <a:t>ovinné </a:t>
            </a:r>
            <a:r>
              <a:rPr lang="cs-CZ" dirty="0"/>
              <a:t>informační a propagační nástroje</a:t>
            </a:r>
            <a:br>
              <a:rPr lang="cs-CZ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212271" y="1420586"/>
            <a:ext cx="11141529" cy="4935764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Internetové stránky</a:t>
            </a:r>
          </a:p>
          <a:p>
            <a:pPr lvl="1"/>
            <a:r>
              <a:rPr lang="cs-CZ" dirty="0"/>
              <a:t>S</a:t>
            </a:r>
            <a:r>
              <a:rPr lang="cs-CZ" dirty="0" smtClean="0"/>
              <a:t>tručný popis projektu, jeho cíle, výsledky a informaci, že je na projekt poskytována finanční podpora z EU</a:t>
            </a:r>
          </a:p>
          <a:p>
            <a:pPr lvl="1"/>
            <a:r>
              <a:rPr lang="cs-CZ" dirty="0" smtClean="0"/>
              <a:t>Umístění loga EU a MMR ČR se všemi náležitostmi tak, aby bylo viditelné při otevření bez nutnosti rolování</a:t>
            </a:r>
          </a:p>
          <a:p>
            <a:r>
              <a:rPr lang="cs-CZ" dirty="0" smtClean="0"/>
              <a:t>Plakát – po zahájení realizace</a:t>
            </a:r>
          </a:p>
          <a:p>
            <a:pPr lvl="1"/>
            <a:r>
              <a:rPr lang="cs-CZ" dirty="0" smtClean="0"/>
              <a:t>Plakát o minimální velikosti A3 (lze použít na výšku i na šířku)</a:t>
            </a:r>
          </a:p>
          <a:p>
            <a:pPr lvl="1"/>
            <a:r>
              <a:rPr lang="cs-CZ" dirty="0"/>
              <a:t>Na plakátu musí být uveden název projektu, hlavní cíl projektu a věta: Projekt &lt;</a:t>
            </a:r>
            <a:r>
              <a:rPr lang="cs-CZ" dirty="0" smtClean="0"/>
              <a:t>název projektu</a:t>
            </a:r>
            <a:r>
              <a:rPr lang="cs-CZ" dirty="0"/>
              <a:t>&gt; je spolufinancován Evropskou unií. Název musí odpovídat názvu </a:t>
            </a:r>
            <a:r>
              <a:rPr lang="cs-CZ" dirty="0" smtClean="0"/>
              <a:t>uvedenému v </a:t>
            </a:r>
            <a:r>
              <a:rPr lang="cs-CZ" dirty="0"/>
              <a:t>systému MS2014+ a to buď jeho plné nebo zkrácené verzi (v závislosti </a:t>
            </a:r>
            <a:r>
              <a:rPr lang="cs-CZ" dirty="0" smtClean="0"/>
              <a:t>na prostorových </a:t>
            </a:r>
            <a:r>
              <a:rPr lang="cs-CZ" dirty="0"/>
              <a:t>možnostech</a:t>
            </a:r>
            <a:r>
              <a:rPr lang="cs-CZ" dirty="0" smtClean="0"/>
              <a:t>).</a:t>
            </a:r>
          </a:p>
          <a:p>
            <a:r>
              <a:rPr lang="cs-CZ" dirty="0" smtClean="0"/>
              <a:t>O </a:t>
            </a:r>
            <a:r>
              <a:rPr lang="cs-CZ" dirty="0"/>
              <a:t>zveřejnění informací na webu a zveřejnění dočasného billboardu nebo </a:t>
            </a:r>
            <a:r>
              <a:rPr lang="cs-CZ" dirty="0" smtClean="0"/>
              <a:t>plakátu příjemce </a:t>
            </a:r>
            <a:r>
              <a:rPr lang="cs-CZ" dirty="0"/>
              <a:t>informuje </a:t>
            </a:r>
            <a:r>
              <a:rPr lang="cs-CZ" dirty="0" smtClean="0"/>
              <a:t>ve </a:t>
            </a:r>
            <a:r>
              <a:rPr lang="cs-CZ" dirty="0" err="1"/>
              <a:t>ZoR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>
                <a:hlinkClick r:id="rId2"/>
              </a:rPr>
              <a:t>https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publicita.dotaceeu.cz/gen/krok1</a:t>
            </a:r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23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15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Účetnictví</a:t>
            </a: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838200" y="1404257"/>
            <a:ext cx="10515600" cy="4772706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P</a:t>
            </a:r>
            <a:r>
              <a:rPr lang="cs-CZ" dirty="0" smtClean="0"/>
              <a:t>ovinnost </a:t>
            </a:r>
            <a:r>
              <a:rPr lang="cs-CZ" dirty="0"/>
              <a:t>jednoznačného zaúčtování k projektu všech účetních položek vztahujících se k projektu a povinnost označovat všechny účetní doklady číslem </a:t>
            </a:r>
            <a:r>
              <a:rPr lang="cs-CZ" dirty="0" smtClean="0"/>
              <a:t>projektu</a:t>
            </a:r>
          </a:p>
          <a:p>
            <a:r>
              <a:rPr lang="cs-CZ" dirty="0"/>
              <a:t>V době udržitelnosti je nutné evidovat v oddělené účetní evidenci provozní příjmy a výdaje, které přímo souvisí s realizovanou operací, tzn. např. výdaje na opravu či údržbu majetku pořízeného z </a:t>
            </a:r>
            <a:r>
              <a:rPr lang="cs-CZ" dirty="0" smtClean="0"/>
              <a:t>dotace</a:t>
            </a:r>
          </a:p>
          <a:p>
            <a:r>
              <a:rPr lang="cs-CZ" dirty="0"/>
              <a:t>Bude-li příjemce využívat jeden bankovní účet pro více projektů či celou účetní jednotku, je nutné na výpisech z účtu jednoznačně identifikovat platby, vztahující se k projektu financovanému z IROP</a:t>
            </a:r>
            <a:r>
              <a:rPr lang="cs-CZ" dirty="0" smtClean="0"/>
              <a:t>.</a:t>
            </a:r>
          </a:p>
          <a:p>
            <a:r>
              <a:rPr lang="cs-CZ" dirty="0"/>
              <a:t>Vedení účetnictví s jednoznačnou vazbou k projektu se týká všech nákladů a výnosů, které musí být v účetnictví samostatně evidovány pomocí středisek, zakázek </a:t>
            </a:r>
            <a:r>
              <a:rPr lang="cs-CZ" dirty="0" smtClean="0"/>
              <a:t>nebo analytických účtů</a:t>
            </a:r>
          </a:p>
          <a:p>
            <a:r>
              <a:rPr lang="cs-CZ" dirty="0"/>
              <a:t>ŘO IROP umožňuje příjemcům vkládat případné výdaje plynoucí ze zálohových faktur do žádostí o platbu až v okamžiku, kdy dojde k jejich vyúčtování ze strany příjemce a </a:t>
            </a:r>
            <a:r>
              <a:rPr lang="cs-CZ" dirty="0" smtClean="0"/>
              <a:t>dodavatele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24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252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Pojištění</a:t>
            </a: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486275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/>
              <a:t>Doporučujeme příjemcům sjednat si pojištění majetku pořízeného z dotace IROP. Pojištění je vhodné zejména pro případ, kdy v průběhu realizace projektu nebo v období udržitelnosti dojde ke zničení nebo poškození majetku pořízeného z dotace. Příjemce nebude schopen naplnit účel projektu a zachovat po stanovené období výsledky realizace projektu a bude povinen vyplacenou dotaci vrátit.</a:t>
            </a:r>
          </a:p>
          <a:p>
            <a:r>
              <a:rPr lang="cs-CZ" dirty="0"/>
              <a:t>Pojištění majetku není povinné a výdaje na něj nejsou způsobilé.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25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278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Archivace</a:t>
            </a: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838200" y="1404257"/>
            <a:ext cx="10515600" cy="4772706"/>
          </a:xfrm>
        </p:spPr>
        <p:txBody>
          <a:bodyPr>
            <a:normAutofit fontScale="92500"/>
          </a:bodyPr>
          <a:lstStyle/>
          <a:p>
            <a:r>
              <a:rPr lang="cs-CZ" dirty="0"/>
              <a:t>Archivací se rozumí uchování originálů dokumentů nebo záznamů v elektronické podobě a jejich provedených změn (původní verze, aktualizované verze, platné verze, doklady o změnových řízeních projektu</a:t>
            </a:r>
            <a:r>
              <a:rPr lang="cs-CZ" dirty="0" smtClean="0"/>
              <a:t>)</a:t>
            </a:r>
          </a:p>
          <a:p>
            <a:r>
              <a:rPr lang="cs-CZ" dirty="0" smtClean="0"/>
              <a:t>Všechny dokumenty musí příjemce archivovat minimálně do roku 2028</a:t>
            </a:r>
          </a:p>
          <a:p>
            <a:r>
              <a:rPr lang="cs-CZ" dirty="0" smtClean="0"/>
              <a:t>Příjemce musí zajistit dostupnost dokladů o projektu pro kontroly prováděné oprávněnými osobami</a:t>
            </a:r>
          </a:p>
          <a:p>
            <a:r>
              <a:rPr lang="cs-CZ" u="sng" dirty="0" smtClean="0"/>
              <a:t>Doporučení ŘO</a:t>
            </a:r>
            <a:r>
              <a:rPr lang="cs-CZ" dirty="0" smtClean="0"/>
              <a:t>: vytvořit </a:t>
            </a:r>
            <a:r>
              <a:rPr lang="cs-CZ" dirty="0"/>
              <a:t>úplný soubor všech dokumentů a </a:t>
            </a:r>
            <a:r>
              <a:rPr lang="cs-CZ" dirty="0" smtClean="0"/>
              <a:t>dokladů, vztahujících </a:t>
            </a:r>
            <a:r>
              <a:rPr lang="cs-CZ" dirty="0"/>
              <a:t>se k jejich projektu. Pokud soubor obsahuje kopie dokumentů a </a:t>
            </a:r>
            <a:r>
              <a:rPr lang="cs-CZ" dirty="0" smtClean="0"/>
              <a:t>dokladů, doporučujeme</a:t>
            </a:r>
            <a:r>
              <a:rPr lang="cs-CZ" dirty="0"/>
              <a:t>, aby na nich byl vyznačen odkaz na uložení originálu. Tím bude </a:t>
            </a:r>
            <a:r>
              <a:rPr lang="cs-CZ" dirty="0" smtClean="0"/>
              <a:t>zajištěna možnost </a:t>
            </a:r>
            <a:r>
              <a:rPr lang="cs-CZ" dirty="0"/>
              <a:t>jednoduché, rychlé a úplné kontroly dokumentace.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26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68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6237" y="4205606"/>
            <a:ext cx="5588726" cy="941161"/>
          </a:xfrm>
        </p:spPr>
        <p:txBody>
          <a:bodyPr>
            <a:normAutofit/>
          </a:bodyPr>
          <a:lstStyle/>
          <a:p>
            <a:r>
              <a:rPr lang="cs-CZ" dirty="0" smtClean="0"/>
              <a:t>Děkuji za pozornost.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838200" y="1593669"/>
            <a:ext cx="10515600" cy="4583294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r>
              <a:rPr lang="cs-CZ" u="sng" dirty="0" smtClean="0"/>
              <a:t>Kontakty</a:t>
            </a:r>
          </a:p>
          <a:p>
            <a:pPr marL="0" indent="0">
              <a:buNone/>
            </a:pPr>
            <a:r>
              <a:rPr lang="cs-CZ" dirty="0" err="1"/>
              <a:t>Resselovo</a:t>
            </a:r>
            <a:r>
              <a:rPr lang="cs-CZ" dirty="0"/>
              <a:t> náměstí 77</a:t>
            </a:r>
          </a:p>
          <a:p>
            <a:pPr marL="0" indent="0">
              <a:buNone/>
            </a:pPr>
            <a:r>
              <a:rPr lang="cs-CZ" dirty="0" smtClean="0"/>
              <a:t>537 </a:t>
            </a:r>
            <a:r>
              <a:rPr lang="cs-CZ" dirty="0"/>
              <a:t>01 Chrudim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Ing. Michaela Lutrová</a:t>
            </a:r>
          </a:p>
          <a:p>
            <a:pPr marL="0" indent="0">
              <a:buNone/>
            </a:pPr>
            <a:r>
              <a:rPr lang="cs-CZ" sz="2000" dirty="0"/>
              <a:t>+420 605 970 057</a:t>
            </a:r>
          </a:p>
          <a:p>
            <a:pPr marL="0" indent="0">
              <a:buNone/>
            </a:pPr>
            <a:r>
              <a:rPr lang="cs-CZ" sz="2000" dirty="0">
                <a:hlinkClick r:id="rId2"/>
              </a:rPr>
              <a:t>m</a:t>
            </a:r>
            <a:r>
              <a:rPr lang="cs-CZ" sz="2000" dirty="0" smtClean="0">
                <a:hlinkClick r:id="rId2"/>
              </a:rPr>
              <a:t>ichaela.lutrova@maschrudimsko.cz</a:t>
            </a:r>
            <a:endParaRPr lang="cs-CZ" sz="2000" dirty="0" smtClean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27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814027"/>
            <a:ext cx="6536654" cy="130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60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94609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Důležité </a:t>
            </a:r>
            <a:r>
              <a:rPr lang="cs-CZ" b="1" dirty="0" smtClean="0"/>
              <a:t>dokumenty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/>
          <a:lstStyle/>
          <a:p>
            <a:pPr lvl="0"/>
            <a:r>
              <a:rPr lang="cs-CZ" dirty="0" smtClean="0"/>
              <a:t>Obecná pravidla pro žadatele a příjemce (přílohy obecných pravidel – postup </a:t>
            </a:r>
            <a:r>
              <a:rPr lang="cs-CZ" dirty="0" err="1" smtClean="0"/>
              <a:t>ZoR</a:t>
            </a:r>
            <a:r>
              <a:rPr lang="cs-CZ" dirty="0" smtClean="0"/>
              <a:t>, </a:t>
            </a:r>
            <a:r>
              <a:rPr lang="cs-CZ" dirty="0" err="1" smtClean="0"/>
              <a:t>ŽoP</a:t>
            </a:r>
            <a:r>
              <a:rPr lang="cs-CZ" dirty="0" smtClean="0"/>
              <a:t>, </a:t>
            </a:r>
            <a:r>
              <a:rPr lang="cs-CZ" dirty="0" err="1" smtClean="0"/>
              <a:t>ZoU</a:t>
            </a:r>
            <a:r>
              <a:rPr lang="cs-CZ" dirty="0" smtClean="0"/>
              <a:t>)</a:t>
            </a:r>
          </a:p>
          <a:p>
            <a:pPr lvl="0"/>
            <a:r>
              <a:rPr lang="cs-CZ" dirty="0" smtClean="0"/>
              <a:t>Specifická pravidla pro žadatele a příjemce</a:t>
            </a:r>
          </a:p>
          <a:p>
            <a:pPr lvl="0"/>
            <a:r>
              <a:rPr lang="cs-CZ" dirty="0" smtClean="0"/>
              <a:t>Dostupnost dokumentů </a:t>
            </a:r>
            <a:r>
              <a:rPr lang="cs-CZ" dirty="0"/>
              <a:t>na</a:t>
            </a:r>
            <a:r>
              <a:rPr lang="cs-CZ" dirty="0" smtClean="0"/>
              <a:t>:</a:t>
            </a:r>
          </a:p>
          <a:p>
            <a:pPr lvl="0"/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www.irop.mmr.cz/cs/Vyzvy/Seznam/Vyzva-c-53-Udrzitelna-doprava-integrovane-projekty</a:t>
            </a:r>
            <a:endParaRPr lang="cs-CZ" dirty="0" smtClean="0"/>
          </a:p>
          <a:p>
            <a:pPr marL="0" lvl="0" indent="0">
              <a:buNone/>
            </a:pPr>
            <a:endParaRPr lang="cs-CZ" dirty="0" smtClean="0"/>
          </a:p>
          <a:p>
            <a:pPr marL="0" lvl="0" indent="0"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3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45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1164416"/>
          </a:xfrm>
        </p:spPr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b="1" dirty="0" smtClean="0"/>
              <a:t>Vypracujte jednotlivé zprávy s dostatečným předstihem</a:t>
            </a: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945178"/>
            <a:ext cx="11043249" cy="4231785"/>
          </a:xfrm>
        </p:spPr>
        <p:txBody>
          <a:bodyPr/>
          <a:lstStyle/>
          <a:p>
            <a:r>
              <a:rPr lang="cs-CZ" dirty="0" smtClean="0"/>
              <a:t>Prosíme Vás, abyste finalizovali </a:t>
            </a:r>
            <a:r>
              <a:rPr lang="cs-CZ" dirty="0"/>
              <a:t>předkládané materiály v informačním systému MS2014+ s dostatečnou časovou </a:t>
            </a:r>
            <a:r>
              <a:rPr lang="cs-CZ" dirty="0" smtClean="0"/>
              <a:t>rezervou. </a:t>
            </a:r>
            <a:r>
              <a:rPr lang="cs-CZ" dirty="0"/>
              <a:t>Ani opožděné podání v řádu vteřin nelze akceptovat. 	</a:t>
            </a:r>
          </a:p>
          <a:p>
            <a:r>
              <a:rPr lang="cs-CZ" dirty="0"/>
              <a:t>V případě jakéhokoliv technického problému </a:t>
            </a:r>
            <a:r>
              <a:rPr lang="cs-CZ" dirty="0" smtClean="0"/>
              <a:t>je </a:t>
            </a:r>
            <a:r>
              <a:rPr lang="cs-CZ" dirty="0"/>
              <a:t>potřeba vytvořit </a:t>
            </a:r>
            <a:r>
              <a:rPr lang="cs-CZ" dirty="0" err="1"/>
              <a:t>printscreen</a:t>
            </a:r>
            <a:r>
              <a:rPr lang="cs-CZ" dirty="0"/>
              <a:t> obrazovky s chybovou </a:t>
            </a:r>
            <a:r>
              <a:rPr lang="cs-CZ" dirty="0" smtClean="0"/>
              <a:t>hláškou, </a:t>
            </a:r>
            <a:r>
              <a:rPr lang="cs-CZ" dirty="0"/>
              <a:t>a tu ihned zaslat na administrátora monitorovacího systému na příslušné pobočce CRR - </a:t>
            </a:r>
            <a:r>
              <a:rPr lang="cs-CZ" dirty="0">
                <a:hlinkClick r:id="rId2"/>
              </a:rPr>
              <a:t>http://www.crr.cz/cs/kontakty/kontakty-irop/pardubicky-kraj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	</a:t>
            </a:r>
          </a:p>
          <a:p>
            <a:pPr lvl="0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4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2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94609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Veřejné zakázky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>
            <a:normAutofit/>
          </a:bodyPr>
          <a:lstStyle/>
          <a:p>
            <a:pPr lvl="0"/>
            <a:r>
              <a:rPr lang="cs-CZ" dirty="0" smtClean="0"/>
              <a:t>Modul veřejné zakázky je součástí přílohy (P35) Obecných pravidel pro žadatele a příjemce</a:t>
            </a:r>
          </a:p>
          <a:p>
            <a:pPr lvl="0"/>
            <a:r>
              <a:rPr lang="cs-CZ" dirty="0" smtClean="0"/>
              <a:t>V MS2014+ v záložce VZ měnit stavy dle aktuálního vývoje</a:t>
            </a:r>
          </a:p>
          <a:p>
            <a:pPr lvl="0"/>
            <a:r>
              <a:rPr lang="cs-CZ" dirty="0" smtClean="0"/>
              <a:t>Příjemce musí </a:t>
            </a:r>
            <a:r>
              <a:rPr lang="cs-CZ" dirty="0"/>
              <a:t>předložit veškerou dokumentaci </a:t>
            </a:r>
            <a:r>
              <a:rPr lang="cs-CZ" dirty="0" smtClean="0"/>
              <a:t>k ukončeným </a:t>
            </a:r>
            <a:r>
              <a:rPr lang="cs-CZ" dirty="0"/>
              <a:t>zakázkám </a:t>
            </a:r>
            <a:r>
              <a:rPr lang="cs-CZ" dirty="0" smtClean="0"/>
              <a:t>ke kontrole </a:t>
            </a:r>
            <a:r>
              <a:rPr lang="cs-CZ" dirty="0"/>
              <a:t>CRR tak, aby kontrola zakázky mohla proběhnout nejpozději před </a:t>
            </a:r>
            <a:r>
              <a:rPr lang="cs-CZ" dirty="0" smtClean="0"/>
              <a:t>schválením </a:t>
            </a:r>
            <a:r>
              <a:rPr lang="cs-CZ" dirty="0"/>
              <a:t>žádosti o </a:t>
            </a:r>
            <a:r>
              <a:rPr lang="cs-CZ" dirty="0" smtClean="0"/>
              <a:t>platbu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5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518614"/>
            <a:ext cx="11043249" cy="1816371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Veřejné zakázky - </a:t>
            </a:r>
            <a:r>
              <a:rPr lang="cs-CZ" dirty="0" smtClean="0"/>
              <a:t>zvláštní </a:t>
            </a:r>
            <a:r>
              <a:rPr lang="cs-CZ" dirty="0"/>
              <a:t>povinnosti předkládání dokumentace u veřejných zakázek na </a:t>
            </a:r>
            <a:r>
              <a:rPr lang="cs-CZ" b="1" dirty="0"/>
              <a:t>stavební práce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975757"/>
            <a:ext cx="11043249" cy="4201206"/>
          </a:xfrm>
        </p:spPr>
        <p:txBody>
          <a:bodyPr>
            <a:normAutofit/>
          </a:bodyPr>
          <a:lstStyle/>
          <a:p>
            <a:pPr lvl="0"/>
            <a:r>
              <a:rPr lang="cs-CZ" sz="3200" dirty="0" smtClean="0">
                <a:latin typeface="+mj-lt"/>
              </a:rPr>
              <a:t>Povinnost po </a:t>
            </a:r>
            <a:r>
              <a:rPr lang="cs-CZ" sz="3200" dirty="0">
                <a:latin typeface="+mj-lt"/>
              </a:rPr>
              <a:t>ukončení zadávacího řízení předložit ke kontrole položkový rozpočet </a:t>
            </a:r>
            <a:r>
              <a:rPr lang="cs-CZ" sz="3200" dirty="0" smtClean="0">
                <a:latin typeface="+mj-lt"/>
              </a:rPr>
              <a:t>stavby. </a:t>
            </a:r>
            <a:r>
              <a:rPr lang="cs-CZ" sz="3200" dirty="0">
                <a:latin typeface="+mj-lt"/>
              </a:rPr>
              <a:t>Nabídka musí být vypracována v souladu se zadávacími podmínkami zakázky a musí odpovídat strukturou a členěním položkovému rozpočtu stavby. </a:t>
            </a:r>
            <a:endParaRPr lang="cs-CZ" sz="3200" dirty="0" smtClean="0">
              <a:latin typeface="+mj-lt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6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523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946090"/>
          </a:xfrm>
        </p:spPr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Další povinnosti</a:t>
            </a:r>
            <a:r>
              <a:rPr lang="cs-CZ" b="1" dirty="0"/>
              <a:t/>
            </a:r>
            <a:br>
              <a:rPr lang="cs-CZ" b="1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>
            <a:normAutofit/>
          </a:bodyPr>
          <a:lstStyle/>
          <a:p>
            <a:r>
              <a:rPr lang="cs-CZ" dirty="0"/>
              <a:t>Registr smluv</a:t>
            </a:r>
            <a:r>
              <a:rPr lang="cs-CZ" dirty="0" smtClean="0"/>
              <a:t>: po </a:t>
            </a:r>
            <a:r>
              <a:rPr lang="cs-CZ" dirty="0"/>
              <a:t>vydání PA jsou příjemci uvedení v paragrafu 2 zákona č. 340/2015 Sb., </a:t>
            </a:r>
            <a:r>
              <a:rPr lang="cs-CZ" dirty="0" smtClean="0"/>
              <a:t>o zvláštních </a:t>
            </a:r>
            <a:r>
              <a:rPr lang="cs-CZ" dirty="0"/>
              <a:t>podmínkách účinnosti některých smluv, uveřejňování těchto smluv a </a:t>
            </a:r>
            <a:r>
              <a:rPr lang="cs-CZ" dirty="0" smtClean="0"/>
              <a:t>o registru </a:t>
            </a:r>
            <a:r>
              <a:rPr lang="cs-CZ" dirty="0"/>
              <a:t>smluv (dále jen ZRS) povinni zveřejňovat smlouvu včetně smlouvy </a:t>
            </a:r>
            <a:r>
              <a:rPr lang="cs-CZ" dirty="0" smtClean="0"/>
              <a:t>uzavření akceptací </a:t>
            </a:r>
            <a:r>
              <a:rPr lang="cs-CZ" dirty="0"/>
              <a:t>objednávky nebo její dodatky v Registru smluv (</a:t>
            </a:r>
            <a:r>
              <a:rPr lang="cs-CZ" dirty="0">
                <a:hlinkClick r:id="rId2"/>
              </a:rPr>
              <a:t>https://smlouvy.gov.cz</a:t>
            </a:r>
            <a:r>
              <a:rPr lang="cs-CZ" dirty="0" smtClean="0">
                <a:hlinkClick r:id="rId2"/>
              </a:rPr>
              <a:t>/</a:t>
            </a:r>
            <a:r>
              <a:rPr lang="cs-CZ" dirty="0" smtClean="0"/>
              <a:t> </a:t>
            </a:r>
            <a:r>
              <a:rPr lang="cs-CZ" dirty="0"/>
              <a:t>)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Příjemce má povinnost na vyžádání projektového manažera CRR oznámit termíny kontrolních dní stavby</a:t>
            </a:r>
          </a:p>
          <a:p>
            <a:pPr lvl="1"/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7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94609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Žádost </a:t>
            </a:r>
            <a:r>
              <a:rPr lang="cs-CZ" b="1" dirty="0"/>
              <a:t>o změnu (</a:t>
            </a:r>
            <a:r>
              <a:rPr lang="cs-CZ" b="1" dirty="0" err="1"/>
              <a:t>ŽoZ</a:t>
            </a:r>
            <a:r>
              <a:rPr lang="cs-CZ" dirty="0"/>
              <a:t>)</a:t>
            </a:r>
            <a:br>
              <a:rPr lang="cs-CZ" dirty="0"/>
            </a:br>
            <a:r>
              <a:rPr lang="cs-CZ" b="1" dirty="0"/>
              <a:t/>
            </a:r>
            <a:br>
              <a:rPr lang="cs-CZ" b="1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>
            <a:normAutofit/>
          </a:bodyPr>
          <a:lstStyle/>
          <a:p>
            <a:r>
              <a:rPr lang="cs-CZ" dirty="0" smtClean="0"/>
              <a:t>Viz kapitola 16 Obecných pravidel pro žadatele a příjemce, postup uveden v příloze č. 8</a:t>
            </a:r>
          </a:p>
          <a:p>
            <a:r>
              <a:rPr lang="cs-CZ" dirty="0"/>
              <a:t>Změny by měly být oznámeny </a:t>
            </a:r>
            <a:r>
              <a:rPr lang="cs-CZ" dirty="0">
                <a:solidFill>
                  <a:srgbClr val="FF0000"/>
                </a:solidFill>
              </a:rPr>
              <a:t>před jejich realizací </a:t>
            </a:r>
            <a:r>
              <a:rPr lang="cs-CZ" dirty="0"/>
              <a:t>přes </a:t>
            </a:r>
            <a:r>
              <a:rPr lang="cs-CZ" dirty="0" smtClean="0"/>
              <a:t>MS2014</a:t>
            </a:r>
            <a:r>
              <a:rPr lang="cs-CZ" dirty="0"/>
              <a:t>+ záložka Žádost o změnu</a:t>
            </a:r>
          </a:p>
          <a:p>
            <a:r>
              <a:rPr lang="cs-CZ" dirty="0" smtClean="0"/>
              <a:t>Ke změně se vždy musí vyjádřit kancelář MAS</a:t>
            </a:r>
            <a:r>
              <a:rPr lang="cs-CZ" dirty="0"/>
              <a:t>, </a:t>
            </a:r>
            <a:r>
              <a:rPr lang="cs-CZ" dirty="0" smtClean="0"/>
              <a:t>tj</a:t>
            </a:r>
            <a:r>
              <a:rPr lang="cs-CZ" dirty="0"/>
              <a:t>. MAS po podání </a:t>
            </a:r>
            <a:r>
              <a:rPr lang="cs-CZ" dirty="0" err="1"/>
              <a:t>ŽoZ</a:t>
            </a:r>
            <a:r>
              <a:rPr lang="cs-CZ" dirty="0"/>
              <a:t> v MS2014+ posoudí, zda změna je/není v </a:t>
            </a:r>
            <a:r>
              <a:rPr lang="cs-CZ" dirty="0" smtClean="0"/>
              <a:t>rozporu se </a:t>
            </a:r>
            <a:r>
              <a:rPr lang="cs-CZ" dirty="0"/>
              <a:t>schválenou </a:t>
            </a:r>
            <a:r>
              <a:rPr lang="cs-CZ" dirty="0" smtClean="0"/>
              <a:t>SCLLD </a:t>
            </a:r>
            <a:r>
              <a:rPr lang="cs-CZ" dirty="0"/>
              <a:t>a zda-</a:t>
            </a:r>
            <a:r>
              <a:rPr lang="cs-CZ" dirty="0" err="1"/>
              <a:t>li</a:t>
            </a:r>
            <a:r>
              <a:rPr lang="cs-CZ" dirty="0"/>
              <a:t> má/nemá vliv na hodnocení projektu</a:t>
            </a:r>
            <a:r>
              <a:rPr lang="cs-CZ" dirty="0" smtClean="0"/>
              <a:t>.</a:t>
            </a:r>
          </a:p>
          <a:p>
            <a:r>
              <a:rPr lang="cs-CZ" dirty="0" smtClean="0"/>
              <a:t>Vyjádření </a:t>
            </a:r>
            <a:r>
              <a:rPr lang="cs-CZ" dirty="0"/>
              <a:t>pak zasílá </a:t>
            </a:r>
            <a:r>
              <a:rPr lang="cs-CZ" dirty="0" smtClean="0"/>
              <a:t>MAS </a:t>
            </a:r>
            <a:r>
              <a:rPr lang="cs-CZ" dirty="0"/>
              <a:t>depeší na projektového manažera CRR, příp. i příjemce, a zobrazuje příjemci v </a:t>
            </a:r>
            <a:r>
              <a:rPr lang="cs-CZ" dirty="0" smtClean="0"/>
              <a:t>MS2014+ </a:t>
            </a:r>
            <a:r>
              <a:rPr lang="cs-CZ" dirty="0"/>
              <a:t>na projektu</a:t>
            </a:r>
            <a:r>
              <a:rPr lang="cs-CZ" dirty="0" smtClean="0"/>
              <a:t>!</a:t>
            </a:r>
          </a:p>
          <a:p>
            <a:r>
              <a:rPr lang="cs-CZ" b="1" dirty="0" smtClean="0"/>
              <a:t>Doporučujeme </a:t>
            </a:r>
            <a:r>
              <a:rPr lang="cs-CZ" b="1" dirty="0"/>
              <a:t>konzultovat všechny změny v dostatečném časovém předstihu, tj. před samotným podáním v </a:t>
            </a:r>
            <a:r>
              <a:rPr lang="cs-CZ" b="1" dirty="0" smtClean="0"/>
              <a:t>MS2014+. </a:t>
            </a:r>
          </a:p>
          <a:p>
            <a:endParaRPr lang="cs-CZ" dirty="0"/>
          </a:p>
          <a:p>
            <a:endParaRPr lang="cs-CZ" dirty="0"/>
          </a:p>
          <a:p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8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946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94609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Žádost </a:t>
            </a:r>
            <a:r>
              <a:rPr lang="cs-CZ" b="1" dirty="0"/>
              <a:t>o změnu (</a:t>
            </a:r>
            <a:r>
              <a:rPr lang="cs-CZ" b="1" dirty="0" err="1"/>
              <a:t>ŽoZ</a:t>
            </a:r>
            <a:r>
              <a:rPr lang="cs-CZ" b="1" dirty="0"/>
              <a:t>)</a:t>
            </a:r>
            <a:br>
              <a:rPr lang="cs-CZ" b="1" dirty="0"/>
            </a:br>
            <a:r>
              <a:rPr lang="cs-CZ" b="1" dirty="0"/>
              <a:t/>
            </a:r>
            <a:br>
              <a:rPr lang="cs-CZ" b="1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Změnové řízení po vydání právního aktu </a:t>
            </a:r>
            <a:endParaRPr lang="cs-CZ" dirty="0"/>
          </a:p>
          <a:p>
            <a:pPr marL="457200" lvl="1" indent="0">
              <a:buNone/>
            </a:pPr>
            <a:r>
              <a:rPr lang="cs-CZ" dirty="0"/>
              <a:t>a) nezakládá změnu právního </a:t>
            </a:r>
            <a:r>
              <a:rPr lang="cs-CZ" dirty="0" smtClean="0"/>
              <a:t>aktu, změnu </a:t>
            </a:r>
            <a:r>
              <a:rPr lang="cs-CZ" dirty="0"/>
              <a:t>schvaluje CRR. </a:t>
            </a:r>
          </a:p>
          <a:p>
            <a:pPr marL="457200" lvl="1" indent="0">
              <a:buNone/>
            </a:pPr>
            <a:r>
              <a:rPr lang="cs-CZ" dirty="0"/>
              <a:t>b) zakládá změnu právního </a:t>
            </a:r>
            <a:r>
              <a:rPr lang="cs-CZ" dirty="0" smtClean="0"/>
              <a:t>aktu, změnu </a:t>
            </a:r>
            <a:r>
              <a:rPr lang="cs-CZ" dirty="0"/>
              <a:t>schvaluje ŘO IROP.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Podat vždy před koncem nebo etapy projektu, </a:t>
            </a:r>
            <a:r>
              <a:rPr lang="cs-CZ" dirty="0" err="1" smtClean="0"/>
              <a:t>ŽoZ</a:t>
            </a:r>
            <a:r>
              <a:rPr lang="cs-CZ" dirty="0" smtClean="0"/>
              <a:t> po podání </a:t>
            </a:r>
            <a:r>
              <a:rPr lang="cs-CZ" dirty="0" err="1" smtClean="0"/>
              <a:t>ŽoP</a:t>
            </a:r>
            <a:r>
              <a:rPr lang="cs-CZ" dirty="0" smtClean="0"/>
              <a:t> bude zamítnuta</a:t>
            </a:r>
            <a:endParaRPr lang="cs-CZ" dirty="0"/>
          </a:p>
          <a:p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9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65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4998</TotalTime>
  <Words>1750</Words>
  <Application>Microsoft Office PowerPoint</Application>
  <PresentationFormat>Širokoúhlá obrazovka</PresentationFormat>
  <Paragraphs>188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Motiv Office</vt:lpstr>
      <vt:lpstr>Seminář pro příjemce</vt:lpstr>
      <vt:lpstr>Obsah</vt:lpstr>
      <vt:lpstr>Důležité dokumenty </vt:lpstr>
      <vt:lpstr> Vypracujte jednotlivé zprávy s dostatečným předstihem</vt:lpstr>
      <vt:lpstr>Veřejné zakázky </vt:lpstr>
      <vt:lpstr>Veřejné zakázky - zvláštní povinnosti předkládání dokumentace u veřejných zakázek na stavební práce </vt:lpstr>
      <vt:lpstr> Další povinnosti </vt:lpstr>
      <vt:lpstr> Žádost o změnu (ŽoZ)  </vt:lpstr>
      <vt:lpstr> Žádost o změnu (ŽoZ)  </vt:lpstr>
      <vt:lpstr> Žádost o změnu (ŽoZ) - po vydání právního aktu – při realizaci (popříp. i v udržitelnosti):   </vt:lpstr>
      <vt:lpstr> Žádost o změnu (ŽoZ)   </vt:lpstr>
      <vt:lpstr> Žádost o změnu (ŽoZ) – upozornění  </vt:lpstr>
      <vt:lpstr> Monitoring zahrnuje  </vt:lpstr>
      <vt:lpstr> Zpráva o realizaci (ZoR) </vt:lpstr>
      <vt:lpstr> Přílohy ŽoP a ZoR </vt:lpstr>
      <vt:lpstr> Žádost o platbu (ŽoP)  </vt:lpstr>
      <vt:lpstr> Žádost o platbu (ŽoP) -  časté chyby  </vt:lpstr>
      <vt:lpstr> Žádost o platbu (ŽoP) -  časté chyby  </vt:lpstr>
      <vt:lpstr> Monitoring - udržitelnost  </vt:lpstr>
      <vt:lpstr> Udržitelnost   </vt:lpstr>
      <vt:lpstr>Příjemce je po dobu udržitelnosti povinen zejména: </vt:lpstr>
      <vt:lpstr>Lhůty pro předkládání zpráv   - všechny zprávy se předkládají Elektronickou formou v modulu Zpráva o realizaci projektu v MS2014+.</vt:lpstr>
      <vt:lpstr>Publicita - povinné informační a propagační nástroje </vt:lpstr>
      <vt:lpstr>Účetnictví</vt:lpstr>
      <vt:lpstr>Pojištění</vt:lpstr>
      <vt:lpstr>Archivace</vt:lpstr>
      <vt:lpstr>Děkuji za pozornost.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pro potenciální žadatele</dc:title>
  <dc:creator>Pc1</dc:creator>
  <cp:lastModifiedBy>Pc2</cp:lastModifiedBy>
  <cp:revision>195</cp:revision>
  <dcterms:created xsi:type="dcterms:W3CDTF">2017-10-23T09:57:02Z</dcterms:created>
  <dcterms:modified xsi:type="dcterms:W3CDTF">2019-03-04T15:24:00Z</dcterms:modified>
</cp:coreProperties>
</file>