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59" r:id="rId6"/>
    <p:sldId id="300" r:id="rId7"/>
    <p:sldId id="267" r:id="rId8"/>
    <p:sldId id="261" r:id="rId9"/>
    <p:sldId id="289" r:id="rId10"/>
    <p:sldId id="290" r:id="rId11"/>
    <p:sldId id="268" r:id="rId12"/>
    <p:sldId id="291" r:id="rId13"/>
    <p:sldId id="263" r:id="rId14"/>
    <p:sldId id="264" r:id="rId15"/>
    <p:sldId id="293" r:id="rId16"/>
    <p:sldId id="294" r:id="rId17"/>
    <p:sldId id="265" r:id="rId18"/>
    <p:sldId id="292" r:id="rId19"/>
    <p:sldId id="269" r:id="rId20"/>
    <p:sldId id="270" r:id="rId21"/>
    <p:sldId id="297" r:id="rId22"/>
    <p:sldId id="271" r:id="rId23"/>
    <p:sldId id="295" r:id="rId24"/>
    <p:sldId id="29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7" r:id="rId37"/>
    <p:sldId id="296" r:id="rId38"/>
    <p:sldId id="28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5182-FA8B-4204-A811-BB0FECAAA5EA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getmedia/854bc428-6a7a-4b02-af02-51e67870f8c9/Obecna-pravidla-IROP_vydani-1-11_15052018_final.pdf.aspx?ext=.pdf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irop.mmr.cz/getmedia/0dd9323c-706e-4fef-b70c-e4a404d460d3/Specificka-pravidla_SC1-2_CLLD_53_v-1-4.pdf.aspx?ext=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lutrova@maschrudimsko.cz" TargetMode="External"/><Relationship Id="rId2" Type="http://schemas.openxmlformats.org/officeDocument/2006/relationships/hyperlink" Target="mailto:jana.pavlisova@maschrudimsk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strukturalni-fondy.cz/cs/Microsites/IROP/Vyzvy/Vyzva-c-53-Udrzitelna-doprava-integrovane-projekty-CLL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233533"/>
            <a:ext cx="9144000" cy="175385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Seminář pro potenciální žadatele 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14. výzva v rámci IROP: Rozvoj a podpora udržitelné mobility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200" dirty="0"/>
              <a:t>480/06_16_038/CLLD_16_01_098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02176"/>
            <a:ext cx="9144000" cy="955623"/>
          </a:xfrm>
        </p:spPr>
        <p:txBody>
          <a:bodyPr>
            <a:normAutofit/>
          </a:bodyPr>
          <a:lstStyle/>
          <a:p>
            <a:r>
              <a:rPr lang="cs-CZ" b="1" dirty="0" smtClean="0"/>
              <a:t>22. 06. 20120 od 10 hod</a:t>
            </a:r>
            <a:endParaRPr lang="cs-CZ" b="1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Bezpečnost dopravy 4/6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Způsobilé výdaje na vedlejší aktivity</a:t>
            </a:r>
            <a:r>
              <a:rPr lang="cs-CZ" dirty="0" smtClean="0"/>
              <a:t>:</a:t>
            </a:r>
          </a:p>
          <a:p>
            <a:r>
              <a:rPr lang="cs-CZ" dirty="0" smtClean="0"/>
              <a:t>Stavby- přístřešky a čekárny MHD, boxy na jízdní kola atd.</a:t>
            </a:r>
          </a:p>
          <a:p>
            <a:r>
              <a:rPr lang="cs-CZ" dirty="0" smtClean="0"/>
              <a:t>Projektová dokumentace</a:t>
            </a:r>
          </a:p>
          <a:p>
            <a:r>
              <a:rPr lang="cs-CZ" dirty="0" smtClean="0"/>
              <a:t>Nákup nemovitostí</a:t>
            </a:r>
          </a:p>
          <a:p>
            <a:r>
              <a:rPr lang="cs-CZ" dirty="0" smtClean="0"/>
              <a:t>Zabezpečení výstavby</a:t>
            </a:r>
          </a:p>
          <a:p>
            <a:r>
              <a:rPr lang="cs-CZ" dirty="0" smtClean="0"/>
              <a:t>Pořízení služeb bezprostředně souvisejících s realizací projektu</a:t>
            </a:r>
          </a:p>
          <a:p>
            <a:r>
              <a:rPr lang="cs-CZ" dirty="0" smtClean="0"/>
              <a:t>Povinná publicita</a:t>
            </a:r>
          </a:p>
          <a:p>
            <a:r>
              <a:rPr lang="cs-CZ" dirty="0" smtClean="0"/>
              <a:t>DPH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BLIŽŠÍ VÝČET ZPŮSOBILÝCH VÝDAJŮ JE SOUČÁSTÍ SPECIFICKÝCH PRAVIDEL PRO ŽADATELE A PŘÍJEMCE S VĚCNÝM ZAMĚŘENÍM NA ZVÝŠENÍ PODÍLU UDRŽITELNÝCH FOREM DOPRAVY – PRŮBĚŽNÁ VÝZVA Č. 53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Bezpečnost dopravy 5/6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14793" y="1690688"/>
            <a:ext cx="11039007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dirty="0" smtClean="0"/>
              <a:t>Povinné přílohy:</a:t>
            </a:r>
          </a:p>
          <a:p>
            <a:pPr marL="514350" indent="-514350">
              <a:buAutoNum type="arabicPeriod"/>
            </a:pPr>
            <a:r>
              <a:rPr lang="cs-CZ" sz="6400" dirty="0"/>
              <a:t>Plná moc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Zadávací </a:t>
            </a:r>
            <a:r>
              <a:rPr lang="cs-CZ" sz="6400" dirty="0"/>
              <a:t>a výběrová řízení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Doklady </a:t>
            </a:r>
            <a:r>
              <a:rPr lang="cs-CZ" sz="6400" dirty="0"/>
              <a:t>oprávní subjektivitě žadatele – příloha zrušena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Výpis </a:t>
            </a:r>
            <a:r>
              <a:rPr lang="cs-CZ" sz="6400" dirty="0"/>
              <a:t>z rejstříku trestů – příloha zrušena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Studie </a:t>
            </a:r>
            <a:r>
              <a:rPr lang="cs-CZ" sz="6400" dirty="0"/>
              <a:t>proveditelnosti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Karta </a:t>
            </a:r>
            <a:r>
              <a:rPr lang="cs-CZ" sz="6400" dirty="0"/>
              <a:t>souhlasu projektu s principy udržitelné mobility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Čestné </a:t>
            </a:r>
            <a:r>
              <a:rPr lang="cs-CZ" sz="6400" dirty="0"/>
              <a:t>prohlášení o skutečném </a:t>
            </a:r>
            <a:r>
              <a:rPr lang="cs-CZ" sz="6400" dirty="0" smtClean="0"/>
              <a:t>majiteli 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Územní rozhodnutí nebo územní souhlas nebo veřejnoprávní smlouva nahrazující územní řízení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Žádost </a:t>
            </a:r>
            <a:r>
              <a:rPr lang="cs-CZ" sz="6400" dirty="0"/>
              <a:t>o stavební povolení nebo ohlášení, </a:t>
            </a:r>
            <a:r>
              <a:rPr lang="cs-CZ" sz="6400" dirty="0" smtClean="0"/>
              <a:t>případně stavební povolení </a:t>
            </a:r>
            <a:r>
              <a:rPr lang="cs-CZ" sz="6400" dirty="0"/>
              <a:t>nebo souhlas s provedením </a:t>
            </a:r>
            <a:r>
              <a:rPr lang="cs-CZ" sz="6400" dirty="0" smtClean="0"/>
              <a:t>ohlášeného stavebního </a:t>
            </a:r>
            <a:r>
              <a:rPr lang="cs-CZ" sz="6400" dirty="0"/>
              <a:t>záměru nebo veřejnoprávní </a:t>
            </a:r>
            <a:r>
              <a:rPr lang="cs-CZ" sz="6400" dirty="0" smtClean="0"/>
              <a:t>smlouva nahrazující </a:t>
            </a:r>
            <a:r>
              <a:rPr lang="cs-CZ" sz="6400" dirty="0"/>
              <a:t>stavební povolení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Projektová dokumentace </a:t>
            </a:r>
            <a:r>
              <a:rPr lang="cs-CZ" sz="6400" dirty="0"/>
              <a:t>pro vydání stavebního </a:t>
            </a:r>
            <a:r>
              <a:rPr lang="cs-CZ" sz="6400" dirty="0" smtClean="0"/>
              <a:t>povolení nebo </a:t>
            </a:r>
            <a:r>
              <a:rPr lang="cs-CZ" sz="6400" dirty="0"/>
              <a:t>pro ohlášení stavby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Položkový </a:t>
            </a:r>
            <a:r>
              <a:rPr lang="cs-CZ" sz="6400" dirty="0"/>
              <a:t>rozpočet stavby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Doklady </a:t>
            </a:r>
            <a:r>
              <a:rPr lang="cs-CZ" sz="6400" dirty="0"/>
              <a:t>k výkupu nemovitostí – příloha zrušena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Výpočet </a:t>
            </a:r>
            <a:r>
              <a:rPr lang="cs-CZ" sz="6400" dirty="0"/>
              <a:t>čistých jiných peněžních příjmů –příloha zrušena</a:t>
            </a:r>
          </a:p>
          <a:p>
            <a:pPr marL="514350" indent="-514350">
              <a:buAutoNum type="arabicPeriod"/>
            </a:pPr>
            <a:r>
              <a:rPr lang="cs-CZ" sz="6400" dirty="0" smtClean="0"/>
              <a:t>Smlouva </a:t>
            </a:r>
            <a:r>
              <a:rPr lang="cs-CZ" sz="6400" dirty="0"/>
              <a:t>o spolupráci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Bezpečnost dopravy 6/6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Indikátory:</a:t>
            </a:r>
          </a:p>
          <a:p>
            <a:pPr marL="0" indent="0">
              <a:buNone/>
            </a:pPr>
            <a:r>
              <a:rPr lang="cs-CZ" b="1" dirty="0" smtClean="0"/>
              <a:t>7 50 01- Počet realizací vedoucích ke zvýšení bezpečnosti v dopravě</a:t>
            </a:r>
          </a:p>
          <a:p>
            <a:r>
              <a:rPr lang="cs-CZ" dirty="0" smtClean="0"/>
              <a:t>Počet realizací investičního charakteru v rámci projektů s tím, že jejich realizace povede ke zvýšení parametrů bezpečnosti např. veřejné, cyklistické a pěší dopravy a/nebo ke zlepšení informovanosti účastníků dopravy se sníženou schopností pohybu nebo orientace apod.</a:t>
            </a:r>
          </a:p>
          <a:p>
            <a:r>
              <a:rPr lang="cs-CZ" dirty="0" smtClean="0"/>
              <a:t>Výchozí hodnota nulová</a:t>
            </a:r>
          </a:p>
          <a:p>
            <a:r>
              <a:rPr lang="cs-CZ" dirty="0" smtClean="0"/>
              <a:t>Cílová hodnota vždy 1</a:t>
            </a:r>
          </a:p>
          <a:p>
            <a:r>
              <a:rPr lang="cs-CZ" dirty="0" smtClean="0"/>
              <a:t>Dosaženou hodnotu vykazuje v systému MS2014+ prostřednictvím Průběžných zpráv o realizaci projektu, Závěrečné zprávy o realizaci projektu, Zpráv o udržitelnosti projektu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0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1/6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Hlavní podporované aktivity (minimálně 85 % celkových způsobilých výdajů):</a:t>
            </a:r>
          </a:p>
          <a:p>
            <a:endParaRPr lang="cs-CZ" dirty="0"/>
          </a:p>
          <a:p>
            <a:r>
              <a:rPr lang="cs-CZ" dirty="0"/>
              <a:t>Rekonstrukce, modernizace a výstavba samostatných stezek pro cyklisty nebo stezek </a:t>
            </a:r>
            <a:r>
              <a:rPr lang="cs-CZ" dirty="0" smtClean="0"/>
              <a:t>pro cyklisty </a:t>
            </a:r>
            <a:r>
              <a:rPr lang="cs-CZ" dirty="0"/>
              <a:t>a chodce se společným nebo odděleným provozem s dopravním Stránka 7 z </a:t>
            </a:r>
            <a:r>
              <a:rPr lang="cs-CZ" dirty="0" smtClean="0"/>
              <a:t>10 značením </a:t>
            </a:r>
            <a:r>
              <a:rPr lang="cs-CZ" dirty="0"/>
              <a:t>C8a,b, C9a,b nebo C10a,b, sloužících k dopravě do zaměstnání, škol a za službami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jízdních pruhů pro cyklisty nebo společných pásů </a:t>
            </a:r>
            <a:r>
              <a:rPr lang="cs-CZ" dirty="0" smtClean="0"/>
              <a:t>pro cyklisty </a:t>
            </a:r>
            <a:r>
              <a:rPr lang="cs-CZ" dirty="0"/>
              <a:t>a chodce v přidruženém prostoru silnic a místních komunikací s dopravním </a:t>
            </a:r>
            <a:r>
              <a:rPr lang="cs-CZ" dirty="0" smtClean="0"/>
              <a:t>značením C8a,b</a:t>
            </a:r>
            <a:r>
              <a:rPr lang="cs-CZ" dirty="0"/>
              <a:t>, C9a,b nebo C10a,b, sloužících k dopravě do zaměstnání, škol a za službami</a:t>
            </a:r>
          </a:p>
          <a:p>
            <a:r>
              <a:rPr lang="cs-CZ" dirty="0" smtClean="0"/>
              <a:t>Úprava </a:t>
            </a:r>
            <a:r>
              <a:rPr lang="cs-CZ" dirty="0"/>
              <a:t>a realizace liniových opatření pro cyklisty v hlavním dopravním prostoru silnic </a:t>
            </a:r>
            <a:r>
              <a:rPr lang="cs-CZ" dirty="0" smtClean="0"/>
              <a:t>a místních </a:t>
            </a:r>
            <a:r>
              <a:rPr lang="cs-CZ" dirty="0"/>
              <a:t>komunikací v podobě vyhrazených jízdních pruhů pro cyklisty, </a:t>
            </a:r>
            <a:r>
              <a:rPr lang="cs-CZ" dirty="0" smtClean="0"/>
              <a:t>piktogramových koridorů </a:t>
            </a:r>
            <a:r>
              <a:rPr lang="cs-CZ" dirty="0"/>
              <a:t>pro cyklisty nebo vyhrazených jízdních pruhů pro autobusy a jízdní kola, sloužících </a:t>
            </a:r>
            <a:r>
              <a:rPr lang="cs-CZ" dirty="0" smtClean="0"/>
              <a:t>k dopravě </a:t>
            </a:r>
            <a:r>
              <a:rPr lang="cs-CZ" dirty="0"/>
              <a:t>do zaměstnání, škol a za </a:t>
            </a:r>
            <a:r>
              <a:rPr lang="cs-CZ" dirty="0" smtClean="0"/>
              <a:t>službami</a:t>
            </a:r>
          </a:p>
          <a:p>
            <a:r>
              <a:rPr lang="cs-CZ" dirty="0" smtClean="0"/>
              <a:t>je </a:t>
            </a:r>
            <a:r>
              <a:rPr lang="cs-CZ" dirty="0"/>
              <a:t>možná </a:t>
            </a:r>
            <a:r>
              <a:rPr lang="cs-CZ" dirty="0" smtClean="0"/>
              <a:t>kombinace </a:t>
            </a:r>
            <a:r>
              <a:rPr lang="cs-CZ" dirty="0"/>
              <a:t>uvedených aktivit.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2/6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5513" y="1728776"/>
            <a:ext cx="10680469" cy="44226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Vedlejší podporované aktivity (maximálně 15 % celkových způsobilých výdajů projektu):</a:t>
            </a:r>
          </a:p>
          <a:p>
            <a:r>
              <a:rPr lang="cs-CZ" dirty="0" smtClean="0"/>
              <a:t>realizace </a:t>
            </a:r>
            <a:r>
              <a:rPr lang="cs-CZ" dirty="0"/>
              <a:t>stavbou vyvolaných </a:t>
            </a:r>
            <a:r>
              <a:rPr lang="cs-CZ" dirty="0" smtClean="0"/>
              <a:t>investic </a:t>
            </a:r>
            <a:endParaRPr lang="cs-CZ" dirty="0"/>
          </a:p>
          <a:p>
            <a:r>
              <a:rPr lang="cs-CZ" dirty="0" smtClean="0"/>
              <a:t>zpracování </a:t>
            </a:r>
            <a:r>
              <a:rPr lang="cs-CZ" dirty="0"/>
              <a:t>projektových </a:t>
            </a:r>
            <a:r>
              <a:rPr lang="cs-CZ" dirty="0" smtClean="0"/>
              <a:t>dokumentací </a:t>
            </a:r>
            <a:endParaRPr lang="cs-CZ" dirty="0"/>
          </a:p>
          <a:p>
            <a:r>
              <a:rPr lang="cs-CZ" dirty="0" smtClean="0"/>
              <a:t>výkup </a:t>
            </a:r>
            <a:r>
              <a:rPr lang="cs-CZ" dirty="0"/>
              <a:t>nemovitostí podmiňujících </a:t>
            </a:r>
            <a:r>
              <a:rPr lang="cs-CZ" dirty="0" smtClean="0"/>
              <a:t>výstavbu </a:t>
            </a:r>
            <a:endParaRPr lang="cs-CZ" dirty="0"/>
          </a:p>
          <a:p>
            <a:r>
              <a:rPr lang="cs-CZ" dirty="0" smtClean="0"/>
              <a:t>provádění </a:t>
            </a:r>
            <a:r>
              <a:rPr lang="cs-CZ" dirty="0"/>
              <a:t>inženýrské činnosti ve </a:t>
            </a:r>
            <a:r>
              <a:rPr lang="cs-CZ" dirty="0" smtClean="0"/>
              <a:t>výstavbě </a:t>
            </a:r>
            <a:endParaRPr lang="cs-CZ" dirty="0"/>
          </a:p>
          <a:p>
            <a:r>
              <a:rPr lang="cs-CZ" dirty="0" smtClean="0"/>
              <a:t>vybrané </a:t>
            </a:r>
            <a:r>
              <a:rPr lang="cs-CZ" dirty="0"/>
              <a:t>služby bezprostředně související s realizací </a:t>
            </a:r>
            <a:r>
              <a:rPr lang="cs-CZ" dirty="0" smtClean="0"/>
              <a:t>projektu </a:t>
            </a:r>
            <a:endParaRPr lang="cs-CZ" dirty="0"/>
          </a:p>
          <a:p>
            <a:r>
              <a:rPr lang="cs-CZ" dirty="0" smtClean="0"/>
              <a:t>povinná publicita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3/6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96883" y="178831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Způsobilé výdaje na hlavní aktivity:</a:t>
            </a:r>
          </a:p>
          <a:p>
            <a:r>
              <a:rPr lang="cs-CZ" dirty="0" smtClean="0"/>
              <a:t>Stavby- výdaje na realizaci samotných stezek pro cyklisty, jízdních pruhů atd. ; výdaje související s komunikací pro cyklisty- stojany, opěrné zdi, přejezdy pro cyklisty, podchody, světelné signalizační zařízení, veřejné osvětlení atd.</a:t>
            </a:r>
          </a:p>
          <a:p>
            <a:r>
              <a:rPr lang="cs-CZ" dirty="0" smtClean="0"/>
              <a:t>Další související výdaje s komunikací pro cyklisty – příprava staveniště, demolice, atd.</a:t>
            </a:r>
          </a:p>
          <a:p>
            <a:r>
              <a:rPr lang="cs-CZ" dirty="0" smtClean="0"/>
              <a:t>Výdaje na realizaci svislého a vodorovného dopravního značení vyhrazených jízdních pruhů pro cyklisty, atd.</a:t>
            </a:r>
          </a:p>
          <a:p>
            <a:r>
              <a:rPr lang="cs-CZ" dirty="0" smtClean="0"/>
              <a:t>DPH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4/6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Způsobilé výdaje na vedlejší aktivity:</a:t>
            </a:r>
          </a:p>
          <a:p>
            <a:r>
              <a:rPr lang="cs-CZ" dirty="0" smtClean="0"/>
              <a:t>Stavby- odpočívadla, stolky, osvětlení, informační tabule a přístřešky, atd.</a:t>
            </a:r>
          </a:p>
          <a:p>
            <a:r>
              <a:rPr lang="cs-CZ" dirty="0" smtClean="0"/>
              <a:t>Projektová dokumentace</a:t>
            </a:r>
          </a:p>
          <a:p>
            <a:r>
              <a:rPr lang="cs-CZ" dirty="0" smtClean="0"/>
              <a:t>Nákup pozemků a staveb</a:t>
            </a:r>
          </a:p>
          <a:p>
            <a:r>
              <a:rPr lang="cs-CZ" dirty="0" smtClean="0"/>
              <a:t>Zabezpečení výstavby</a:t>
            </a:r>
          </a:p>
          <a:p>
            <a:r>
              <a:rPr lang="cs-CZ" dirty="0" smtClean="0"/>
              <a:t>Pořízení služeb bezprostředně souvisejících s realizací projektu</a:t>
            </a:r>
          </a:p>
          <a:p>
            <a:r>
              <a:rPr lang="cs-CZ" dirty="0" smtClean="0"/>
              <a:t>Povinná publicita</a:t>
            </a:r>
          </a:p>
          <a:p>
            <a:r>
              <a:rPr lang="cs-CZ" dirty="0" smtClean="0"/>
              <a:t>DPH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BLIŽŠÍ VÝČET ZPŮSOBILÝCH VÝDAJŮ JE SOUČÁSTÍ SPECIFICKÝCH PRAVIDEL PRO ŽADATELE A PŘÍJEMCE S VĚCNÝM ZAMĚŘENÍM NA ZVÝŠENÍ PODÍLU UDRŽITELNÝCH FOREM DOPRAVY – PRŮBĚŽNÁ VÝZVA Č. 53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5/6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Povinné přílohy:</a:t>
            </a:r>
          </a:p>
          <a:p>
            <a:pPr marL="514350" indent="-514350">
              <a:buAutoNum type="arabicPeriod"/>
            </a:pPr>
            <a:r>
              <a:rPr lang="cs-CZ" dirty="0"/>
              <a:t>Plná moc</a:t>
            </a:r>
          </a:p>
          <a:p>
            <a:pPr marL="514350" indent="-514350">
              <a:buAutoNum type="arabicPeriod"/>
            </a:pPr>
            <a:r>
              <a:rPr lang="cs-CZ" dirty="0"/>
              <a:t>Zadávací a výběrová řízení</a:t>
            </a:r>
          </a:p>
          <a:p>
            <a:pPr marL="514350" indent="-514350">
              <a:buAutoNum type="arabicPeriod"/>
            </a:pPr>
            <a:r>
              <a:rPr lang="cs-CZ" dirty="0"/>
              <a:t>Doklady oprávní subjektivitě žadatele – příloha zrušena</a:t>
            </a:r>
          </a:p>
          <a:p>
            <a:pPr marL="514350" indent="-514350">
              <a:buAutoNum type="arabicPeriod"/>
            </a:pPr>
            <a:r>
              <a:rPr lang="cs-CZ" dirty="0"/>
              <a:t>Výpis z rejstříku trestů – příloha zrušena</a:t>
            </a:r>
          </a:p>
          <a:p>
            <a:pPr marL="514350" indent="-514350">
              <a:buAutoNum type="arabicPeriod"/>
            </a:pPr>
            <a:r>
              <a:rPr lang="cs-CZ" dirty="0"/>
              <a:t>Studie proveditelnosti</a:t>
            </a:r>
          </a:p>
          <a:p>
            <a:pPr marL="514350" indent="-514350">
              <a:buAutoNum type="arabicPeriod"/>
            </a:pPr>
            <a:r>
              <a:rPr lang="cs-CZ" dirty="0"/>
              <a:t>Karta souhlasu projektu s principy udržitelné mobility</a:t>
            </a:r>
          </a:p>
          <a:p>
            <a:pPr marL="514350" indent="-514350">
              <a:buAutoNum type="arabicPeriod"/>
            </a:pPr>
            <a:r>
              <a:rPr lang="cs-CZ" dirty="0"/>
              <a:t>Čestné prohlášení o skutečném majiteli </a:t>
            </a:r>
          </a:p>
          <a:p>
            <a:pPr marL="514350" indent="-514350">
              <a:buAutoNum type="arabicPeriod"/>
            </a:pPr>
            <a:r>
              <a:rPr lang="cs-CZ" dirty="0"/>
              <a:t>Územní rozhodnutí nebo územní souhlas nebo veřejnoprávní smlouva nahrazující územní řízení</a:t>
            </a:r>
          </a:p>
          <a:p>
            <a:pPr marL="514350" indent="-514350">
              <a:buAutoNum type="arabicPeriod"/>
            </a:pPr>
            <a:r>
              <a:rPr lang="cs-CZ" dirty="0"/>
              <a:t>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514350" indent="-514350">
              <a:buAutoNum type="arabicPeriod"/>
            </a:pPr>
            <a:r>
              <a:rPr lang="cs-CZ" dirty="0"/>
              <a:t>Projektová dokumentace pro vydání stavebního povolení nebo pro ohlášení stavby</a:t>
            </a:r>
          </a:p>
          <a:p>
            <a:pPr marL="514350" indent="-514350">
              <a:buAutoNum type="arabicPeriod"/>
            </a:pPr>
            <a:r>
              <a:rPr lang="cs-CZ" dirty="0"/>
              <a:t>Položkový rozpočet stavby</a:t>
            </a:r>
          </a:p>
          <a:p>
            <a:pPr marL="514350" indent="-514350">
              <a:buAutoNum type="arabicPeriod"/>
            </a:pPr>
            <a:r>
              <a:rPr lang="cs-CZ" dirty="0"/>
              <a:t>Doklady k výkupu nemovitostí – příloha zrušena</a:t>
            </a:r>
          </a:p>
          <a:p>
            <a:pPr marL="514350" indent="-514350">
              <a:buAutoNum type="arabicPeriod"/>
            </a:pPr>
            <a:r>
              <a:rPr lang="cs-CZ" dirty="0"/>
              <a:t>Výpočet čistých jiných peněžních příjmů –příloha zrušena</a:t>
            </a:r>
          </a:p>
          <a:p>
            <a:pPr marL="514350" indent="-514350">
              <a:buAutoNum type="arabicPeriod"/>
            </a:pPr>
            <a:r>
              <a:rPr lang="cs-CZ" dirty="0"/>
              <a:t>Smlouva o spolupráci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Cyklodoprava</a:t>
            </a:r>
            <a:r>
              <a:rPr lang="cs-CZ" b="1" dirty="0" smtClean="0"/>
              <a:t> 6/6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Indikátory</a:t>
            </a:r>
          </a:p>
          <a:p>
            <a:pPr marL="0" lvl="0" indent="0">
              <a:buNone/>
            </a:pPr>
            <a:r>
              <a:rPr lang="cs-CZ" b="1" dirty="0" smtClean="0"/>
              <a:t>7 61 00 – Délka nově vybudovaných cyklostezek a cyklotras</a:t>
            </a:r>
          </a:p>
          <a:p>
            <a:pPr marL="0" lvl="0" indent="0">
              <a:buNone/>
            </a:pPr>
            <a:r>
              <a:rPr lang="cs-CZ" b="1" dirty="0" smtClean="0"/>
              <a:t>7 62 00 – Délka rekonstruovaných cyklostezek a cyklotras</a:t>
            </a:r>
          </a:p>
          <a:p>
            <a:pPr marL="0" lvl="0" indent="0">
              <a:buNone/>
            </a:pPr>
            <a:r>
              <a:rPr lang="cs-CZ" b="1" dirty="0" smtClean="0"/>
              <a:t>7 64 01 – počet parkovacích míst pro jízdní kola</a:t>
            </a:r>
          </a:p>
          <a:p>
            <a:pPr marL="0" lvl="0" indent="0">
              <a:buNone/>
            </a:pPr>
            <a:endParaRPr lang="cs-CZ" b="1" dirty="0" smtClean="0"/>
          </a:p>
          <a:p>
            <a:r>
              <a:rPr lang="cs-CZ" dirty="0" smtClean="0"/>
              <a:t>Výchozí hodnoty nulové</a:t>
            </a:r>
          </a:p>
          <a:p>
            <a:r>
              <a:rPr lang="cs-CZ" dirty="0" smtClean="0"/>
              <a:t>Cílové hodnoty – plánované k dosažení</a:t>
            </a:r>
          </a:p>
          <a:p>
            <a:pPr marL="0" lvl="0" indent="0">
              <a:buNone/>
            </a:pPr>
            <a:endParaRPr lang="cs-CZ" b="1" dirty="0" smtClean="0"/>
          </a:p>
          <a:p>
            <a:r>
              <a:rPr lang="cs-CZ" dirty="0"/>
              <a:t>Dosaženou hodnotu vykazuje v systému MS2014+ prostřednictvím Průběžných zpráv o realizaci projektu, Závěrečné zprávy o realizaci projektu, Zpráv o udržitelnosti projektu </a:t>
            </a:r>
          </a:p>
          <a:p>
            <a:pPr marL="0" lvl="0" indent="0">
              <a:buNone/>
            </a:pP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err="1"/>
              <a:t>Nízkoemisní</a:t>
            </a:r>
            <a:r>
              <a:rPr lang="cs-CZ" b="1" dirty="0"/>
              <a:t> </a:t>
            </a:r>
            <a:r>
              <a:rPr lang="cs-CZ" b="1" dirty="0" smtClean="0"/>
              <a:t>a bezemisní vozidla 1/5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Hlavní podporovanou aktivitou je pořízení majetku – </a:t>
            </a:r>
            <a:r>
              <a:rPr lang="cs-CZ" b="1" dirty="0" err="1"/>
              <a:t>nízkoemisních</a:t>
            </a:r>
            <a:r>
              <a:rPr lang="cs-CZ" b="1" dirty="0"/>
              <a:t> a bezemisních vozidel pro veřejnou dopravu: </a:t>
            </a:r>
          </a:p>
          <a:p>
            <a:r>
              <a:rPr lang="cs-CZ" dirty="0" smtClean="0"/>
              <a:t>Nákup </a:t>
            </a:r>
            <a:r>
              <a:rPr lang="cs-CZ" dirty="0"/>
              <a:t>silničních </a:t>
            </a:r>
            <a:r>
              <a:rPr lang="cs-CZ" dirty="0" smtClean="0"/>
              <a:t>nízko emisních </a:t>
            </a:r>
            <a:r>
              <a:rPr lang="cs-CZ" dirty="0"/>
              <a:t>vozidel pro zajištění dopravní obslužnosti jako veřejné </a:t>
            </a:r>
            <a:r>
              <a:rPr lang="cs-CZ" dirty="0" smtClean="0"/>
              <a:t>služby v </a:t>
            </a:r>
            <a:r>
              <a:rPr lang="cs-CZ" dirty="0"/>
              <a:t>přepravě cestujících, využívajících alternativní palivo CNG nebo LNG a splňujících </a:t>
            </a:r>
            <a:r>
              <a:rPr lang="cs-CZ" dirty="0" smtClean="0"/>
              <a:t>normu EURO </a:t>
            </a:r>
            <a:r>
              <a:rPr lang="cs-CZ" dirty="0"/>
              <a:t>6</a:t>
            </a:r>
          </a:p>
          <a:p>
            <a:r>
              <a:rPr lang="cs-CZ" dirty="0" smtClean="0"/>
              <a:t>Nákup </a:t>
            </a:r>
            <a:r>
              <a:rPr lang="cs-CZ" dirty="0"/>
              <a:t>silničních bezemisních vozidel pro zajištění dopravní obslužnosti jako veřejné služby </a:t>
            </a:r>
            <a:r>
              <a:rPr lang="cs-CZ" dirty="0" smtClean="0"/>
              <a:t>v přepravě </a:t>
            </a:r>
            <a:r>
              <a:rPr lang="cs-CZ" dirty="0"/>
              <a:t>cestujících, využívajících alternativní palivo elektřinu nebo vodík</a:t>
            </a:r>
          </a:p>
          <a:p>
            <a:r>
              <a:rPr lang="cs-CZ" dirty="0" smtClean="0"/>
              <a:t>přičemž </a:t>
            </a:r>
            <a:r>
              <a:rPr lang="cs-CZ" dirty="0"/>
              <a:t>je možná i libovolná kombinace výše uvedených </a:t>
            </a:r>
            <a:r>
              <a:rPr lang="cs-CZ" dirty="0" smtClean="0"/>
              <a:t>aktivit 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Představení výzvy</a:t>
            </a:r>
          </a:p>
          <a:p>
            <a:pPr lvl="0"/>
            <a:r>
              <a:rPr lang="cs-CZ" dirty="0" smtClean="0"/>
              <a:t>Podporované aktivity</a:t>
            </a:r>
          </a:p>
          <a:p>
            <a:pPr lvl="0"/>
            <a:r>
              <a:rPr lang="cs-CZ" dirty="0" smtClean="0"/>
              <a:t>Způsobilé výdaje</a:t>
            </a:r>
          </a:p>
          <a:p>
            <a:pPr lvl="0"/>
            <a:r>
              <a:rPr lang="cs-CZ" dirty="0" smtClean="0"/>
              <a:t>Indikátory</a:t>
            </a:r>
            <a:endParaRPr lang="cs-CZ" dirty="0"/>
          </a:p>
          <a:p>
            <a:pPr lvl="0"/>
            <a:r>
              <a:rPr lang="cs-CZ" dirty="0" smtClean="0"/>
              <a:t>Podání žádostí o podporu v ISKP 14+</a:t>
            </a:r>
          </a:p>
          <a:p>
            <a:pPr lvl="0"/>
            <a:r>
              <a:rPr lang="cs-CZ" dirty="0" smtClean="0"/>
              <a:t>Hodnocení projektů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Podporovaná aktivita </a:t>
            </a:r>
            <a:br>
              <a:rPr lang="cs-CZ" sz="2400" dirty="0" smtClean="0"/>
            </a:br>
            <a:r>
              <a:rPr lang="cs-CZ" b="1" dirty="0" err="1" smtClean="0"/>
              <a:t>Nízkoemisní</a:t>
            </a:r>
            <a:r>
              <a:rPr lang="cs-CZ" b="1" dirty="0" smtClean="0"/>
              <a:t> a bezemisní vozidla </a:t>
            </a:r>
            <a:r>
              <a:rPr lang="cs-CZ" b="1" dirty="0"/>
              <a:t>2</a:t>
            </a:r>
            <a:r>
              <a:rPr lang="cs-CZ" b="1" dirty="0" smtClean="0"/>
              <a:t>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Nákup silničních </a:t>
            </a:r>
            <a:r>
              <a:rPr lang="cs-CZ" dirty="0" err="1"/>
              <a:t>nízkoemisních</a:t>
            </a:r>
            <a:r>
              <a:rPr lang="cs-CZ" dirty="0"/>
              <a:t> vozidel, silničních bezemisních vozidel nebo bezemisních drážních vozidel pro veřejnou dopravu může být realizován jak za účelem nahrazení stávajících vozidel, tak za účelem rozšíření vozového parku žadatele. S ohledem na povinnost přispívat k eliminaci negativních vlivů dopravy na životní prostředí není možné v projektu pořídit </a:t>
            </a:r>
            <a:r>
              <a:rPr lang="cs-CZ" dirty="0" err="1"/>
              <a:t>nízkoemisní</a:t>
            </a:r>
            <a:r>
              <a:rPr lang="cs-CZ" dirty="0"/>
              <a:t> vozidla jako náhradu stávajících bezemisních vozidel.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Vedlejší aktivity projektu:</a:t>
            </a:r>
            <a:endParaRPr lang="cs-CZ" b="1" dirty="0"/>
          </a:p>
          <a:p>
            <a:r>
              <a:rPr lang="cs-CZ" dirty="0" smtClean="0"/>
              <a:t>zpracování </a:t>
            </a:r>
            <a:r>
              <a:rPr lang="cs-CZ" dirty="0"/>
              <a:t>studie proveditelnosti, </a:t>
            </a:r>
          </a:p>
          <a:p>
            <a:r>
              <a:rPr lang="cs-CZ" dirty="0" smtClean="0"/>
              <a:t>zpracování </a:t>
            </a:r>
            <a:r>
              <a:rPr lang="cs-CZ" dirty="0"/>
              <a:t>zadávacích dokumentací k zakázkám a na organizaci výběrových a zadávacích řízení, 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projektu. 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b="1" dirty="0" err="1"/>
              <a:t>Nízkoemisní</a:t>
            </a:r>
            <a:r>
              <a:rPr lang="cs-CZ" b="1" dirty="0" smtClean="0"/>
              <a:t> a bezemisní vozidla </a:t>
            </a:r>
            <a:r>
              <a:rPr lang="cs-CZ" b="1" dirty="0"/>
              <a:t>3</a:t>
            </a:r>
            <a:r>
              <a:rPr lang="cs-CZ" b="1" dirty="0" smtClean="0"/>
              <a:t>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b="1" dirty="0" smtClean="0"/>
              <a:t>Způsobilé výdaje pro hlavní aktivitu:</a:t>
            </a:r>
          </a:p>
          <a:p>
            <a:r>
              <a:rPr lang="cs-CZ" dirty="0" smtClean="0"/>
              <a:t>Pořízení nových silničních vozidel kategorie M2 a M3 (autobusy pro veřejnou linkovou dopravu s pohonem na CNG nebo na elektřinu)</a:t>
            </a:r>
          </a:p>
          <a:p>
            <a:pPr marL="0" indent="0">
              <a:buNone/>
            </a:pPr>
            <a:r>
              <a:rPr lang="cs-CZ" b="1" dirty="0" smtClean="0"/>
              <a:t>Způsobilé výdaje na vedlejší aktivity projektu</a:t>
            </a:r>
            <a:r>
              <a:rPr lang="cs-CZ" dirty="0" smtClean="0"/>
              <a:t>:</a:t>
            </a:r>
          </a:p>
          <a:p>
            <a:r>
              <a:rPr lang="cs-CZ" dirty="0" smtClean="0"/>
              <a:t>Pořízení služeb bezprostředně souvisejících s realizací projektu (např. výdaje na zpracování studie proveditelnosti)</a:t>
            </a:r>
          </a:p>
          <a:p>
            <a:r>
              <a:rPr lang="cs-CZ" dirty="0" smtClean="0"/>
              <a:t>Povinná publicita</a:t>
            </a:r>
          </a:p>
          <a:p>
            <a:r>
              <a:rPr lang="cs-CZ" dirty="0" smtClean="0"/>
              <a:t>DPH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BLIŽŠÍ VÝČET ZPŮSOBILÝCH VÝDAJŮ JE SOUČÁSTÍ SPECIFICKÝCH PRAVIDEL PRO ŽADATELE A PŘÍJEMCE S VĚCNÝM ZAMĚŘENÍM NA ZVÝŠENÍ PODÍLU UDRŽITELNÝCH FOREM DOPRAVY – PRŮBĚŽNÁ VÝZVA Č. 53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</a:t>
            </a:r>
            <a:r>
              <a:rPr lang="cs-CZ" sz="2400" dirty="0" smtClean="0"/>
              <a:t>aktivita</a:t>
            </a:r>
            <a:br>
              <a:rPr lang="cs-CZ" sz="2400" dirty="0" smtClean="0"/>
            </a:br>
            <a:r>
              <a:rPr lang="cs-CZ" b="1" dirty="0" err="1" smtClean="0"/>
              <a:t>Nízkoemisní</a:t>
            </a:r>
            <a:r>
              <a:rPr lang="cs-CZ" b="1" dirty="0" smtClean="0"/>
              <a:t> </a:t>
            </a:r>
            <a:r>
              <a:rPr lang="cs-CZ" b="1" dirty="0"/>
              <a:t>a bezemisní </a:t>
            </a:r>
            <a:r>
              <a:rPr lang="cs-CZ" b="1" dirty="0" smtClean="0"/>
              <a:t>vozidla 4/5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Povinné přílohy:</a:t>
            </a:r>
          </a:p>
          <a:p>
            <a:pPr marL="514350" indent="-514350">
              <a:buAutoNum type="arabicPeriod"/>
            </a:pPr>
            <a:r>
              <a:rPr lang="cs-CZ" dirty="0"/>
              <a:t>Plná moc</a:t>
            </a:r>
          </a:p>
          <a:p>
            <a:pPr marL="514350" indent="-514350">
              <a:buAutoNum type="arabicPeriod"/>
            </a:pPr>
            <a:r>
              <a:rPr lang="cs-CZ" dirty="0" smtClean="0"/>
              <a:t>Zadávací </a:t>
            </a:r>
            <a:r>
              <a:rPr lang="cs-CZ" dirty="0"/>
              <a:t>a výběrová řízení</a:t>
            </a:r>
          </a:p>
          <a:p>
            <a:pPr marL="514350" indent="-514350">
              <a:buAutoNum type="arabicPeriod"/>
            </a:pPr>
            <a:r>
              <a:rPr lang="cs-CZ" dirty="0" smtClean="0"/>
              <a:t>Doklady </a:t>
            </a:r>
            <a:r>
              <a:rPr lang="cs-CZ" dirty="0"/>
              <a:t>oprávní subjektivitě žadatele – příloha zrušena</a:t>
            </a:r>
          </a:p>
          <a:p>
            <a:pPr marL="514350" indent="-514350">
              <a:buAutoNum type="arabicPeriod"/>
            </a:pPr>
            <a:r>
              <a:rPr lang="cs-CZ" dirty="0" smtClean="0"/>
              <a:t>Výpis </a:t>
            </a:r>
            <a:r>
              <a:rPr lang="cs-CZ" dirty="0"/>
              <a:t>z rejstříku trestů – příloha zrušena</a:t>
            </a:r>
          </a:p>
          <a:p>
            <a:pPr marL="514350" indent="-514350">
              <a:buAutoNum type="arabicPeriod"/>
            </a:pPr>
            <a:r>
              <a:rPr lang="cs-CZ" dirty="0" smtClean="0"/>
              <a:t>Studie </a:t>
            </a:r>
            <a:r>
              <a:rPr lang="cs-CZ" dirty="0"/>
              <a:t>proveditelnosti</a:t>
            </a:r>
          </a:p>
          <a:p>
            <a:pPr marL="514350" indent="-514350">
              <a:buAutoNum type="arabicPeriod"/>
            </a:pPr>
            <a:r>
              <a:rPr lang="cs-CZ" dirty="0" smtClean="0"/>
              <a:t>Karta </a:t>
            </a:r>
            <a:r>
              <a:rPr lang="cs-CZ" dirty="0"/>
              <a:t>souhlasu projektu s principy udržitelné mobility</a:t>
            </a:r>
          </a:p>
          <a:p>
            <a:pPr marL="514350" indent="-514350">
              <a:buAutoNum type="arabicPeriod"/>
            </a:pPr>
            <a:r>
              <a:rPr lang="cs-CZ" dirty="0" smtClean="0"/>
              <a:t>Čestné </a:t>
            </a:r>
            <a:r>
              <a:rPr lang="cs-CZ" dirty="0"/>
              <a:t>prohlášení o skutečném majiteli</a:t>
            </a:r>
          </a:p>
          <a:p>
            <a:pPr marL="514350" indent="-514350">
              <a:buAutoNum type="arabicPeriod"/>
            </a:pPr>
            <a:r>
              <a:rPr lang="cs-CZ" dirty="0" smtClean="0"/>
              <a:t>Smlouva o veřejných službách v přepravě cestujících</a:t>
            </a:r>
          </a:p>
          <a:p>
            <a:pPr marL="514350" indent="-514350">
              <a:buAutoNum type="arabicPeriod"/>
            </a:pPr>
            <a:r>
              <a:rPr lang="cs-CZ" dirty="0" smtClean="0"/>
              <a:t>Licence k provozování linkové osobní dopravy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</a:t>
            </a:r>
            <a:r>
              <a:rPr lang="cs-CZ" sz="2400" dirty="0" smtClean="0"/>
              <a:t>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err="1" smtClean="0"/>
              <a:t>Nízkoemisní</a:t>
            </a:r>
            <a:r>
              <a:rPr lang="cs-CZ" b="1" dirty="0" smtClean="0"/>
              <a:t> </a:t>
            </a:r>
            <a:r>
              <a:rPr lang="cs-CZ" b="1" dirty="0"/>
              <a:t>a bezemisní </a:t>
            </a:r>
            <a:r>
              <a:rPr lang="cs-CZ" b="1" dirty="0" smtClean="0"/>
              <a:t>vozidla 5/5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Indikátory</a:t>
            </a:r>
          </a:p>
          <a:p>
            <a:pPr marL="0" indent="0">
              <a:buNone/>
            </a:pPr>
            <a:r>
              <a:rPr lang="cs-CZ" b="1" dirty="0" smtClean="0"/>
              <a:t>7 48 01 – Počet nově pořízených vozidel pro veřejnou dopravu</a:t>
            </a:r>
          </a:p>
          <a:p>
            <a:pPr marL="0" indent="0">
              <a:buNone/>
            </a:pPr>
            <a:r>
              <a:rPr lang="cs-CZ" b="1" dirty="0" smtClean="0"/>
              <a:t>7 51 10 – Počet osob přepravených veřejnou dopravou</a:t>
            </a:r>
          </a:p>
          <a:p>
            <a:pPr marL="0" indent="0">
              <a:buNone/>
            </a:pPr>
            <a:r>
              <a:rPr lang="cs-CZ" b="1" dirty="0" smtClean="0"/>
              <a:t>3 61 11 – Množství emisí primárních částic a prekurzorů sekundárních částic v rámci podpořených projektů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Dosaženou hodnotu vykazuje v systému MS2014+ prostřednictvím Průběžných zpráv o realizaci projektu, Závěrečné zprávy o realizaci projektu, Zpráv o udržitelnosti projektu </a:t>
            </a:r>
          </a:p>
          <a:p>
            <a:pPr marL="0" indent="0">
              <a:buNone/>
            </a:pPr>
            <a:endParaRPr lang="cs-CZ" b="1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Udržitelnost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= doba, po kterou příjemce musí udržet výstupy projektu</a:t>
            </a:r>
          </a:p>
          <a:p>
            <a:pPr lvl="0"/>
            <a:endParaRPr lang="cs-CZ" dirty="0"/>
          </a:p>
          <a:p>
            <a:pPr marL="0" indent="0">
              <a:buNone/>
            </a:pPr>
            <a:r>
              <a:rPr lang="cs-CZ" dirty="0" smtClean="0"/>
              <a:t>= 5 let od provedení poslední platby příjemci ze strany ŘO IROP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Dále je příjemce povinen:</a:t>
            </a:r>
          </a:p>
          <a:p>
            <a:r>
              <a:rPr lang="cs-CZ" dirty="0" smtClean="0"/>
              <a:t>V aktivitách Bezpečnost dopravy a </a:t>
            </a:r>
            <a:r>
              <a:rPr lang="cs-CZ" dirty="0" err="1" smtClean="0"/>
              <a:t>Cyklodoprava</a:t>
            </a:r>
            <a:r>
              <a:rPr lang="cs-CZ" dirty="0" smtClean="0"/>
              <a:t> zajistit řádnou péči o komunikaci pro pěší nebo cyklisty, na kterou obdržel dotaci IROP</a:t>
            </a:r>
          </a:p>
          <a:p>
            <a:r>
              <a:rPr lang="cs-CZ" dirty="0" smtClean="0"/>
              <a:t>V aktivitě 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pořízená vozidla provozovat při plnění výkonu veřejných služeb, dotaci na pořízení vozidel zohledňovat při uplatňování odpisů, zajistit u vozidel každoroční proběh min. 30 tis. km/40 tis. km dle </a:t>
            </a:r>
            <a:r>
              <a:rPr lang="cs-CZ" smtClean="0"/>
              <a:t>typu vozidla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 smtClean="0">
                <a:hlinkClick r:id="rId3"/>
              </a:rPr>
              <a:t>http://www.dotaceeu.cz/cs/Jak-na-projekt/Elektronicka-zadost/Edukacni-videa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9" y="1825625"/>
            <a:ext cx="981460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576"/>
            <a:ext cx="10515600" cy="353943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722"/>
            <a:ext cx="10515600" cy="359514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6" y="1825625"/>
            <a:ext cx="6619588" cy="4351338"/>
          </a:xfrm>
        </p:spPr>
      </p:pic>
    </p:spTree>
    <p:extLst>
      <p:ext uri="{BB962C8B-B14F-4D97-AF65-F5344CB8AC3E}">
        <p14:creationId xmlns:p14="http://schemas.microsoft.com/office/powerpoint/2010/main" val="521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Představení výzvy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Výzva č. 14 -MAS Chrudimsko – Rozvoj a podpora udržitelné mobility </a:t>
            </a:r>
          </a:p>
          <a:p>
            <a:pPr lvl="0"/>
            <a:r>
              <a:rPr lang="cs-CZ" dirty="0" smtClean="0"/>
              <a:t>Celková částka dotace z Evropského fondu pro regionální rozvoj pro výzvu: </a:t>
            </a:r>
            <a:r>
              <a:rPr lang="cs-CZ" b="1" dirty="0"/>
              <a:t>3</a:t>
            </a:r>
            <a:r>
              <a:rPr lang="cs-CZ" b="1" dirty="0" smtClean="0"/>
              <a:t> 487 582,43Kč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Dotace z EFRR: 95 % způsobilých výdajů, příjemce 5 %</a:t>
            </a:r>
          </a:p>
          <a:p>
            <a:pPr lvl="0"/>
            <a:r>
              <a:rPr lang="cs-CZ" dirty="0" smtClean="0"/>
              <a:t>Minimální výše způsobilých výdajů – 50 000 Kč</a:t>
            </a:r>
          </a:p>
          <a:p>
            <a:pPr lvl="0"/>
            <a:r>
              <a:rPr lang="cs-CZ" dirty="0" smtClean="0"/>
              <a:t>Maximální výše způsobilých výdajů - </a:t>
            </a:r>
            <a:r>
              <a:rPr lang="cs-CZ" b="1" dirty="0"/>
              <a:t>3 487 582,43Kč</a:t>
            </a:r>
            <a:r>
              <a:rPr lang="cs-CZ" dirty="0"/>
              <a:t> </a:t>
            </a:r>
            <a:endParaRPr lang="cs-CZ" dirty="0" smtClean="0"/>
          </a:p>
          <a:p>
            <a:pPr lvl="0"/>
            <a:r>
              <a:rPr lang="cs-CZ" dirty="0" smtClean="0"/>
              <a:t>Vyhlášení výzvy MAS: 29. 05. 2020, v 8 hod</a:t>
            </a:r>
          </a:p>
          <a:p>
            <a:pPr lvl="0"/>
            <a:r>
              <a:rPr lang="cs-CZ" dirty="0" smtClean="0"/>
              <a:t>Uzavření výzvy MAS: 15.09.2020, ve 12 hod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5320"/>
            <a:ext cx="10515600" cy="3171948"/>
          </a:xfrm>
        </p:spPr>
      </p:pic>
    </p:spTree>
    <p:extLst>
      <p:ext uri="{BB962C8B-B14F-4D97-AF65-F5344CB8AC3E}">
        <p14:creationId xmlns:p14="http://schemas.microsoft.com/office/powerpoint/2010/main" val="726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802"/>
            <a:ext cx="10515600" cy="365898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6990905" y="3370213"/>
            <a:ext cx="573578" cy="324196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93" y="1279753"/>
            <a:ext cx="10902614" cy="4820999"/>
          </a:xfrm>
          <a:prstGeom prst="rect">
            <a:avLst/>
          </a:prstGeom>
        </p:spPr>
      </p:pic>
      <p:sp>
        <p:nvSpPr>
          <p:cNvPr id="4" name="Šipka doleva 3"/>
          <p:cNvSpPr/>
          <p:nvPr/>
        </p:nvSpPr>
        <p:spPr>
          <a:xfrm>
            <a:off x="6791497" y="3281681"/>
            <a:ext cx="1113905" cy="4085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7090757" y="4372495"/>
            <a:ext cx="756458" cy="432261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3" y="1825624"/>
            <a:ext cx="9125657" cy="4502713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8794864" y="2990735"/>
            <a:ext cx="1113905" cy="4085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hodnocení žádostí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82590"/>
              </p:ext>
            </p:extLst>
          </p:nvPr>
        </p:nvGraphicFramePr>
        <p:xfrm>
          <a:off x="1549862" y="1426248"/>
          <a:ext cx="81279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63346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832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58385284"/>
                    </a:ext>
                  </a:extLst>
                </a:gridCol>
              </a:tblGrid>
              <a:tr h="302576">
                <a:tc>
                  <a:txBody>
                    <a:bodyPr/>
                    <a:lstStyle/>
                    <a:p>
                      <a:r>
                        <a:rPr lang="cs-CZ" dirty="0" smtClean="0"/>
                        <a:t>Fáze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Orgán MAS/Žadatel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Lhůta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794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 přijatelnosti a formálních</a:t>
                      </a:r>
                      <a:r>
                        <a:rPr lang="cs-CZ" baseline="0" dirty="0" smtClean="0"/>
                        <a:t> náležitostí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Kancelář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25 pracovních </a:t>
                      </a:r>
                      <a:r>
                        <a:rPr lang="cs-CZ" dirty="0" smtClean="0"/>
                        <a:t>dnů od ukončení příjmu žádostí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0890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Věcné 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Výběrová komise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30 pracovních </a:t>
                      </a:r>
                      <a:r>
                        <a:rPr lang="cs-CZ" dirty="0" smtClean="0"/>
                        <a:t>dnů od ukončení KPFN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35392"/>
                  </a:ext>
                </a:extLst>
              </a:tr>
              <a:tr h="746077"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Představenstvo MAS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 </a:t>
                      </a:r>
                      <a:r>
                        <a:rPr lang="cs-CZ" b="1" dirty="0" smtClean="0"/>
                        <a:t>20 pracovních </a:t>
                      </a:r>
                      <a:r>
                        <a:rPr lang="cs-CZ" dirty="0" smtClean="0"/>
                        <a:t>dnů od ukončení věcného hodnocení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03487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Žádost o přezkum negativního výsledku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Žadatel prostřednictvím ISKP 14+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</a:t>
                      </a:r>
                      <a:r>
                        <a:rPr lang="cs-CZ" baseline="0" dirty="0" smtClean="0"/>
                        <a:t> 15 kalendářních dnů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659105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Závěrečné ověření způsobilosti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Centrum pro regionální rozvoj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administrativních kapacit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49958"/>
                  </a:ext>
                </a:extLst>
              </a:tr>
              <a:tr h="522254">
                <a:tc>
                  <a:txBody>
                    <a:bodyPr/>
                    <a:lstStyle/>
                    <a:p>
                      <a:r>
                        <a:rPr lang="cs-CZ" dirty="0" smtClean="0"/>
                        <a:t>Vydání právního aktu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Řídící orgán IROP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Dle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administrativních kapacit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051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kroky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Závěrečné ověření způsobilosti Centrem pro regionální rozvoj</a:t>
            </a:r>
          </a:p>
          <a:p>
            <a:r>
              <a:rPr lang="cs-CZ" dirty="0" smtClean="0"/>
              <a:t>Vydání právního aktu</a:t>
            </a:r>
          </a:p>
          <a:p>
            <a:r>
              <a:rPr lang="cs-CZ" dirty="0" smtClean="0"/>
              <a:t>Realizace projektu</a:t>
            </a:r>
          </a:p>
          <a:p>
            <a:r>
              <a:rPr lang="cs-CZ" dirty="0" smtClean="0"/>
              <a:t>Monitoring projektu – Zprávy o realizaci projektu, Zprávy o udržitelnosti projektu dle obecných pravidel IROP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odkazy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Text výzvy bude po vyhlášení dostupný zde</a:t>
            </a:r>
            <a:r>
              <a:rPr lang="cs-CZ" dirty="0"/>
              <a:t>: http://maschrudimsko.cz/9-vyzva-v-ramci-irop-rozvoj-a-podpora-udrzitelne-mobility</a:t>
            </a:r>
          </a:p>
          <a:p>
            <a:r>
              <a:rPr lang="cs-CZ" dirty="0" smtClean="0"/>
              <a:t>ISKP </a:t>
            </a:r>
            <a:r>
              <a:rPr lang="cs-CZ" dirty="0"/>
              <a:t>14+: </a:t>
            </a:r>
            <a:r>
              <a:rPr lang="cs-CZ" u="sng" dirty="0">
                <a:hlinkClick r:id="rId2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://www.irop.mmr.cz/getmedia/854bc428-6a7a-4b02-af02-51e67870f8c9/Obecna-pravidla-IROP_vydani-1-11_15052018_final.pdf.aspx?ext=.</a:t>
            </a:r>
            <a:r>
              <a:rPr lang="cs-CZ" dirty="0" smtClean="0">
                <a:hlinkClick r:id="rId3"/>
              </a:rPr>
              <a:t>pdf</a:t>
            </a:r>
            <a:endParaRPr lang="cs-CZ" dirty="0" smtClean="0"/>
          </a:p>
          <a:p>
            <a:r>
              <a:rPr lang="cs-CZ" dirty="0" smtClean="0"/>
              <a:t>Specifická 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53: </a:t>
            </a:r>
            <a:r>
              <a:rPr lang="cs-CZ" dirty="0">
                <a:hlinkClick r:id="rId4"/>
              </a:rPr>
              <a:t>https://irop.mmr.cz/getmedia/0dd9323c-706e-4fef-b70c-e4a404d460d3/Specificka-pravidla_SC1-2_CLLD_53_v-1-4.pdf.aspx?ext=.</a:t>
            </a:r>
            <a:r>
              <a:rPr lang="cs-CZ" dirty="0" smtClean="0">
                <a:hlinkClick r:id="rId4"/>
              </a:rPr>
              <a:t>pdf</a:t>
            </a:r>
            <a:endParaRPr lang="cs-CZ" dirty="0" smtClean="0"/>
          </a:p>
          <a:p>
            <a:r>
              <a:rPr lang="cs-CZ" dirty="0" smtClean="0"/>
              <a:t>Podrobné informace k indikátorům: Příloha č. 3 Specifických pravidel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237" y="4205606"/>
            <a:ext cx="5588726" cy="941161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Kontakty</a:t>
            </a:r>
          </a:p>
          <a:p>
            <a:pPr marL="0" indent="0">
              <a:buNone/>
            </a:pPr>
            <a:r>
              <a:rPr lang="cs-CZ" dirty="0" err="1"/>
              <a:t>Resselovo</a:t>
            </a:r>
            <a:r>
              <a:rPr lang="cs-CZ" dirty="0"/>
              <a:t> náměstí 77</a:t>
            </a:r>
          </a:p>
          <a:p>
            <a:pPr marL="0" indent="0">
              <a:buNone/>
            </a:pPr>
            <a:r>
              <a:rPr lang="cs-CZ" dirty="0" smtClean="0"/>
              <a:t>537 </a:t>
            </a:r>
            <a:r>
              <a:rPr lang="cs-CZ"/>
              <a:t>01 </a:t>
            </a:r>
            <a:r>
              <a:rPr lang="cs-CZ" smtClean="0"/>
              <a:t>Chrudim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t-BR" sz="2000" dirty="0"/>
              <a:t>Bc. Jana Pavlišová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jana.pavlisova@maschrudimsko.cz</a:t>
            </a:r>
            <a:endParaRPr lang="cs-CZ" sz="2000" dirty="0" smtClean="0"/>
          </a:p>
          <a:p>
            <a:pPr marL="0" indent="0">
              <a:buNone/>
            </a:pPr>
            <a:r>
              <a:rPr lang="pt-BR" sz="2000" dirty="0"/>
              <a:t>731 188 837</a:t>
            </a:r>
          </a:p>
          <a:p>
            <a:pPr marL="0" indent="0">
              <a:buNone/>
            </a:pPr>
            <a:r>
              <a:rPr lang="cs-CZ" sz="2000" dirty="0" smtClean="0"/>
              <a:t>Ing. Michaela Lutrová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m</a:t>
            </a:r>
            <a:r>
              <a:rPr lang="cs-CZ" sz="2000" dirty="0" smtClean="0">
                <a:hlinkClick r:id="rId3"/>
              </a:rPr>
              <a:t>ichaela.lutrova@maschrudimsko.cz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605 970 057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5" y="814027"/>
            <a:ext cx="719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53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475132" y="2044931"/>
            <a:ext cx="2979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hlinkClick r:id="rId4"/>
              </a:rPr>
              <a:t>http</a:t>
            </a:r>
            <a:r>
              <a:rPr lang="cs-CZ" sz="2400" dirty="0">
                <a:hlinkClick r:id="rId4"/>
              </a:rPr>
              <a:t>://www.irop.mmr.cz/cs/Vyzvy/Seznam/Vyzva-c-53-Udrzitelna-doprava-integrovane-projekty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>
              <a:hlinkClick r:id="rId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Výzva MAS se řídí pravidly výzvy č. </a:t>
            </a:r>
            <a:r>
              <a:rPr lang="cs-CZ" sz="2400" dirty="0" smtClean="0">
                <a:hlinkClick r:id="rId4"/>
              </a:rPr>
              <a:t>53</a:t>
            </a:r>
            <a:endParaRPr lang="cs-CZ" sz="2400" dirty="0">
              <a:hlinkClick r:id="rId4"/>
            </a:endParaRPr>
          </a:p>
          <a:p>
            <a:pPr lvl="0"/>
            <a:endParaRPr lang="cs-CZ" dirty="0">
              <a:hlinkClick r:id="rId4"/>
            </a:endParaRPr>
          </a:p>
          <a:p>
            <a:pPr lvl="0"/>
            <a:endParaRPr lang="cs-CZ" dirty="0" smtClean="0">
              <a:hlinkClick r:id="rId4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51" y="1765311"/>
            <a:ext cx="6886203" cy="38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Bezpečnost dopravy</a:t>
            </a:r>
          </a:p>
          <a:p>
            <a:pPr lvl="0"/>
            <a:r>
              <a:rPr lang="cs-CZ" dirty="0" err="1" smtClean="0"/>
              <a:t>Cyklodoprava</a:t>
            </a:r>
            <a:endParaRPr lang="cs-CZ" dirty="0" smtClean="0"/>
          </a:p>
          <a:p>
            <a:pPr lvl="0"/>
            <a:r>
              <a:rPr lang="cs-CZ" dirty="0" err="1" smtClean="0"/>
              <a:t>Nízkoemisní</a:t>
            </a:r>
            <a:r>
              <a:rPr lang="cs-CZ" dirty="0" smtClean="0"/>
              <a:t> a bezemisní vozidla</a:t>
            </a:r>
          </a:p>
          <a:p>
            <a:pPr lvl="0"/>
            <a:endParaRPr lang="cs-CZ" dirty="0"/>
          </a:p>
          <a:p>
            <a:r>
              <a:rPr lang="cs-CZ" dirty="0" smtClean="0"/>
              <a:t>V rámci jedné žádosti nelze kombinovat aktivity ,,Bezpečnost dopravy“, ,,</a:t>
            </a:r>
            <a:r>
              <a:rPr lang="cs-CZ" dirty="0" err="1" smtClean="0"/>
              <a:t>Cyklodoprava</a:t>
            </a:r>
            <a:r>
              <a:rPr lang="cs-CZ" dirty="0" smtClean="0"/>
              <a:t>“ a ,,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vozidla“</a:t>
            </a:r>
          </a:p>
          <a:p>
            <a:endParaRPr lang="cs-CZ" dirty="0" smtClean="0"/>
          </a:p>
          <a:p>
            <a:r>
              <a:rPr lang="cs-CZ" dirty="0" smtClean="0"/>
              <a:t>Jeden žadatel může předložit více žádostí o podporu.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Oprávnění žadatelé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Aktivita </a:t>
            </a:r>
            <a:r>
              <a:rPr lang="cs-CZ" b="1" dirty="0" err="1"/>
              <a:t>Nízkoemisní</a:t>
            </a:r>
            <a:r>
              <a:rPr lang="cs-CZ" b="1" dirty="0"/>
              <a:t> a bezemisní vozidla</a:t>
            </a:r>
          </a:p>
          <a:p>
            <a:pPr marL="457200" lvl="1" indent="0">
              <a:buNone/>
            </a:pPr>
            <a:r>
              <a:rPr lang="cs-CZ" dirty="0" smtClean="0"/>
              <a:t>Kraje </a:t>
            </a:r>
            <a:r>
              <a:rPr lang="cs-CZ" dirty="0"/>
              <a:t>a obce, pokud poskytují veřejné služby v přepravě cestujících samy, </a:t>
            </a:r>
            <a:r>
              <a:rPr lang="cs-CZ" dirty="0" smtClean="0"/>
              <a:t> dopravci </a:t>
            </a:r>
            <a:r>
              <a:rPr lang="cs-CZ" dirty="0"/>
              <a:t>ve </a:t>
            </a:r>
            <a:r>
              <a:rPr lang="cs-CZ" dirty="0" smtClean="0"/>
              <a:t>veřejné dopravě </a:t>
            </a:r>
            <a:r>
              <a:rPr lang="cs-CZ" dirty="0"/>
              <a:t>na základě smlouvy o veřejných službách v přepravě cestujících</a:t>
            </a:r>
          </a:p>
          <a:p>
            <a:r>
              <a:rPr lang="cs-CZ" b="1" dirty="0"/>
              <a:t>Aktivita Bezpečnost dopravy</a:t>
            </a:r>
          </a:p>
          <a:p>
            <a:pPr marL="457200" lvl="1" indent="0">
              <a:buNone/>
            </a:pPr>
            <a:r>
              <a:rPr lang="cs-CZ" dirty="0" smtClean="0"/>
              <a:t>Obce</a:t>
            </a:r>
            <a:r>
              <a:rPr lang="cs-CZ" dirty="0"/>
              <a:t>, dobrovolné svazky obcí, organizace zřizované nebo zakládané obcemi, </a:t>
            </a:r>
            <a:r>
              <a:rPr lang="cs-CZ" dirty="0" smtClean="0"/>
              <a:t>organizace zřizované </a:t>
            </a:r>
            <a:r>
              <a:rPr lang="cs-CZ" dirty="0"/>
              <a:t>nebo zakládané dobrovolnými svazky obcí</a:t>
            </a:r>
          </a:p>
          <a:p>
            <a:r>
              <a:rPr lang="cs-CZ" b="1" dirty="0"/>
              <a:t>Aktivita </a:t>
            </a:r>
            <a:r>
              <a:rPr lang="cs-CZ" b="1" dirty="0" err="1"/>
              <a:t>Cyklodoprava</a:t>
            </a:r>
            <a:endParaRPr lang="cs-CZ" b="1" dirty="0"/>
          </a:p>
          <a:p>
            <a:pPr marL="457200" lvl="1" indent="0">
              <a:buNone/>
            </a:pPr>
            <a:r>
              <a:rPr lang="cs-CZ" dirty="0"/>
              <a:t>Obce, dobrovolné svazky obcí, organizace zřizované nebo zakládané obcemi, </a:t>
            </a:r>
            <a:r>
              <a:rPr lang="cs-CZ" dirty="0" smtClean="0"/>
              <a:t>organizace zřizované </a:t>
            </a:r>
            <a:r>
              <a:rPr lang="cs-CZ" dirty="0"/>
              <a:t>nebo zakládané dobrovolnými svazky obcí</a:t>
            </a: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Bezpečnost dopravy 1/6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sz="3600" b="1" dirty="0" smtClean="0"/>
              <a:t>Hlavní podporované aktivity (minimálně 85 % celkových způsobilých výdajů)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chodníků podél silnic I., II. a III. třídy a </a:t>
            </a:r>
            <a:r>
              <a:rPr lang="cs-CZ" dirty="0" smtClean="0"/>
              <a:t>místních komunikací </a:t>
            </a:r>
            <a:r>
              <a:rPr lang="cs-CZ" dirty="0"/>
              <a:t>nebo chodníků a stezek odklánějících pěší dopravu od silnic I., II a III. třídy </a:t>
            </a:r>
            <a:r>
              <a:rPr lang="cs-CZ" dirty="0" smtClean="0"/>
              <a:t>a místních </a:t>
            </a:r>
            <a:r>
              <a:rPr lang="cs-CZ" dirty="0"/>
              <a:t>komunikací, přizpůsobených osobám s omezenou schopností pohybu a </a:t>
            </a:r>
            <a:r>
              <a:rPr lang="cs-CZ" dirty="0" err="1" smtClean="0"/>
              <a:t>orientace,včetně</a:t>
            </a:r>
            <a:r>
              <a:rPr lang="cs-CZ" dirty="0" smtClean="0"/>
              <a:t> </a:t>
            </a:r>
            <a:r>
              <a:rPr lang="cs-CZ" dirty="0"/>
              <a:t>přechodů pro chodce a míst pro přecházení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bezbariérových komunikací pro pěší k </a:t>
            </a:r>
            <a:r>
              <a:rPr lang="cs-CZ" dirty="0" smtClean="0"/>
              <a:t>zastávkám veřejné </a:t>
            </a:r>
            <a:r>
              <a:rPr lang="cs-CZ" dirty="0"/>
              <a:t>hromadné dopravy</a:t>
            </a:r>
          </a:p>
          <a:p>
            <a:r>
              <a:rPr lang="cs-CZ" dirty="0" smtClean="0"/>
              <a:t>Rekonstrukce</a:t>
            </a:r>
            <a:r>
              <a:rPr lang="cs-CZ" dirty="0"/>
              <a:t>, modernizace a výstavba podchodů nebo lávek pro chodce přes silnice I., II. </a:t>
            </a:r>
            <a:r>
              <a:rPr lang="cs-CZ" dirty="0" smtClean="0"/>
              <a:t>a III</a:t>
            </a:r>
            <a:r>
              <a:rPr lang="cs-CZ" dirty="0"/>
              <a:t>. třídy, místní komunikace, železniční a tramvajovou dráhu, přizpůsobených osobám </a:t>
            </a:r>
            <a:r>
              <a:rPr lang="cs-CZ" dirty="0" smtClean="0"/>
              <a:t>s omezenou </a:t>
            </a:r>
            <a:r>
              <a:rPr lang="cs-CZ" dirty="0"/>
              <a:t>schopností pohybu a orientace a navazujících na bezbariérové komunikace pro pěší</a:t>
            </a:r>
          </a:p>
          <a:p>
            <a:r>
              <a:rPr lang="cs-CZ" dirty="0" smtClean="0"/>
              <a:t>Realizace </a:t>
            </a:r>
            <a:r>
              <a:rPr lang="cs-CZ" dirty="0"/>
              <a:t>prvků zvyšujících bezpečnost železniční, silniční, cyklistické a pěší </a:t>
            </a:r>
            <a:r>
              <a:rPr lang="cs-CZ" dirty="0" smtClean="0"/>
              <a:t>dopravy (bezpečnostní </a:t>
            </a:r>
            <a:r>
              <a:rPr lang="cs-CZ" dirty="0"/>
              <a:t>opatření realizovaná na silnici, místní komunikaci nebo dráze, veřejné </a:t>
            </a:r>
            <a:r>
              <a:rPr lang="cs-CZ" dirty="0" smtClean="0"/>
              <a:t>osvětlení, prvky </a:t>
            </a:r>
            <a:r>
              <a:rPr lang="cs-CZ" dirty="0"/>
              <a:t>inteligentních dopravních systémů)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Bezpečnost dopravy 2/6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64892" y="1690689"/>
            <a:ext cx="10927829" cy="444028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Vedlejší podporované aktivity (maximálně 15 % celkových způsobilých výdajů):</a:t>
            </a:r>
          </a:p>
          <a:p>
            <a:r>
              <a:rPr lang="cs-CZ" dirty="0" smtClean="0"/>
              <a:t>realizace </a:t>
            </a:r>
            <a:r>
              <a:rPr lang="cs-CZ" dirty="0"/>
              <a:t>stavbou vyvolaných </a:t>
            </a:r>
            <a:r>
              <a:rPr lang="cs-CZ" dirty="0" smtClean="0"/>
              <a:t>investic</a:t>
            </a:r>
            <a:endParaRPr lang="cs-CZ" dirty="0"/>
          </a:p>
          <a:p>
            <a:r>
              <a:rPr lang="cs-CZ" dirty="0" smtClean="0"/>
              <a:t>zpracování </a:t>
            </a:r>
            <a:r>
              <a:rPr lang="cs-CZ" dirty="0"/>
              <a:t>projektových </a:t>
            </a:r>
            <a:r>
              <a:rPr lang="cs-CZ" dirty="0" smtClean="0"/>
              <a:t>dokumentací </a:t>
            </a:r>
            <a:endParaRPr lang="cs-CZ" dirty="0"/>
          </a:p>
          <a:p>
            <a:r>
              <a:rPr lang="cs-CZ" dirty="0" smtClean="0"/>
              <a:t>výkup </a:t>
            </a:r>
            <a:r>
              <a:rPr lang="cs-CZ" dirty="0"/>
              <a:t>nemovitostí podmiňujících </a:t>
            </a:r>
            <a:r>
              <a:rPr lang="cs-CZ" dirty="0" smtClean="0"/>
              <a:t>výstavbu </a:t>
            </a:r>
            <a:endParaRPr lang="cs-CZ" dirty="0"/>
          </a:p>
          <a:p>
            <a:r>
              <a:rPr lang="cs-CZ" dirty="0" smtClean="0"/>
              <a:t>provádění </a:t>
            </a:r>
            <a:r>
              <a:rPr lang="cs-CZ" dirty="0"/>
              <a:t>inženýrské činnosti ve </a:t>
            </a:r>
            <a:r>
              <a:rPr lang="cs-CZ" dirty="0" smtClean="0"/>
              <a:t>výstavbě</a:t>
            </a:r>
            <a:endParaRPr lang="cs-CZ" dirty="0"/>
          </a:p>
          <a:p>
            <a:r>
              <a:rPr lang="cs-CZ" dirty="0" smtClean="0"/>
              <a:t>vybrané </a:t>
            </a:r>
            <a:r>
              <a:rPr lang="cs-CZ" dirty="0"/>
              <a:t>služby bezprostředně související s realizací </a:t>
            </a:r>
            <a:r>
              <a:rPr lang="cs-CZ" dirty="0" smtClean="0"/>
              <a:t>projektu </a:t>
            </a:r>
            <a:endParaRPr lang="cs-CZ" dirty="0"/>
          </a:p>
          <a:p>
            <a:r>
              <a:rPr lang="cs-CZ" dirty="0" smtClean="0"/>
              <a:t>povinná publicita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Pojem </a:t>
            </a:r>
            <a:r>
              <a:rPr lang="cs-CZ" dirty="0"/>
              <a:t>rekonstrukce/modernizace komunikace pro pěší zahrnuje stavební úpravy stávající komunikace spojené s přestavbou zemního tělesa nebo konstrukčních vrstev komunikace, jejímž výsledkem je změna nivelety, směrového vedení nebo šířkového uspořádání komunikace. Rekonstrukce/modernizace se rovněž týká stavebních úprav mostních objektů. Technické řešení musí být v souladu s platnou legislativou a technickými normami (zejména vyhláškou č. 398/2009 Sb., ČSN 73 6110, ČSN 73 6101, ČSN EN 13 201, TP 179, TP 170, TP 103, TP 218, TKP Kapitola 15).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Bezpečnost dopravy 3/6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Způsobilé výdaje na hlavní aktivity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Stavby- výdaje na realizaci chodníků a pásů pro chodce, společných pásů pro cyklisty, atd.</a:t>
            </a:r>
          </a:p>
          <a:p>
            <a:pPr lvl="1"/>
            <a:r>
              <a:rPr lang="cs-CZ" dirty="0" smtClean="0"/>
              <a:t>Výdaje na realizaci prvků zvyšujících bezpečnost pěší dopravy (podchody, lávky, přechody, opěrné zdi, atd.)</a:t>
            </a:r>
          </a:p>
          <a:p>
            <a:pPr lvl="1"/>
            <a:r>
              <a:rPr lang="cs-CZ" dirty="0" smtClean="0"/>
              <a:t>Další související výdaje (příprava staveniště, demolice objektů, rekultivace ploch, atd.)</a:t>
            </a:r>
          </a:p>
          <a:p>
            <a:pPr lvl="1"/>
            <a:r>
              <a:rPr lang="cs-CZ" dirty="0" smtClean="0"/>
              <a:t>DPH- pokud nemá žadatel nárok na odpočet DPH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2267</Words>
  <Application>Microsoft Office PowerPoint</Application>
  <PresentationFormat>Širokoúhlá obrazovka</PresentationFormat>
  <Paragraphs>307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Motiv Office</vt:lpstr>
      <vt:lpstr>Seminář pro potenciální žadatele  14. výzva v rámci IROP: Rozvoj a podpora udržitelné mobility 480/06_16_038/CLLD_16_01_098</vt:lpstr>
      <vt:lpstr>Obsah</vt:lpstr>
      <vt:lpstr>Představení výzvy</vt:lpstr>
      <vt:lpstr>Výzva č. 53 IROP</vt:lpstr>
      <vt:lpstr>Podporované aktivity</vt:lpstr>
      <vt:lpstr>Oprávnění žadatelé</vt:lpstr>
      <vt:lpstr>Podporovaná aktivita Bezpečnost dopravy 1/6</vt:lpstr>
      <vt:lpstr>Podporovaná aktivita Bezpečnost dopravy 2/6</vt:lpstr>
      <vt:lpstr>Podporovaná aktivita Bezpečnost dopravy 3/6</vt:lpstr>
      <vt:lpstr>Podporovaná aktivita Bezpečnost dopravy 4/6</vt:lpstr>
      <vt:lpstr>Podporovaná aktivita  Bezpečnost dopravy 5/6</vt:lpstr>
      <vt:lpstr>Podporovaná aktivita  Bezpečnost dopravy 6/6</vt:lpstr>
      <vt:lpstr>Podporovaná aktivita  Cyklodoprava 1/6</vt:lpstr>
      <vt:lpstr>Podporovaná aktivita  Cyklodoprava 2/6</vt:lpstr>
      <vt:lpstr>Podporovaná aktivita  Cyklodoprava 3/6</vt:lpstr>
      <vt:lpstr>Podporovaná aktivita  Cyklodoprava 4/6</vt:lpstr>
      <vt:lpstr>Podporovaná aktivita  Cyklodoprava 5/6</vt:lpstr>
      <vt:lpstr>Podporovaná aktivita  Cyklodoprava 6/6</vt:lpstr>
      <vt:lpstr>Podporovaná aktivita  Nízkoemisní a bezemisní vozidla 1/5</vt:lpstr>
      <vt:lpstr>Podporovaná aktivita  Nízkoemisní a bezemisní vozidla 2/5</vt:lpstr>
      <vt:lpstr>Podporovaná aktivita  Nízkoemisní a bezemisní vozidla 3/5</vt:lpstr>
      <vt:lpstr>Podporovaná aktivita Nízkoemisní a bezemisní vozidla 4/5</vt:lpstr>
      <vt:lpstr>Podporovaná aktivita Nízkoemisní a bezemisní vozidla 5/5</vt:lpstr>
      <vt:lpstr>Udržitelnost</vt:lpstr>
      <vt:lpstr>Podání žádosti o podporu 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Postup hodnocení žádostí</vt:lpstr>
      <vt:lpstr>Další kroky</vt:lpstr>
      <vt:lpstr>Důležité odkazy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potenciální žadatele</dc:title>
  <dc:creator>Pc1</dc:creator>
  <cp:lastModifiedBy>Pc2</cp:lastModifiedBy>
  <cp:revision>92</cp:revision>
  <dcterms:created xsi:type="dcterms:W3CDTF">2017-10-23T09:57:02Z</dcterms:created>
  <dcterms:modified xsi:type="dcterms:W3CDTF">2020-06-10T10:23:08Z</dcterms:modified>
</cp:coreProperties>
</file>