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59" r:id="rId3"/>
    <p:sldId id="321" r:id="rId4"/>
    <p:sldId id="320" r:id="rId5"/>
    <p:sldId id="317" r:id="rId6"/>
    <p:sldId id="309" r:id="rId7"/>
    <p:sldId id="297" r:id="rId8"/>
    <p:sldId id="263" r:id="rId9"/>
    <p:sldId id="264" r:id="rId10"/>
    <p:sldId id="270" r:id="rId11"/>
    <p:sldId id="265" r:id="rId12"/>
    <p:sldId id="266" r:id="rId13"/>
    <p:sldId id="308" r:id="rId14"/>
    <p:sldId id="267" r:id="rId15"/>
    <p:sldId id="271" r:id="rId16"/>
    <p:sldId id="268" r:id="rId17"/>
    <p:sldId id="273" r:id="rId18"/>
    <p:sldId id="274" r:id="rId19"/>
    <p:sldId id="276" r:id="rId20"/>
    <p:sldId id="275" r:id="rId21"/>
    <p:sldId id="302" r:id="rId22"/>
    <p:sldId id="303" r:id="rId23"/>
    <p:sldId id="305" r:id="rId24"/>
    <p:sldId id="277" r:id="rId25"/>
    <p:sldId id="279" r:id="rId26"/>
    <p:sldId id="280" r:id="rId27"/>
    <p:sldId id="294" r:id="rId28"/>
    <p:sldId id="293" r:id="rId29"/>
    <p:sldId id="295" r:id="rId30"/>
    <p:sldId id="307" r:id="rId31"/>
    <p:sldId id="285" r:id="rId32"/>
    <p:sldId id="286" r:id="rId33"/>
    <p:sldId id="287" r:id="rId34"/>
    <p:sldId id="288" r:id="rId35"/>
    <p:sldId id="289" r:id="rId36"/>
    <p:sldId id="290" r:id="rId37"/>
    <p:sldId id="319" r:id="rId38"/>
    <p:sldId id="318" r:id="rId39"/>
    <p:sldId id="324" r:id="rId40"/>
    <p:sldId id="325" r:id="rId41"/>
    <p:sldId id="326" r:id="rId42"/>
    <p:sldId id="323" r:id="rId43"/>
    <p:sldId id="301" r:id="rId4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8006D-7B1E-45FE-B708-442764A2ED56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3E024-4E88-4515-BC30-EB4363F370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7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9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16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2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25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4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9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3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59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0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3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46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C156-001E-402A-87C7-20BAB2134A1A}" type="datetimeFigureOut">
              <a:rPr lang="cs-CZ" smtClean="0"/>
              <a:t>31.10.2017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8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strukturalni-fondy.cz/cs/Microsites/IROP/Vyzvy/Vyzva-c-53-Udrzitelna-doprava-integrovane-projekty-CLL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hyperlink" Target="http://www.maschrudimsko.cz/kdy-zadat-vyzv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strukturalni-fondy.cz/getmedia/0214a19a-5d4a-4734-b1b2-7facb47b9f4a/Obecna-pravidla-IROP_vydani-1-9_2-6.2017.pdf?ext=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va.rousarova@maschrudimsko.cz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renata.havlova@maschrudimsko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79418"/>
            <a:ext cx="9144000" cy="2728568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Seminář pro potenciální </a:t>
            </a:r>
            <a:r>
              <a:rPr lang="cs-CZ" sz="4400" dirty="0" smtClean="0"/>
              <a:t>žadatele 31.10.2017</a:t>
            </a:r>
            <a:br>
              <a:rPr lang="cs-CZ" sz="4400" dirty="0" smtClean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000" dirty="0"/>
              <a:t>IROP </a:t>
            </a:r>
            <a:r>
              <a:rPr lang="cs-CZ" sz="4000" dirty="0" smtClean="0"/>
              <a:t>– Rozvoj infrastruktury pro kvalitní vzdělávání všech věkových skupin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07986"/>
            <a:ext cx="9144000" cy="949814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 VAZBA NA VÝZVU ŘO IROP Č. 68 ZVYŠOVÁNÍ KVALITY A DOSTUPNOSTI INFRASTRUKTURY PRO VZDĚLÁVÁNÍ A CELOŽIVOTNÍ UČENÍ - integrované projekty CLLD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3" y="83127"/>
            <a:ext cx="5454614" cy="11471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88720"/>
            <a:ext cx="10515600" cy="598516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Popis podporovaných aktivit</a:t>
            </a:r>
            <a:br>
              <a:rPr lang="cs-CZ" sz="27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pro předškolní vzdělání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7361"/>
            <a:ext cx="10515600" cy="41315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Podporovány jsou aktivity zaměřené na zvýšení nedostatečné kapacity </a:t>
            </a:r>
            <a:r>
              <a:rPr lang="cs-CZ" dirty="0" smtClean="0"/>
              <a:t>kvalitních a </a:t>
            </a:r>
            <a:r>
              <a:rPr lang="cs-CZ" dirty="0"/>
              <a:t>cenově dostupných zařízení péče o děti v předškolním věku v území, kde </a:t>
            </a:r>
            <a:r>
              <a:rPr lang="cs-CZ" dirty="0" smtClean="0"/>
              <a:t>je prokazatelný </a:t>
            </a:r>
            <a:r>
              <a:rPr lang="cs-CZ" dirty="0"/>
              <a:t>nedostatek těchto zařízení. Cílem je umožnit lepší zapojení rodičů s </a:t>
            </a:r>
            <a:r>
              <a:rPr lang="cs-CZ" dirty="0" smtClean="0"/>
              <a:t>dětmi předškolního </a:t>
            </a:r>
            <a:r>
              <a:rPr lang="cs-CZ" dirty="0"/>
              <a:t>věku na trh práce.</a:t>
            </a:r>
          </a:p>
          <a:p>
            <a:pPr marL="0" indent="0">
              <a:buNone/>
            </a:pPr>
            <a:r>
              <a:rPr lang="cs-CZ" dirty="0"/>
              <a:t>V případě, že krajská hygienická stanice udělila výjimku k dočasnému zvýšení </a:t>
            </a:r>
            <a:r>
              <a:rPr lang="cs-CZ" dirty="0" smtClean="0"/>
              <a:t>kapacit mateřské </a:t>
            </a:r>
            <a:r>
              <a:rPr lang="cs-CZ" dirty="0"/>
              <a:t>školy </a:t>
            </a:r>
            <a:r>
              <a:rPr lang="cs-CZ" dirty="0" smtClean="0"/>
              <a:t>(třídy), </a:t>
            </a:r>
            <a:r>
              <a:rPr lang="cs-CZ" dirty="0"/>
              <a:t>lze v projektu zařízení rekonstruovat tak, aby výjimka již </a:t>
            </a:r>
            <a:r>
              <a:rPr lang="cs-CZ" dirty="0" smtClean="0"/>
              <a:t>nebyla potřeba</a:t>
            </a:r>
            <a:r>
              <a:rPr lang="cs-CZ" dirty="0"/>
              <a:t>. Kapacita podpořeného zařízení uvedená v Rejstříku škol a školských </a:t>
            </a:r>
            <a:r>
              <a:rPr lang="cs-CZ" dirty="0" smtClean="0"/>
              <a:t>zařízení při </a:t>
            </a:r>
            <a:r>
              <a:rPr lang="cs-CZ" dirty="0"/>
              <a:t>podání žádosti o podporu musí zůstat po ukončení realizace projektu </a:t>
            </a:r>
            <a:r>
              <a:rPr lang="cs-CZ" dirty="0" smtClean="0"/>
              <a:t>zachována, příp</a:t>
            </a:r>
            <a:r>
              <a:rPr lang="cs-CZ" dirty="0"/>
              <a:t>. bude navýšena.</a:t>
            </a:r>
          </a:p>
          <a:p>
            <a:pPr marL="0" indent="0">
              <a:buNone/>
            </a:pPr>
            <a:r>
              <a:rPr lang="cs-CZ" dirty="0"/>
              <a:t>Stanovisko krajské hygienické stanice musí být součástí žádosti o podporu.</a:t>
            </a:r>
          </a:p>
          <a:p>
            <a:pPr marL="0" indent="0">
              <a:buNone/>
            </a:pPr>
            <a:r>
              <a:rPr lang="cs-CZ" dirty="0"/>
              <a:t>Údaj o kapacitě zařízení uvede žadatel ve Studii proveditelnosti v popisu </a:t>
            </a:r>
            <a:r>
              <a:rPr lang="cs-CZ" dirty="0" smtClean="0"/>
              <a:t>projektu. Kapacita </a:t>
            </a:r>
            <a:r>
              <a:rPr lang="cs-CZ" dirty="0"/>
              <a:t>mateřských škol, zapsaných v Rejstříku škol a </a:t>
            </a:r>
            <a:r>
              <a:rPr lang="cs-CZ" dirty="0" smtClean="0"/>
              <a:t>školských </a:t>
            </a:r>
            <a:r>
              <a:rPr lang="cs-CZ" dirty="0"/>
              <a:t>zařízení, </a:t>
            </a:r>
            <a:r>
              <a:rPr lang="cs-CZ" dirty="0" smtClean="0"/>
              <a:t>bude ověřována </a:t>
            </a:r>
            <a:r>
              <a:rPr lang="cs-CZ" dirty="0"/>
              <a:t>v tomto rejstříku. Kapacita dětských skupin, zapsaných v Evidenci </a:t>
            </a:r>
            <a:r>
              <a:rPr lang="cs-CZ" dirty="0" smtClean="0"/>
              <a:t>dětských </a:t>
            </a:r>
            <a:r>
              <a:rPr lang="en-US" dirty="0" smtClean="0"/>
              <a:t>skupin</a:t>
            </a:r>
            <a:r>
              <a:rPr lang="cs-CZ" dirty="0" smtClean="0"/>
              <a:t>, </a:t>
            </a:r>
            <a:r>
              <a:rPr lang="en-US" dirty="0" smtClean="0"/>
              <a:t>bude ověřov</a:t>
            </a:r>
            <a:r>
              <a:rPr lang="cs-CZ" dirty="0" smtClean="0"/>
              <a:t>a</a:t>
            </a:r>
            <a:r>
              <a:rPr lang="en-US" dirty="0" smtClean="0"/>
              <a:t>n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/>
              <a:t>v této evidenci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Projektové záměry musí být v souladu s </a:t>
            </a:r>
            <a:r>
              <a:rPr lang="cs-CZ" b="1" dirty="0"/>
              <a:t>Místním </a:t>
            </a:r>
            <a:r>
              <a:rPr lang="cs-CZ" b="1" dirty="0" smtClean="0"/>
              <a:t>akčním plánem vzdělávání (MAP)</a:t>
            </a:r>
            <a:endParaRPr lang="cs-CZ" b="1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51" y="249063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9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Popis podporovaných aktivit – způsobilé výdaje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Aktivita </a:t>
            </a:r>
            <a:r>
              <a:rPr lang="cs-CZ" sz="3100" b="1" dirty="0" smtClean="0"/>
              <a:t>Infrastruktura pro předškolní vzdělání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86494"/>
            <a:ext cx="10515600" cy="41813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Podpora může být poskytnuta na </a:t>
            </a:r>
            <a:r>
              <a:rPr lang="cs-CZ" b="1" dirty="0"/>
              <a:t>zvýšení kapacity zařízení, </a:t>
            </a:r>
            <a:r>
              <a:rPr lang="cs-CZ" dirty="0"/>
              <a:t>které zajišťuje péči, výchovu a vzdělávání dětí ve věku do 3 let a v předškolním věku.</a:t>
            </a:r>
          </a:p>
          <a:p>
            <a:pPr marL="0" indent="0">
              <a:buNone/>
            </a:pPr>
            <a:r>
              <a:rPr lang="cs-CZ" b="1" dirty="0" smtClean="0"/>
              <a:t>Podporované aktivity jsou rozdělené na hlavní a vedlejší</a:t>
            </a:r>
          </a:p>
          <a:p>
            <a:pPr marL="0" indent="0">
              <a:buNone/>
            </a:pPr>
            <a:r>
              <a:rPr lang="cs-CZ" dirty="0" smtClean="0"/>
              <a:t>Na hlavní aktivity projektu musí být vynaloženo minimálně 85% celkových způsobilých výdajů projektu. Hlavní aktivity projektu jsou ty aktivity, které vedou k naplnění cílů a indikátorů projektu.</a:t>
            </a:r>
          </a:p>
          <a:p>
            <a:pPr marL="0" indent="0">
              <a:buNone/>
            </a:pPr>
            <a:r>
              <a:rPr lang="cs-CZ" b="1" dirty="0" smtClean="0"/>
              <a:t>Hlavní podporované aktivity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▪ Stavby a stavební práce spojené s </a:t>
            </a:r>
            <a:r>
              <a:rPr lang="cs-CZ" dirty="0" smtClean="0"/>
              <a:t>výstavbou </a:t>
            </a:r>
            <a:r>
              <a:rPr lang="cs-CZ" dirty="0"/>
              <a:t>nové infrastruktury </a:t>
            </a:r>
            <a:r>
              <a:rPr lang="cs-CZ" dirty="0" smtClean="0"/>
              <a:t>včetně vybudování </a:t>
            </a:r>
            <a:r>
              <a:rPr lang="cs-CZ" dirty="0"/>
              <a:t>přípojky pro přivedení inženýrských sítí</a:t>
            </a:r>
          </a:p>
          <a:p>
            <a:pPr marL="0" indent="0">
              <a:buNone/>
            </a:pPr>
            <a:r>
              <a:rPr lang="cs-CZ" dirty="0"/>
              <a:t>▪ Rekonstrukce a stavební úpravy stávající infrastruktury (včetně </a:t>
            </a:r>
            <a:r>
              <a:rPr lang="cs-CZ" dirty="0" smtClean="0"/>
              <a:t>zabezpečení bezbariérovosti </a:t>
            </a:r>
            <a:r>
              <a:rPr lang="cs-CZ" dirty="0"/>
              <a:t>dle vyhlášky č. 398/2009 Sb.)</a:t>
            </a:r>
          </a:p>
          <a:p>
            <a:pPr marL="0" indent="0">
              <a:buNone/>
            </a:pPr>
            <a:r>
              <a:rPr lang="cs-CZ" dirty="0"/>
              <a:t>▪ Nákup pozemků a staveb (nemovitostí</a:t>
            </a:r>
            <a:r>
              <a:rPr lang="cs-CZ" dirty="0" smtClean="0"/>
              <a:t>) – cena pozemku nesmí přesáhnou 10% celkových způsobilých výdajů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▪ Pořízení vybavení budov a učeben</a:t>
            </a:r>
          </a:p>
          <a:p>
            <a:pPr marL="0" indent="0">
              <a:buNone/>
            </a:pPr>
            <a:r>
              <a:rPr lang="cs-CZ" dirty="0"/>
              <a:t>▪ Pořízení kompenzačních </a:t>
            </a:r>
            <a:r>
              <a:rPr lang="cs-CZ" dirty="0" smtClean="0"/>
              <a:t>pomůcek (Pořízený majetek podléhá kontrole a při nákupu vybavení důrazně upozorňujeme příjemce, že je potřeba udržet výstupy z projektu po celou dobu udržitelnosti – tj. pět let od provedené poslední platby příjemci ze strany ŘO IROP a evidovat je.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39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0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88473"/>
            <a:ext cx="10515600" cy="40221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 – způsobilé výdaje </a:t>
            </a:r>
            <a:br>
              <a:rPr lang="cs-CZ" sz="2800" dirty="0" smtClean="0"/>
            </a:br>
            <a:r>
              <a:rPr lang="cs-CZ" sz="2800" dirty="0" smtClean="0"/>
              <a:t>Aktivita </a:t>
            </a:r>
            <a:r>
              <a:rPr lang="cs-CZ" sz="2800" b="1" dirty="0" smtClean="0"/>
              <a:t>Infrastruktura pro předškolní vzdělání</a:t>
            </a:r>
            <a:br>
              <a:rPr lang="cs-CZ" sz="2800" b="1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Vedlejší podporované aktivity</a:t>
            </a:r>
          </a:p>
          <a:p>
            <a:r>
              <a:rPr lang="cs-CZ" dirty="0" smtClean="0"/>
              <a:t>Demolice související s realizací projektu</a:t>
            </a:r>
          </a:p>
          <a:p>
            <a:r>
              <a:rPr lang="cs-CZ" dirty="0" smtClean="0"/>
              <a:t>Pořízení bezpečnostních prvků a zařízení, osvětlení, elektronického a mechanického zabezpečení</a:t>
            </a:r>
          </a:p>
          <a:p>
            <a:r>
              <a:rPr lang="cs-CZ" dirty="0" smtClean="0"/>
              <a:t>Pořízení herních prvků</a:t>
            </a:r>
          </a:p>
          <a:p>
            <a:r>
              <a:rPr lang="cs-CZ" dirty="0" smtClean="0"/>
              <a:t>Úpravy venkovního prostranství (přístupové cesty v areálu, zeleň hřiště a herní prvky</a:t>
            </a:r>
          </a:p>
          <a:p>
            <a:r>
              <a:rPr lang="cs-CZ" dirty="0" smtClean="0"/>
              <a:t>Projektová dokumentace, EIA</a:t>
            </a:r>
          </a:p>
          <a:p>
            <a:r>
              <a:rPr lang="cs-CZ" dirty="0" smtClean="0"/>
              <a:t>Zabezpečení výstavby (technický dozor investora, BOZP, autorský dozor)</a:t>
            </a:r>
          </a:p>
          <a:p>
            <a:r>
              <a:rPr lang="cs-CZ" dirty="0" smtClean="0"/>
              <a:t>Pořízení služeb bezprostředně souvisejících s realizací projektu</a:t>
            </a:r>
          </a:p>
          <a:p>
            <a:r>
              <a:rPr lang="cs-CZ" dirty="0" smtClean="0"/>
              <a:t>Povinná publicita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Na vedlejší aktivity projektu může být vynaloženo </a:t>
            </a:r>
            <a:r>
              <a:rPr lang="cs-CZ" b="1" dirty="0" smtClean="0"/>
              <a:t>maximálně 15% celkových způsobilých výdajů projektu</a:t>
            </a:r>
            <a:endParaRPr lang="cs-CZ" b="1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34" y="340503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3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30531"/>
            <a:ext cx="10515600" cy="560157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Popis podporovaných </a:t>
            </a:r>
            <a:r>
              <a:rPr lang="cs-CZ" sz="2800" dirty="0" smtClean="0"/>
              <a:t>aktivit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Aktivita </a:t>
            </a:r>
            <a:r>
              <a:rPr lang="cs-CZ" sz="2800" b="1" dirty="0"/>
              <a:t>Infrastruktura pro předškolní vzdělání</a:t>
            </a:r>
            <a:br>
              <a:rPr lang="cs-CZ" sz="2800" b="1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982"/>
            <a:ext cx="10515600" cy="423132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Hlavní zaměření projektu musí být ve vazbě na zvýšení nedostatečné kapacity zařízení péče o děti v předškolním věku v území, kde je prokazatelný nedostatek těchto zařízení. Ve vazbě na hlavní zaměření projektu lze dále realizovat aktivity vedoucí k sociální inkluzi (nákup kompenzačních pomůcek). Kompenzační pomůcky budou podporovány, budou-li součástí projektu další opatření, nikoli jako samostatný projekt. Potřebnost pořízení kompenzačních pomůcek musí být odůvodněna ve Studii proveditelnosti. </a:t>
            </a:r>
            <a:r>
              <a:rPr lang="cs-CZ" dirty="0" smtClean="0"/>
              <a:t>V době </a:t>
            </a:r>
            <a:r>
              <a:rPr lang="cs-CZ" dirty="0"/>
              <a:t>udržitelnosti může zařízení bezplatně zapůjčovat kompenzační pomůcky ostatním zařízením péče o děti v předškolním věku, pokud byla tato skutečnost uvedena v žádosti o podporu (ve Studii proveditelnosti). </a:t>
            </a:r>
          </a:p>
          <a:p>
            <a:r>
              <a:rPr lang="cs-CZ" dirty="0"/>
              <a:t>V případě řádného zdůvodnění lze ostatním zařízením péče o děti v předškolním věku zapůjčovat bezplatně kompenzační pomůcky také po předchozím souhlasu ŘO IROP a to i v případě, kdy to nebylo uvedeno v žádosti o podporu. Pokud dojde k zapůjčení kompenzační pomůcky bez přechozího souhlasu ŘO IROP, vystavuje se příjemce riziku krácení dotace dle přílohy č. 2A – 2D </a:t>
            </a:r>
            <a:r>
              <a:rPr lang="cs-CZ" dirty="0" smtClean="0"/>
              <a:t> </a:t>
            </a:r>
            <a:r>
              <a:rPr lang="cs-CZ" dirty="0"/>
              <a:t>Pravidel. </a:t>
            </a:r>
          </a:p>
          <a:p>
            <a:r>
              <a:rPr lang="cs-CZ" b="1" dirty="0"/>
              <a:t>Předmětem podpory nemůže být rekonstrukce objektů z důvodu špatného technického stavu </a:t>
            </a:r>
            <a:r>
              <a:rPr lang="cs-CZ" dirty="0"/>
              <a:t>objektu </a:t>
            </a:r>
            <a:r>
              <a:rPr lang="cs-CZ" b="1" dirty="0"/>
              <a:t>bez navýšení kapacity podporovaného zařízení</a:t>
            </a:r>
            <a:r>
              <a:rPr lang="cs-CZ" dirty="0"/>
              <a:t>. </a:t>
            </a:r>
            <a:r>
              <a:rPr lang="cs-CZ" b="1" dirty="0"/>
              <a:t>Tato výzva není určena pro rekonstrukce stávajících budov pouze z důvodu nevyhovujícího technického stavu</a:t>
            </a:r>
            <a:r>
              <a:rPr lang="cs-CZ" dirty="0"/>
              <a:t>. 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415001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8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79665"/>
            <a:ext cx="10515600" cy="548640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Popis podporovaných aktivit </a:t>
            </a:r>
            <a:r>
              <a:rPr lang="cs-CZ" sz="2700" dirty="0" smtClean="0"/>
              <a:t> 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/>
              <a:t>Aktivita </a:t>
            </a:r>
            <a:r>
              <a:rPr lang="cs-CZ" sz="2700" b="1" dirty="0"/>
              <a:t>Infrastruktura pro předškolní vzdělání</a:t>
            </a:r>
            <a:br>
              <a:rPr lang="cs-CZ" sz="2700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UPOZORNĚNÍ</a:t>
            </a:r>
          </a:p>
          <a:p>
            <a:pPr marL="0" indent="0">
              <a:buNone/>
            </a:pPr>
            <a:r>
              <a:rPr lang="cs-CZ" dirty="0"/>
              <a:t>V případě, že dojde v </a:t>
            </a:r>
            <a:r>
              <a:rPr lang="cs-CZ" b="1" dirty="0"/>
              <a:t>mateřské škole </a:t>
            </a:r>
            <a:r>
              <a:rPr lang="cs-CZ" dirty="0" smtClean="0"/>
              <a:t>(provozované </a:t>
            </a:r>
            <a:r>
              <a:rPr lang="cs-CZ" dirty="0"/>
              <a:t>podle zákona č. </a:t>
            </a:r>
            <a:r>
              <a:rPr lang="cs-CZ" dirty="0" smtClean="0"/>
              <a:t>561/2004Sb.)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k navýšení kapacity zařízení </a:t>
            </a:r>
            <a:r>
              <a:rPr lang="cs-CZ" b="1" dirty="0"/>
              <a:t>minimálně o </a:t>
            </a:r>
            <a:r>
              <a:rPr lang="cs-CZ" b="1" dirty="0" smtClean="0"/>
              <a:t>16 dětí (do </a:t>
            </a:r>
            <a:r>
              <a:rPr lang="cs-CZ" b="1" dirty="0"/>
              <a:t>navýšení kapacity </a:t>
            </a:r>
            <a:r>
              <a:rPr lang="cs-CZ" b="1" dirty="0" smtClean="0"/>
              <a:t>se započítává </a:t>
            </a:r>
            <a:r>
              <a:rPr lang="cs-CZ" b="1" dirty="0"/>
              <a:t>i modernizace objektu z důvodu trvalého zachování kapacity, </a:t>
            </a:r>
            <a:r>
              <a:rPr lang="cs-CZ" b="1" dirty="0" smtClean="0"/>
              <a:t>pro kterou </a:t>
            </a:r>
            <a:r>
              <a:rPr lang="cs-CZ" b="1" dirty="0"/>
              <a:t>je nyní udělena výjimka Krajské hygienické </a:t>
            </a:r>
            <a:r>
              <a:rPr lang="cs-CZ" b="1" dirty="0" smtClean="0"/>
              <a:t>stanice)</a:t>
            </a:r>
            <a:r>
              <a:rPr lang="cs-CZ" dirty="0" smtClean="0"/>
              <a:t> </a:t>
            </a:r>
            <a:r>
              <a:rPr lang="cs-CZ" dirty="0"/>
              <a:t>jsou v plné </a:t>
            </a:r>
            <a:r>
              <a:rPr lang="cs-CZ" dirty="0" smtClean="0"/>
              <a:t>míře způsobilé </a:t>
            </a:r>
            <a:r>
              <a:rPr lang="cs-CZ" dirty="0"/>
              <a:t>všechny výdaje na hlavní i vedlejší aktivity </a:t>
            </a:r>
            <a:r>
              <a:rPr lang="cs-CZ" dirty="0" smtClean="0"/>
              <a:t>projektu.</a:t>
            </a:r>
          </a:p>
          <a:p>
            <a:r>
              <a:rPr lang="cs-CZ" dirty="0"/>
              <a:t>k navýšení kapacity zařízení o méně než </a:t>
            </a:r>
            <a:r>
              <a:rPr lang="cs-CZ" dirty="0" smtClean="0"/>
              <a:t>16 </a:t>
            </a:r>
            <a:r>
              <a:rPr lang="cs-CZ" dirty="0"/>
              <a:t>dětí, jsou plně způsobilé pouze </a:t>
            </a:r>
            <a:r>
              <a:rPr lang="cs-CZ" dirty="0" smtClean="0"/>
              <a:t>výdaje související </a:t>
            </a:r>
            <a:r>
              <a:rPr lang="cs-CZ" dirty="0"/>
              <a:t>s rozšířením kapacity kmenových tříd, </a:t>
            </a:r>
            <a:r>
              <a:rPr lang="cs-CZ" dirty="0" smtClean="0"/>
              <a:t>nákup kompenzačních pomůcek a </a:t>
            </a:r>
            <a:r>
              <a:rPr lang="cs-CZ" dirty="0"/>
              <a:t>stavební úpravy budovy spojené s bezbariérovostí. Ostatní výdaje na </a:t>
            </a:r>
            <a:r>
              <a:rPr lang="cs-CZ" dirty="0" smtClean="0"/>
              <a:t>hlavní a </a:t>
            </a:r>
            <a:r>
              <a:rPr lang="cs-CZ" dirty="0"/>
              <a:t>vedlejší aktivity jsou způsobilé v poměrné části dle navýšené kapacity a </a:t>
            </a:r>
            <a:r>
              <a:rPr lang="cs-CZ" dirty="0" smtClean="0"/>
              <a:t>stávající kapacity </a:t>
            </a:r>
            <a:r>
              <a:rPr lang="cs-CZ" dirty="0"/>
              <a:t>vycházející z Rejstříku škol a školských zařízení.</a:t>
            </a:r>
          </a:p>
          <a:p>
            <a:pPr marL="0" indent="0">
              <a:buNone/>
            </a:pPr>
            <a:r>
              <a:rPr lang="cs-CZ" b="1" dirty="0"/>
              <a:t>V ostatních typech podporovaných zařízení </a:t>
            </a:r>
            <a:r>
              <a:rPr lang="cs-CZ" dirty="0"/>
              <a:t>při budování zcela nového zařízení </a:t>
            </a:r>
            <a:r>
              <a:rPr lang="cs-CZ" dirty="0" smtClean="0"/>
              <a:t>či při </a:t>
            </a:r>
            <a:r>
              <a:rPr lang="cs-CZ" dirty="0"/>
              <a:t>přesunu stávajícího zařízení do nových prostor nebo odkupu stávajících prostor </a:t>
            </a:r>
            <a:r>
              <a:rPr lang="cs-CZ" dirty="0" smtClean="0"/>
              <a:t>za účelem </a:t>
            </a:r>
            <a:r>
              <a:rPr lang="cs-CZ" dirty="0"/>
              <a:t>navýšení stávající kapacity jsou způsobilé výdaje související s </a:t>
            </a:r>
            <a:r>
              <a:rPr lang="cs-CZ" dirty="0" smtClean="0"/>
              <a:t>projektem hrazeny </a:t>
            </a:r>
            <a:r>
              <a:rPr lang="cs-CZ" dirty="0"/>
              <a:t>v plné míře. Při rozšiřování stávajícího zařízení jsou způsobilé pouze </a:t>
            </a:r>
            <a:r>
              <a:rPr lang="cs-CZ" dirty="0" smtClean="0"/>
              <a:t>výdaje spojené </a:t>
            </a:r>
            <a:r>
              <a:rPr lang="cs-CZ" dirty="0"/>
              <a:t>s rozšířením stávající kapacity, nákup kompenzačních pomůcek a </a:t>
            </a:r>
            <a:r>
              <a:rPr lang="cs-CZ" dirty="0" smtClean="0"/>
              <a:t>stavební úpravy </a:t>
            </a:r>
            <a:r>
              <a:rPr lang="cs-CZ" dirty="0"/>
              <a:t>budovy spojené s bezbariérovostí. Ostatní výdaje na hlavní a vedlejší </a:t>
            </a:r>
            <a:r>
              <a:rPr lang="cs-CZ" dirty="0" smtClean="0"/>
              <a:t>aktivity jsou </a:t>
            </a:r>
            <a:r>
              <a:rPr lang="cs-CZ" dirty="0"/>
              <a:t>způsobilé v poměrné části dle navýšené kapacity a stávající kapacity.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85" y="83127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2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22713"/>
            <a:ext cx="10515600" cy="76797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br>
              <a:rPr lang="cs-CZ" sz="2800" dirty="0" smtClean="0"/>
            </a:br>
            <a:r>
              <a:rPr lang="cs-CZ" sz="2800" dirty="0" smtClean="0"/>
              <a:t>Aktivita </a:t>
            </a:r>
            <a:r>
              <a:rPr lang="cs-CZ" sz="2800" b="1" dirty="0" smtClean="0"/>
              <a:t>Infrastruktura základních škol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Podpora může být poskytnuta na podporu infrastruktury </a:t>
            </a:r>
            <a:r>
              <a:rPr lang="cs-CZ" b="1" dirty="0"/>
              <a:t>škol a školských </a:t>
            </a:r>
            <a:r>
              <a:rPr lang="cs-CZ" b="1" dirty="0" smtClean="0"/>
              <a:t>zařízení pro </a:t>
            </a:r>
            <a:r>
              <a:rPr lang="cs-CZ" b="1" dirty="0"/>
              <a:t>základní vzdělávání </a:t>
            </a:r>
            <a:r>
              <a:rPr lang="cs-CZ" dirty="0"/>
              <a:t>podle zákona č. </a:t>
            </a:r>
            <a:r>
              <a:rPr lang="cs-CZ" dirty="0" smtClean="0"/>
              <a:t>561/2004 </a:t>
            </a:r>
            <a:r>
              <a:rPr lang="cs-CZ" dirty="0"/>
              <a:t>Sb., školský zákon, ve </a:t>
            </a:r>
            <a:r>
              <a:rPr lang="cs-CZ" dirty="0" smtClean="0"/>
              <a:t>znění pozdějších </a:t>
            </a:r>
            <a:r>
              <a:rPr lang="cs-CZ" dirty="0"/>
              <a:t>předpisů, </a:t>
            </a:r>
            <a:r>
              <a:rPr lang="cs-CZ" b="1" dirty="0"/>
              <a:t>zapsaných v Rejstříku škol a školských zařízení k </a:t>
            </a:r>
            <a:r>
              <a:rPr lang="cs-CZ" b="1" dirty="0" smtClean="0"/>
              <a:t>datu vyhlášení </a:t>
            </a:r>
            <a:r>
              <a:rPr lang="cs-CZ" b="1" dirty="0"/>
              <a:t>výzvy </a:t>
            </a:r>
            <a:r>
              <a:rPr lang="cs-CZ" b="1" dirty="0" smtClean="0"/>
              <a:t>MAS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Projektové </a:t>
            </a:r>
            <a:r>
              <a:rPr lang="cs-CZ" dirty="0"/>
              <a:t>záměry musí být v souladu s </a:t>
            </a:r>
            <a:r>
              <a:rPr lang="cs-CZ" b="1" dirty="0"/>
              <a:t>Místním </a:t>
            </a:r>
            <a:r>
              <a:rPr lang="cs-CZ" b="1" dirty="0" smtClean="0"/>
              <a:t>akčním plánem vzdělávání(MAP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b="1" dirty="0" smtClean="0"/>
              <a:t>Podporované </a:t>
            </a:r>
            <a:r>
              <a:rPr lang="cs-CZ" b="1" dirty="0"/>
              <a:t>aktivity jsou rozdělené na hlavní a vedlejší.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Na hlavní aktivitu projektu musí být vynaloženo </a:t>
            </a:r>
            <a:r>
              <a:rPr lang="cs-CZ" b="1" dirty="0"/>
              <a:t>minimálně 85 % celkových způsobilých výdajů projektu</a:t>
            </a:r>
            <a:r>
              <a:rPr lang="cs-CZ" dirty="0"/>
              <a:t>. Hlavní aktivitou projektu jsou ty aktivity, které vedou k naplnění cílů a indikátorů projektu. </a:t>
            </a:r>
          </a:p>
          <a:p>
            <a:pPr marL="0" indent="0">
              <a:buNone/>
            </a:pPr>
            <a:r>
              <a:rPr lang="cs-CZ" dirty="0"/>
              <a:t>Na vedlejší aktivity projektu může být vynaloženo </a:t>
            </a:r>
            <a:r>
              <a:rPr lang="cs-CZ" b="1" dirty="0"/>
              <a:t>maximálně 15 % celkových způsobilých výdajů </a:t>
            </a:r>
            <a:r>
              <a:rPr lang="cs-CZ" dirty="0"/>
              <a:t>projektu. Část výdajů na vedlejší aktivity projektu nad 15 % celkových způsobilých výdajů projektu musí být v rozpočtu projektu uvedena jako nezpůsobilý výdaj. </a:t>
            </a:r>
          </a:p>
          <a:p>
            <a:pPr marL="0" indent="0">
              <a:buNone/>
            </a:pPr>
            <a:r>
              <a:rPr lang="cs-CZ" b="1" dirty="0"/>
              <a:t>UPOZORNĚNÍ </a:t>
            </a:r>
            <a:r>
              <a:rPr lang="cs-CZ" dirty="0" smtClean="0"/>
              <a:t>Rozložení </a:t>
            </a:r>
            <a:r>
              <a:rPr lang="cs-CZ" dirty="0"/>
              <a:t>výdajů na hlavní a vedlejší aktivity projektu je předmětem kontroly CRR při závěrečném ověření způsobilosti projektu. 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64" y="17424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5196" y="323561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Podporované aktivity</a:t>
            </a:r>
            <a:br>
              <a:rPr lang="cs-CZ" sz="2800" dirty="0" smtClean="0"/>
            </a:br>
            <a:r>
              <a:rPr lang="cs-CZ" sz="2800" dirty="0" smtClean="0"/>
              <a:t>Aktivita </a:t>
            </a:r>
            <a:r>
              <a:rPr lang="cs-CZ" sz="2800" b="1" dirty="0" smtClean="0"/>
              <a:t>Infrastruktura základních škol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Hlavní podporované aktivity</a:t>
            </a:r>
          </a:p>
          <a:p>
            <a:pPr marL="0" indent="0">
              <a:buNone/>
            </a:pPr>
            <a:r>
              <a:rPr lang="cs-CZ" dirty="0" smtClean="0"/>
              <a:t>▪ </a:t>
            </a:r>
            <a:r>
              <a:rPr lang="cs-CZ" dirty="0"/>
              <a:t>Stavby a stavební práce spojené s výstavbou nové infrastruktury </a:t>
            </a:r>
            <a:r>
              <a:rPr lang="cs-CZ" dirty="0" smtClean="0"/>
              <a:t>základních škol </a:t>
            </a:r>
            <a:r>
              <a:rPr lang="cs-CZ" dirty="0"/>
              <a:t>včetně vybudování přípojky pro přivedení inženýrských sítí</a:t>
            </a:r>
          </a:p>
          <a:p>
            <a:pPr marL="0" indent="0">
              <a:buNone/>
            </a:pPr>
            <a:r>
              <a:rPr lang="cs-CZ" dirty="0"/>
              <a:t>▪ Rekonstrukce a stavební úpravy stávající infrastruktury (včetně </a:t>
            </a:r>
            <a:r>
              <a:rPr lang="cs-CZ" dirty="0" smtClean="0"/>
              <a:t>zabezpečení bezbariérovosti </a:t>
            </a:r>
            <a:r>
              <a:rPr lang="cs-CZ" dirty="0"/>
              <a:t>dle vyhlášky č. 398/2009 Sb.)</a:t>
            </a:r>
          </a:p>
          <a:p>
            <a:pPr marL="0" indent="0">
              <a:buNone/>
            </a:pPr>
            <a:r>
              <a:rPr lang="cs-CZ" dirty="0"/>
              <a:t>▪ Nákup pozemků a staveb (nemovitostí)</a:t>
            </a:r>
          </a:p>
          <a:p>
            <a:pPr marL="0" indent="0">
              <a:buNone/>
            </a:pPr>
            <a:r>
              <a:rPr lang="cs-CZ" dirty="0"/>
              <a:t>▪ Pořízení vybavení budov a učeben</a:t>
            </a:r>
          </a:p>
          <a:p>
            <a:pPr marL="0" indent="0">
              <a:buNone/>
            </a:pPr>
            <a:r>
              <a:rPr lang="cs-CZ" dirty="0"/>
              <a:t>▪ Pořízení kompenzačních pomůcek</a:t>
            </a:r>
          </a:p>
          <a:p>
            <a:pPr marL="0" indent="0">
              <a:buNone/>
            </a:pPr>
            <a:r>
              <a:rPr lang="cs-CZ" dirty="0"/>
              <a:t>▪ Zajištění vnitřní konektivity školy a připojení k internetu</a:t>
            </a:r>
          </a:p>
          <a:p>
            <a:pPr marL="0" indent="0">
              <a:buNone/>
            </a:pPr>
            <a:r>
              <a:rPr lang="cs-CZ" dirty="0"/>
              <a:t>▪ Budování bezbariérovosti škol</a:t>
            </a:r>
          </a:p>
          <a:p>
            <a:pPr marL="0" indent="0">
              <a:buNone/>
            </a:pPr>
            <a:r>
              <a:rPr lang="cs-CZ" dirty="0"/>
              <a:t>▪ Ve správním obvodu obce s rozšířenou působností, ve kterém se </a:t>
            </a:r>
            <a:r>
              <a:rPr lang="cs-CZ" dirty="0" smtClean="0"/>
              <a:t>nachází sociálně </a:t>
            </a:r>
            <a:r>
              <a:rPr lang="cs-CZ" dirty="0"/>
              <a:t>vyloučená lokalita navíc rozšiřování kapacit kmenových </a:t>
            </a:r>
            <a:r>
              <a:rPr lang="cs-CZ" dirty="0" smtClean="0"/>
              <a:t>učeben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6" y="323561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Podporované aktivity</a:t>
            </a:r>
            <a:br>
              <a:rPr lang="cs-CZ" dirty="0" smtClean="0"/>
            </a:br>
            <a:r>
              <a:rPr lang="cs-CZ" dirty="0" smtClean="0"/>
              <a:t>Aktivita </a:t>
            </a:r>
            <a:r>
              <a:rPr lang="cs-CZ" b="1" dirty="0" smtClean="0"/>
              <a:t>Infrastruktura základních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222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Hlavní zaměření projektu musí vést k: </a:t>
            </a:r>
          </a:p>
          <a:p>
            <a:pPr marL="0" indent="0">
              <a:buNone/>
            </a:pPr>
            <a:r>
              <a:rPr lang="cs-CZ" dirty="0" smtClean="0"/>
              <a:t>a) zvýšení </a:t>
            </a:r>
            <a:r>
              <a:rPr lang="cs-CZ" dirty="0"/>
              <a:t>kvality vzdělávání v klíčových kompetencích ve vazbě na budoucí uplatnění na trhu práce v </a:t>
            </a:r>
            <a:r>
              <a:rPr lang="cs-CZ" b="1" dirty="0"/>
              <a:t>klíčových kompetencích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- </a:t>
            </a:r>
            <a:r>
              <a:rPr lang="cs-CZ" b="1" dirty="0"/>
              <a:t>komunikace v cizích jazycích, </a:t>
            </a:r>
            <a:r>
              <a:rPr lang="cs-CZ" b="1" dirty="0" smtClean="0"/>
              <a:t> </a:t>
            </a:r>
            <a:r>
              <a:rPr lang="cs-CZ" b="1" dirty="0"/>
              <a:t>přírodní vědy, </a:t>
            </a:r>
            <a:r>
              <a:rPr lang="cs-CZ" b="1" dirty="0" smtClean="0"/>
              <a:t> </a:t>
            </a:r>
            <a:r>
              <a:rPr lang="cs-CZ" b="1" dirty="0"/>
              <a:t>technické a řemeslné obory, </a:t>
            </a:r>
            <a:r>
              <a:rPr lang="cs-CZ" b="1" dirty="0" smtClean="0"/>
              <a:t>práce </a:t>
            </a:r>
            <a:r>
              <a:rPr lang="cs-CZ" b="1" dirty="0"/>
              <a:t>s digitálními technologiemi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b)budování </a:t>
            </a:r>
            <a:r>
              <a:rPr lang="cs-CZ" dirty="0"/>
              <a:t>bezbariérovosti, </a:t>
            </a:r>
          </a:p>
          <a:p>
            <a:pPr marL="0" indent="0">
              <a:buNone/>
            </a:pPr>
            <a:r>
              <a:rPr lang="cs-CZ" dirty="0"/>
              <a:t>c) zajištění vnitřní </a:t>
            </a:r>
            <a:r>
              <a:rPr lang="cs-CZ" dirty="0" smtClean="0"/>
              <a:t>konektivity </a:t>
            </a:r>
            <a:r>
              <a:rPr lang="cs-CZ" dirty="0"/>
              <a:t>a připojení k internetu, </a:t>
            </a:r>
          </a:p>
          <a:p>
            <a:pPr marL="0" indent="0">
              <a:buNone/>
            </a:pPr>
            <a:r>
              <a:rPr lang="cs-CZ" dirty="0"/>
              <a:t>d) rozšiřování kapacit kmenových učeben ve vazbě na sociální inkluzi či demografickou potřebnost </a:t>
            </a:r>
            <a:r>
              <a:rPr lang="cs-CZ" b="1" dirty="0"/>
              <a:t>ve správním obvodu obcí s rozšířenou působností </a:t>
            </a:r>
            <a:r>
              <a:rPr lang="cs-CZ" b="1" dirty="0" smtClean="0"/>
              <a:t>se </a:t>
            </a:r>
            <a:r>
              <a:rPr lang="cs-CZ" b="1" dirty="0"/>
              <a:t>sociálně vyloučenou lokalitou </a:t>
            </a:r>
            <a:r>
              <a:rPr lang="cs-CZ" dirty="0" smtClean="0"/>
              <a:t>Ve</a:t>
            </a:r>
            <a:r>
              <a:rPr lang="cs-CZ" b="1" dirty="0" smtClean="0"/>
              <a:t> </a:t>
            </a:r>
            <a:r>
              <a:rPr lang="cs-CZ" dirty="0" smtClean="0"/>
              <a:t>vazbě </a:t>
            </a:r>
            <a:r>
              <a:rPr lang="cs-CZ" dirty="0"/>
              <a:t>na jednu nebo více aktivit pod písmeny a) – d) lze dále realizovat aktivity vedoucí k sociální inkluzi (nákup kompenzačních pomůcek, stavební úpravy a vybavení poradenských pracovišť). </a:t>
            </a:r>
          </a:p>
          <a:p>
            <a:pPr marL="0" indent="0">
              <a:buNone/>
            </a:pPr>
            <a:r>
              <a:rPr lang="cs-CZ" dirty="0" smtClean="0"/>
              <a:t>Klíčová </a:t>
            </a:r>
            <a:r>
              <a:rPr lang="cs-CZ" dirty="0"/>
              <a:t>kompetence práce s digitálními technologiemi bude podporována pouze ve vazbě na další klíčové kompetence, tedy ve vazbě na komunikaci v cizím jazyce, přírodní vědy, technické a řemeslné obory. </a:t>
            </a:r>
          </a:p>
          <a:p>
            <a:pPr marL="0" indent="0">
              <a:buNone/>
            </a:pPr>
            <a:r>
              <a:rPr lang="cs-CZ" dirty="0"/>
              <a:t>Odborná učebna počítačů sloužící k výuce informatiky je relevantním záměrem, pokud bude uvedena v MAP v seznamu projektových záměrů. </a:t>
            </a:r>
          </a:p>
          <a:p>
            <a:pPr marL="0" indent="0">
              <a:buNone/>
            </a:pPr>
            <a:r>
              <a:rPr lang="cs-CZ" dirty="0"/>
              <a:t>V projektu v této výzvě je možné zajistit bezbariérovost celé základní školy včetně přístupu do školních družin a školních klubů v areálu školy.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Bezbariérovost </a:t>
            </a:r>
            <a:r>
              <a:rPr lang="cs-CZ" b="1" dirty="0"/>
              <a:t>školní družiny/klubu nelze realizovat jako samostatný projekt. V projektu není možné navyšovat kapacity školních družin/klubů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dirty="0"/>
              <a:t>Ve výzvě není možné financovat výstavbu nové ZŠ ve smyslu nového IZO </a:t>
            </a:r>
            <a:r>
              <a:rPr lang="cs-CZ" dirty="0"/>
              <a:t>(Identifikátor školy/zařízení). </a:t>
            </a:r>
          </a:p>
          <a:p>
            <a:pPr marL="0" indent="0">
              <a:buNone/>
            </a:pPr>
            <a:r>
              <a:rPr lang="cs-CZ" b="1" dirty="0"/>
              <a:t>Předmětem podpory nemůže být rekonstrukce stávajících školních budov pouze z důvodu nevyhovujícího technického stavu. 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9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Popis podporovaných aktivit</a:t>
            </a:r>
            <a:br>
              <a:rPr lang="cs-CZ" sz="2800" dirty="0" smtClean="0"/>
            </a:br>
            <a:r>
              <a:rPr lang="cs-CZ" sz="2800" dirty="0" smtClean="0"/>
              <a:t>Aktivita </a:t>
            </a:r>
            <a:r>
              <a:rPr lang="cs-CZ" sz="2800" b="1" dirty="0" smtClean="0"/>
              <a:t>Infrastruktura základních škol</a:t>
            </a:r>
            <a:br>
              <a:rPr lang="cs-CZ" sz="2800" b="1" dirty="0" smtClean="0"/>
            </a:br>
            <a:r>
              <a:rPr lang="cs-CZ" sz="2800" b="1" dirty="0"/>
              <a:t> </a:t>
            </a:r>
            <a:r>
              <a:rPr lang="cs-CZ" sz="2800" b="1" dirty="0" smtClean="0"/>
              <a:t>             </a:t>
            </a:r>
            <a:r>
              <a:rPr lang="cs-CZ" sz="2800" b="1" dirty="0"/>
              <a:t>Infrastruktura středních škol a vyšších odborných škol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Způsobilé výdaje pro hlavní aktivitu projektu </a:t>
            </a:r>
            <a:r>
              <a:rPr lang="cs-CZ" dirty="0" smtClean="0"/>
              <a:t>➢</a:t>
            </a:r>
            <a:r>
              <a:rPr lang="cs-CZ" b="1" dirty="0" smtClean="0"/>
              <a:t>Stavba</a:t>
            </a:r>
            <a:endParaRPr lang="cs-CZ" dirty="0"/>
          </a:p>
          <a:p>
            <a:r>
              <a:rPr lang="cs-CZ" dirty="0"/>
              <a:t>stavby, přístavby, nástavby, stavební úpravy a modernizace budov sloužící základnímu vzdělávání: </a:t>
            </a:r>
            <a:r>
              <a:rPr lang="cs-CZ" dirty="0" smtClean="0"/>
              <a:t> </a:t>
            </a:r>
            <a:r>
              <a:rPr lang="cs-CZ" dirty="0"/>
              <a:t>laboratoře, dílny, odborné a specializované učebny a výukové prostory ve vazbě na klíčové kompetence IROP, nezbytné zázemí těchto učeben (např. šatny k dílnám, sociální zázemí, přípravny, sklady pomůcek, úklidové komory), </a:t>
            </a:r>
          </a:p>
          <a:p>
            <a:r>
              <a:rPr lang="cs-CZ" dirty="0"/>
              <a:t>odborné kabinety ve vazbě na klíčové kompetence IROP, </a:t>
            </a:r>
          </a:p>
          <a:p>
            <a:r>
              <a:rPr lang="cs-CZ" dirty="0"/>
              <a:t>o školní poradenské pracoviště v budově školy, </a:t>
            </a:r>
          </a:p>
          <a:p>
            <a:r>
              <a:rPr lang="cs-CZ" dirty="0"/>
              <a:t>o chodby, vstupní a spojovací prostory nezbytné pro propojení nově vybudovaných prostor, </a:t>
            </a:r>
          </a:p>
          <a:p>
            <a:r>
              <a:rPr lang="cs-CZ" dirty="0" smtClean="0"/>
              <a:t> </a:t>
            </a:r>
            <a:r>
              <a:rPr lang="cs-CZ" dirty="0"/>
              <a:t>stavby a stavební úpravy objektu dle vyhlášky č. 398/2009 Sb. související s podporou sociální inkluze v celé budově (např. zajištění bezbariérového přístupu), </a:t>
            </a:r>
          </a:p>
          <a:p>
            <a:r>
              <a:rPr lang="cs-CZ" dirty="0" smtClean="0"/>
              <a:t> </a:t>
            </a:r>
            <a:r>
              <a:rPr lang="cs-CZ" dirty="0"/>
              <a:t>budování a modernizace související inženýrské sítě (vodovod, kanalizace, plyn, elektrické vedení) v rámci stavby, která je součástí projektu a projektové dokumentace stavby (způsobilým výdajem je přípojka realizovaná i mimo pozemek hlavní stavby, pokud je tato přípojka součástí projektové dokumentace a souvisí s realizovaným projektem), </a:t>
            </a:r>
            <a:endParaRPr lang="cs-CZ" dirty="0" smtClean="0"/>
          </a:p>
          <a:p>
            <a:r>
              <a:rPr lang="cs-CZ" b="1" dirty="0" smtClean="0"/>
              <a:t> </a:t>
            </a:r>
            <a:r>
              <a:rPr lang="cs-CZ" b="1" dirty="0"/>
              <a:t>ve správním obvodu obce s rozšířenou působností ve kterém se nachází  sociálně vyloučená lokalita </a:t>
            </a:r>
            <a:r>
              <a:rPr lang="cs-CZ" b="1" dirty="0" smtClean="0"/>
              <a:t>navíc</a:t>
            </a:r>
            <a:r>
              <a:rPr lang="cs-CZ" b="1" dirty="0"/>
              <a:t>: </a:t>
            </a:r>
            <a:endParaRPr lang="cs-CZ" dirty="0"/>
          </a:p>
          <a:p>
            <a:r>
              <a:rPr lang="cs-CZ" dirty="0"/>
              <a:t>o nové kmenové učebny za účelem rozšíření kapacity školy, šatny a toalety pro potřeby nově vybudovaných kapacit, </a:t>
            </a:r>
          </a:p>
          <a:p>
            <a:r>
              <a:rPr lang="es-ES" dirty="0"/>
              <a:t>o nové kabinety ve vazbě na rozšiřování kapacit školy. </a:t>
            </a:r>
            <a:endParaRPr lang="cs-CZ" dirty="0" smtClean="0"/>
          </a:p>
          <a:p>
            <a:r>
              <a:rPr lang="cs-CZ" b="1" dirty="0" smtClean="0"/>
              <a:t>UPOZORNĚNÍ  Učebny</a:t>
            </a:r>
            <a:r>
              <a:rPr lang="cs-CZ" b="1" dirty="0"/>
              <a:t>, výukové prostory, kabinety a další školní pracoviště podpořené z IROP musí být vždy bezbariérově dostupné. Základním požadavkem je zajištění bezbariérové toalety a umožnění volného pohybu osob na vozíku od vstupu do budovy po vstup do učebny (prostor) podpořené z IROP. </a:t>
            </a:r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97" y="6176963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26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8376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Popis podporovaných aktivit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dirty="0"/>
              <a:t>Aktivita </a:t>
            </a:r>
            <a:r>
              <a:rPr lang="cs-CZ" sz="2400" b="1" dirty="0"/>
              <a:t>Infrastruktura středních škol a vyšších odborných </a:t>
            </a:r>
            <a:r>
              <a:rPr lang="cs-CZ" sz="2400" b="1" dirty="0" smtClean="0"/>
              <a:t>škol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Podporované aktivity</a:t>
            </a:r>
          </a:p>
          <a:p>
            <a:r>
              <a:rPr lang="cs-CZ" dirty="0" smtClean="0"/>
              <a:t>Podpora </a:t>
            </a:r>
            <a:r>
              <a:rPr lang="cs-CZ" dirty="0"/>
              <a:t>může být poskytnuta na podporu infrastruktury </a:t>
            </a:r>
            <a:r>
              <a:rPr lang="cs-CZ" b="1" dirty="0"/>
              <a:t>škol a školských </a:t>
            </a:r>
            <a:r>
              <a:rPr lang="cs-CZ" b="1" dirty="0" smtClean="0"/>
              <a:t>zařízení pro </a:t>
            </a:r>
            <a:r>
              <a:rPr lang="cs-CZ" b="1" dirty="0"/>
              <a:t>střední a vyšší odborné vzdělávání </a:t>
            </a:r>
            <a:r>
              <a:rPr lang="cs-CZ" dirty="0"/>
              <a:t>a víceletým gymnáziím podle </a:t>
            </a:r>
            <a:r>
              <a:rPr lang="cs-CZ" dirty="0" smtClean="0"/>
              <a:t>zákona č</a:t>
            </a:r>
            <a:r>
              <a:rPr lang="cs-CZ" dirty="0"/>
              <a:t>. </a:t>
            </a:r>
            <a:r>
              <a:rPr lang="cs-CZ" dirty="0" smtClean="0"/>
              <a:t>561/2004 </a:t>
            </a:r>
            <a:r>
              <a:rPr lang="cs-CZ" dirty="0"/>
              <a:t>Sb., školský zákon, ve znění pozdějších předpisů, </a:t>
            </a:r>
            <a:r>
              <a:rPr lang="cs-CZ" b="1" dirty="0"/>
              <a:t>zapsaných v </a:t>
            </a:r>
            <a:r>
              <a:rPr lang="cs-CZ" b="1" dirty="0" smtClean="0"/>
              <a:t>Rejstříku škol </a:t>
            </a:r>
            <a:r>
              <a:rPr lang="cs-CZ" b="1" dirty="0"/>
              <a:t>a školských zařízení k datu vyhlášení výzvy MAS</a:t>
            </a:r>
            <a:r>
              <a:rPr lang="cs-CZ" dirty="0"/>
              <a:t>. Projektové žádosti musí </a:t>
            </a:r>
            <a:r>
              <a:rPr lang="cs-CZ" dirty="0" smtClean="0"/>
              <a:t>být v </a:t>
            </a:r>
            <a:r>
              <a:rPr lang="cs-CZ" dirty="0"/>
              <a:t>souladu s </a:t>
            </a:r>
            <a:r>
              <a:rPr lang="cs-CZ" b="1" dirty="0"/>
              <a:t>Krajským akčním plánem </a:t>
            </a:r>
            <a:r>
              <a:rPr lang="cs-CZ" b="1" dirty="0" smtClean="0"/>
              <a:t>vzdělávání KAP</a:t>
            </a:r>
            <a:r>
              <a:rPr lang="cs-CZ" dirty="0" smtClean="0"/>
              <a:t>.</a:t>
            </a:r>
            <a:endParaRPr lang="cs-CZ" b="1" dirty="0" smtClean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70" y="17680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72589"/>
            <a:ext cx="10515600" cy="71809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Program semináře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informace o výzvě</a:t>
            </a:r>
          </a:p>
          <a:p>
            <a:r>
              <a:rPr lang="cs-CZ" dirty="0" smtClean="0"/>
              <a:t>Popis podporovaných aktivit</a:t>
            </a:r>
          </a:p>
          <a:p>
            <a:r>
              <a:rPr lang="cs-CZ" dirty="0" smtClean="0"/>
              <a:t>Způsob hodnocení integrovaných projektů v rámci CLLD</a:t>
            </a:r>
          </a:p>
          <a:p>
            <a:r>
              <a:rPr lang="cs-CZ" dirty="0" smtClean="0"/>
              <a:t>Základní informace k systému pro předkládání žádosti IS KP14+</a:t>
            </a: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82" y="3571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Podporované aktivity</a:t>
            </a:r>
            <a:br>
              <a:rPr lang="cs-CZ" dirty="0" smtClean="0"/>
            </a:br>
            <a:r>
              <a:rPr lang="cs-CZ" sz="3600" dirty="0" smtClean="0"/>
              <a:t>Aktivita </a:t>
            </a:r>
            <a:r>
              <a:rPr lang="cs-CZ" sz="3600" b="1" dirty="0" smtClean="0"/>
              <a:t>Infrastruktura středních škol a vyšších odborných škol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Hlavní podporované aktivity:</a:t>
            </a: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Stavby a stavební práce spojené s výstavbou nové infrastruktury středních </a:t>
            </a:r>
            <a:r>
              <a:rPr lang="cs-CZ" dirty="0" smtClean="0"/>
              <a:t>a vyšších </a:t>
            </a:r>
            <a:r>
              <a:rPr lang="cs-CZ" dirty="0"/>
              <a:t>odborných škol včetně </a:t>
            </a:r>
            <a:r>
              <a:rPr lang="cs-CZ" dirty="0" smtClean="0"/>
              <a:t>vybudování </a:t>
            </a:r>
            <a:r>
              <a:rPr lang="cs-CZ" dirty="0"/>
              <a:t>přípojky pro </a:t>
            </a:r>
            <a:r>
              <a:rPr lang="cs-CZ" dirty="0" smtClean="0"/>
              <a:t>přivedení inženýrských </a:t>
            </a:r>
            <a:r>
              <a:rPr lang="cs-CZ" dirty="0"/>
              <a:t>sítí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Rekonstrukce a stavební úpravy stávající infrastruktury (včetně </a:t>
            </a:r>
            <a:r>
              <a:rPr lang="cs-CZ" dirty="0" smtClean="0"/>
              <a:t>zabezpečení bezbariérovosti </a:t>
            </a:r>
            <a:r>
              <a:rPr lang="cs-CZ" dirty="0"/>
              <a:t>dle vyhlášky č. 398/2009 Sb.)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Nákup pozemků a staveb (nemovitostí)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Pořízení vybavení budov a učeben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Pořízení kompenzačních </a:t>
            </a:r>
            <a:r>
              <a:rPr lang="cs-CZ" dirty="0" smtClean="0"/>
              <a:t>pomůcek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Zajištění vnitřní konektivity školy a připojení k internetu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Předmětem </a:t>
            </a:r>
            <a:r>
              <a:rPr lang="cs-CZ" b="1" dirty="0"/>
              <a:t>podpory nemůže být rekonstrukce stávajících školních budov pouze </a:t>
            </a:r>
            <a:r>
              <a:rPr lang="cs-CZ" b="1" dirty="0" smtClean="0"/>
              <a:t>z důvodu </a:t>
            </a:r>
            <a:r>
              <a:rPr lang="cs-CZ" b="1" dirty="0"/>
              <a:t>nevyhovujícího technického stavu.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Ve výzvě není možné financovat výstavbu nové SŠ/VOŠ ve smyslu nového IZO </a:t>
            </a:r>
            <a:r>
              <a:rPr lang="cs-CZ" dirty="0" smtClean="0"/>
              <a:t>(identifikátor školy/zařízení). Podporované obory klíčových kompetencí v přírodních vědách, technických a řemeslných oborech jsou vyjmenovány v příloze č. 8A specifických pravidel.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94" y="194396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Podporované aktivity</a:t>
            </a:r>
            <a:br>
              <a:rPr lang="cs-CZ" dirty="0"/>
            </a:br>
            <a:r>
              <a:rPr lang="cs-CZ" sz="3600" dirty="0"/>
              <a:t>Aktivita </a:t>
            </a:r>
            <a:r>
              <a:rPr lang="cs-CZ" sz="3600" b="1" dirty="0"/>
              <a:t>Infrastruktura středních škol a vyšších odborných škol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Vedlejší aktivity projektu 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demolice související s realizací projektu, </a:t>
            </a:r>
          </a:p>
          <a:p>
            <a:r>
              <a:rPr lang="cs-CZ" dirty="0" smtClean="0"/>
              <a:t> </a:t>
            </a:r>
            <a:r>
              <a:rPr lang="cs-CZ" dirty="0"/>
              <a:t>pořízení bezpečnostních prvků a zařízení u vstupu do budovy, </a:t>
            </a:r>
          </a:p>
          <a:p>
            <a:r>
              <a:rPr lang="cs-CZ" dirty="0" smtClean="0"/>
              <a:t> </a:t>
            </a:r>
            <a:r>
              <a:rPr lang="cs-CZ" dirty="0"/>
              <a:t>úpravy zeleně a venkovního prostranství, </a:t>
            </a:r>
          </a:p>
          <a:p>
            <a:r>
              <a:rPr lang="cs-CZ" dirty="0" smtClean="0"/>
              <a:t> </a:t>
            </a:r>
            <a:r>
              <a:rPr lang="cs-CZ" dirty="0"/>
              <a:t>projektová dokumentace, EIA, </a:t>
            </a:r>
          </a:p>
          <a:p>
            <a:r>
              <a:rPr lang="cs-CZ" dirty="0" smtClean="0"/>
              <a:t> </a:t>
            </a:r>
            <a:r>
              <a:rPr lang="cs-CZ" dirty="0"/>
              <a:t>zabezpečení výstavby (technický dozor investora, BOZP, autorský dozor), </a:t>
            </a:r>
          </a:p>
          <a:p>
            <a:r>
              <a:rPr lang="cs-CZ" dirty="0" smtClean="0"/>
              <a:t> </a:t>
            </a:r>
            <a:r>
              <a:rPr lang="cs-CZ" dirty="0"/>
              <a:t>pořízení služeb bezprostředně související s realizací projektu (příprava a realizace zadávacích a výběrových řízení, zpracování studie proveditelnosti), </a:t>
            </a:r>
          </a:p>
          <a:p>
            <a:r>
              <a:rPr lang="cs-CZ" dirty="0" smtClean="0"/>
              <a:t> </a:t>
            </a:r>
            <a:r>
              <a:rPr lang="cs-CZ" dirty="0"/>
              <a:t>povinná publicita (podle kap. 13 Obecných pravidel). 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62" y="6176963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43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Podporované aktivity</a:t>
            </a:r>
            <a:br>
              <a:rPr lang="cs-CZ" dirty="0"/>
            </a:br>
            <a:r>
              <a:rPr lang="cs-CZ" sz="3600" dirty="0"/>
              <a:t>Aktivita </a:t>
            </a:r>
            <a:r>
              <a:rPr lang="cs-CZ" sz="3600" b="1" dirty="0"/>
              <a:t>Infrastruktura středních škol a vyšších odborných škol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632" y="1690687"/>
            <a:ext cx="10515600" cy="46519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Hlavní zaměření projektu musí vést </a:t>
            </a:r>
            <a:r>
              <a:rPr lang="cs-CZ" dirty="0"/>
              <a:t>k: </a:t>
            </a:r>
          </a:p>
          <a:p>
            <a:pPr marL="0" indent="0">
              <a:buNone/>
            </a:pPr>
            <a:r>
              <a:rPr lang="cs-CZ" dirty="0"/>
              <a:t>a) zvýšení kvality vzdělávání </a:t>
            </a:r>
            <a:r>
              <a:rPr lang="cs-CZ" b="1" dirty="0"/>
              <a:t>v klíčových kompetencích </a:t>
            </a:r>
            <a:r>
              <a:rPr lang="cs-CZ" dirty="0"/>
              <a:t>ve vazbě na budoucí uplatnění na trhu práce </a:t>
            </a:r>
            <a:r>
              <a:rPr lang="cs-CZ" dirty="0" smtClean="0"/>
              <a:t>  </a:t>
            </a:r>
            <a:r>
              <a:rPr lang="cs-CZ" b="1" dirty="0"/>
              <a:t>komunikace v cizích jazycích, </a:t>
            </a:r>
            <a:r>
              <a:rPr lang="cs-CZ" b="1" dirty="0" smtClean="0"/>
              <a:t>přírodní </a:t>
            </a:r>
            <a:r>
              <a:rPr lang="cs-CZ" b="1" dirty="0"/>
              <a:t>vědy, </a:t>
            </a:r>
            <a:r>
              <a:rPr lang="cs-CZ" b="1" dirty="0" smtClean="0"/>
              <a:t> </a:t>
            </a:r>
            <a:r>
              <a:rPr lang="cs-CZ" b="1" dirty="0"/>
              <a:t>technické a řemeslné obory, </a:t>
            </a:r>
            <a:r>
              <a:rPr lang="cs-CZ" b="1" dirty="0" smtClean="0"/>
              <a:t> </a:t>
            </a:r>
            <a:r>
              <a:rPr lang="cs-CZ" b="1" dirty="0"/>
              <a:t>práce s digitálními technologiemi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b) budování bezbariérovosti, </a:t>
            </a:r>
          </a:p>
          <a:p>
            <a:pPr marL="0" indent="0">
              <a:buNone/>
            </a:pPr>
            <a:r>
              <a:rPr lang="cs-CZ" dirty="0"/>
              <a:t>c) zajištění vnitřní </a:t>
            </a:r>
            <a:r>
              <a:rPr lang="cs-CZ" dirty="0" smtClean="0"/>
              <a:t>konektivity </a:t>
            </a:r>
            <a:r>
              <a:rPr lang="cs-CZ" dirty="0"/>
              <a:t>a připojení k internetu, </a:t>
            </a:r>
          </a:p>
          <a:p>
            <a:pPr marL="0" indent="0">
              <a:buNone/>
            </a:pPr>
            <a:r>
              <a:rPr lang="cs-CZ" dirty="0"/>
              <a:t>d) </a:t>
            </a:r>
            <a:r>
              <a:rPr lang="cs-CZ" dirty="0" smtClean="0"/>
              <a:t> ve </a:t>
            </a:r>
            <a:r>
              <a:rPr lang="cs-CZ" dirty="0"/>
              <a:t>správním obvodu obce s rozšířenou působností </a:t>
            </a:r>
            <a:r>
              <a:rPr lang="cs-CZ" dirty="0" smtClean="0"/>
              <a:t>ve kterém se nachází  </a:t>
            </a:r>
            <a:r>
              <a:rPr lang="cs-CZ" dirty="0"/>
              <a:t>sociálně </a:t>
            </a:r>
            <a:r>
              <a:rPr lang="cs-CZ" dirty="0" smtClean="0"/>
              <a:t>vyloučená lokalita, navíc rozšiřování kmenových učeben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Ve vazbě na jednu nebo více aktivit pod písmeny a) – d) lze dále realizovat aktivity vedoucí k sociální inkluzi (nákup kompenzačních pomůcek, stavební úpravy a vybavení poradenských pracovišť). </a:t>
            </a:r>
          </a:p>
          <a:p>
            <a:pPr marL="0" indent="0">
              <a:buNone/>
            </a:pPr>
            <a:r>
              <a:rPr lang="cs-CZ" dirty="0"/>
              <a:t>Parametry konektivity jsou relevantní pouze v případě, když v rámci projektu v IROP je tato aktivita realizována. Současný stav konektivity ve škole není hodnocen. </a:t>
            </a:r>
          </a:p>
          <a:p>
            <a:pPr marL="0" indent="0">
              <a:buNone/>
            </a:pPr>
            <a:r>
              <a:rPr lang="cs-CZ" dirty="0"/>
              <a:t>Klíčová kompetence práce s digitálními technologiemi bude podporována pouze ve vazbě na další klíčové kompetence, tedy ve vazbě na komunikaci v cizím jazyce, přírodní vědy, technické a řemeslné obory. </a:t>
            </a:r>
          </a:p>
          <a:p>
            <a:pPr marL="0" indent="0">
              <a:buNone/>
            </a:pPr>
            <a:r>
              <a:rPr lang="cs-CZ" dirty="0"/>
              <a:t>Odborná učebna počítačů sloužící k výuce informatiky je relevantním záměrem, pokud bude v KAP </a:t>
            </a:r>
            <a:r>
              <a:rPr lang="cs-CZ" dirty="0" smtClean="0"/>
              <a:t>v </a:t>
            </a:r>
            <a:r>
              <a:rPr lang="cs-CZ" dirty="0"/>
              <a:t>seznamu projektových záměrů pro investiční intervence IROP daného zařízení označena klíčová kompetence práce s digitálními technologiemi. </a:t>
            </a:r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49" y="6118166"/>
            <a:ext cx="2936966" cy="6317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9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Infrastruktura pro zájmové a neformální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Podpora může být poskytnuta na podporu infrastruktury pro zájmové, </a:t>
            </a:r>
            <a:r>
              <a:rPr lang="cs-CZ" dirty="0" smtClean="0"/>
              <a:t>neformální a </a:t>
            </a:r>
            <a:r>
              <a:rPr lang="cs-CZ" dirty="0"/>
              <a:t>celoživotní vzdělávání. Jedná se o školy a školská zařízení, střediska volného </a:t>
            </a:r>
            <a:r>
              <a:rPr lang="cs-CZ" dirty="0" smtClean="0"/>
              <a:t>času, domy </a:t>
            </a:r>
            <a:r>
              <a:rPr lang="cs-CZ" dirty="0"/>
              <a:t>dětí a mládeže, školní družiny a školní kluby, vzdělávací a školící centra a </a:t>
            </a:r>
            <a:r>
              <a:rPr lang="cs-CZ" dirty="0" smtClean="0"/>
              <a:t>další subjekty </a:t>
            </a:r>
            <a:r>
              <a:rPr lang="cs-CZ" dirty="0"/>
              <a:t>podílející se na realizaci zájmového, neformálního a celoživotního </a:t>
            </a:r>
            <a:r>
              <a:rPr lang="cs-CZ" dirty="0" smtClean="0"/>
              <a:t>(dalšího) vzdělávání</a:t>
            </a:r>
            <a:r>
              <a:rPr lang="cs-CZ" dirty="0"/>
              <a:t>. Projektové žádosti musí být v souladu s </a:t>
            </a:r>
            <a:r>
              <a:rPr lang="cs-CZ" b="1" dirty="0"/>
              <a:t>Místním akčním </a:t>
            </a:r>
            <a:r>
              <a:rPr lang="cs-CZ" b="1" dirty="0" smtClean="0"/>
              <a:t>plánem vzdělávání </a:t>
            </a:r>
            <a:r>
              <a:rPr lang="cs-CZ" dirty="0"/>
              <a:t>nebo </a:t>
            </a:r>
            <a:r>
              <a:rPr lang="cs-CZ" b="1" dirty="0"/>
              <a:t>Krajským akčním plánem vzdělávání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76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Infrastruktura pro zájmové, neformální a celoživotní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793"/>
            <a:ext cx="10515600" cy="41729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Aktivita </a:t>
            </a:r>
            <a:r>
              <a:rPr lang="cs-CZ" b="1" dirty="0"/>
              <a:t>Infrastruktura pro zájmové a neformální vzdělávání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dirty="0" smtClean="0"/>
              <a:t>Přístavby</a:t>
            </a:r>
            <a:r>
              <a:rPr lang="cs-CZ" dirty="0"/>
              <a:t>, nástavby a stavební práce spojené s vybudováním </a:t>
            </a:r>
            <a:r>
              <a:rPr lang="cs-CZ" dirty="0" smtClean="0"/>
              <a:t>nové infrastruktury </a:t>
            </a:r>
            <a:r>
              <a:rPr lang="cs-CZ" dirty="0"/>
              <a:t>pro zájmové a neformální a celoživotní vzdělávání</a:t>
            </a:r>
          </a:p>
          <a:p>
            <a:pPr marL="0" indent="0">
              <a:buNone/>
            </a:pPr>
            <a:r>
              <a:rPr lang="cs-CZ" dirty="0"/>
              <a:t>▪ Rekonstrukce a stavební úpravy stávající infrastruktury (</a:t>
            </a:r>
            <a:r>
              <a:rPr lang="cs-CZ" dirty="0" smtClean="0"/>
              <a:t>včetně zabezpečení </a:t>
            </a:r>
            <a:r>
              <a:rPr lang="cs-CZ" dirty="0"/>
              <a:t>bezbariérovosti dle vyhlášky č. 398/2009 Sb.)</a:t>
            </a:r>
          </a:p>
          <a:p>
            <a:pPr marL="0" indent="0">
              <a:buNone/>
            </a:pPr>
            <a:r>
              <a:rPr lang="cs-CZ" dirty="0"/>
              <a:t>▪ Nákup pozemků a staveb (nemovitostí)</a:t>
            </a:r>
          </a:p>
          <a:p>
            <a:pPr marL="0" indent="0">
              <a:buNone/>
            </a:pPr>
            <a:r>
              <a:rPr lang="cs-CZ" dirty="0"/>
              <a:t>▪ Pořízení vybavení budov a učeben</a:t>
            </a:r>
          </a:p>
          <a:p>
            <a:pPr marL="0" indent="0">
              <a:buNone/>
            </a:pPr>
            <a:r>
              <a:rPr lang="cs-CZ" dirty="0"/>
              <a:t>▪ Pořízení kompenzačních pomůcek</a:t>
            </a:r>
          </a:p>
          <a:p>
            <a:pPr marL="0" indent="0">
              <a:buNone/>
            </a:pPr>
            <a:r>
              <a:rPr lang="cs-CZ" dirty="0"/>
              <a:t>Podpora může být poskytnuta pouze ve vazbě </a:t>
            </a:r>
            <a:r>
              <a:rPr lang="cs-CZ" b="1" dirty="0"/>
              <a:t>na klíčové kompetence</a:t>
            </a:r>
          </a:p>
          <a:p>
            <a:pPr marL="0" indent="0">
              <a:buNone/>
            </a:pPr>
            <a:r>
              <a:rPr lang="cs-CZ" dirty="0"/>
              <a:t>(komunikace v cizích jazycích, práce s digitálními technologiemi, přírodní</a:t>
            </a:r>
          </a:p>
          <a:p>
            <a:pPr marL="0" indent="0">
              <a:buNone/>
            </a:pPr>
            <a:r>
              <a:rPr lang="pl-PL" dirty="0"/>
              <a:t>vědy, technické a řemeslné obory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194396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Infrastruktura pro zájmové, neformální a celoživotní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Klíčové kompetence IROP pro </a:t>
            </a:r>
            <a:r>
              <a:rPr lang="cs-CZ" b="1" dirty="0"/>
              <a:t>celoživotní </a:t>
            </a:r>
            <a:r>
              <a:rPr lang="cs-CZ" b="1" dirty="0" smtClean="0"/>
              <a:t>(další) </a:t>
            </a:r>
            <a:r>
              <a:rPr lang="cs-CZ" b="1" dirty="0"/>
              <a:t>vzdělávání </a:t>
            </a:r>
            <a:r>
              <a:rPr lang="cs-CZ" dirty="0"/>
              <a:t>jsou vázány na </a:t>
            </a:r>
            <a:r>
              <a:rPr lang="cs-CZ" dirty="0" smtClean="0"/>
              <a:t>Národní soustavu </a:t>
            </a:r>
            <a:r>
              <a:rPr lang="cs-CZ" dirty="0"/>
              <a:t>kvalifikací a vybrané kvalifikace </a:t>
            </a:r>
            <a:r>
              <a:rPr lang="cs-CZ" dirty="0" smtClean="0"/>
              <a:t>dle přílohy č. 8B Specifických pravidel.</a:t>
            </a:r>
          </a:p>
          <a:p>
            <a:r>
              <a:rPr lang="cs-CZ" dirty="0"/>
              <a:t>Klíčová kompetence práce s digitálními technologiemi bude podporována pouze </a:t>
            </a:r>
            <a:r>
              <a:rPr lang="cs-CZ" dirty="0" smtClean="0"/>
              <a:t>ve vazbě </a:t>
            </a:r>
            <a:r>
              <a:rPr lang="cs-CZ" dirty="0"/>
              <a:t>na další klíčové kompetence, tedy ve vazbě na komunikaci v cizím jazyce, </a:t>
            </a:r>
            <a:r>
              <a:rPr lang="cs-CZ" dirty="0" smtClean="0"/>
              <a:t>přírodní </a:t>
            </a:r>
            <a:r>
              <a:rPr lang="pl-PL" dirty="0" smtClean="0"/>
              <a:t>vědy</a:t>
            </a:r>
            <a:r>
              <a:rPr lang="pl-PL" dirty="0"/>
              <a:t>, technické a řemeslné obory.</a:t>
            </a:r>
          </a:p>
          <a:p>
            <a:r>
              <a:rPr lang="cs-CZ" dirty="0"/>
              <a:t>Odborná učebna počítačů sloužící k výuce informatiky </a:t>
            </a:r>
            <a:r>
              <a:rPr lang="cs-CZ" dirty="0" smtClean="0"/>
              <a:t>(např</a:t>
            </a:r>
            <a:r>
              <a:rPr lang="cs-CZ" dirty="0"/>
              <a:t>. pro rekvalifikační </a:t>
            </a:r>
            <a:r>
              <a:rPr lang="cs-CZ" dirty="0" smtClean="0"/>
              <a:t>kurzy počítačů) </a:t>
            </a:r>
            <a:r>
              <a:rPr lang="cs-CZ" dirty="0"/>
              <a:t>je relevantním záměrem, pokud bude v MAP/KAP v seznamu </a:t>
            </a:r>
            <a:r>
              <a:rPr lang="cs-CZ" dirty="0" smtClean="0"/>
              <a:t>projektových záměrů </a:t>
            </a:r>
            <a:r>
              <a:rPr lang="cs-CZ" dirty="0"/>
              <a:t>pro investiční intervence </a:t>
            </a:r>
            <a:r>
              <a:rPr lang="cs-CZ" dirty="0" smtClean="0"/>
              <a:t>IROP </a:t>
            </a:r>
            <a:r>
              <a:rPr lang="cs-CZ" dirty="0"/>
              <a:t>daného zařízení označena klíčová </a:t>
            </a:r>
            <a:r>
              <a:rPr lang="cs-CZ" dirty="0" smtClean="0"/>
              <a:t>kompetence práce </a:t>
            </a:r>
            <a:r>
              <a:rPr lang="cs-CZ" dirty="0"/>
              <a:t>s digitálními technologiemi.</a:t>
            </a:r>
          </a:p>
          <a:p>
            <a:r>
              <a:rPr lang="cs-CZ" b="1" dirty="0"/>
              <a:t>Předmětem podpory nemůže být rekonstrukce stávajících budov pouze z </a:t>
            </a:r>
            <a:r>
              <a:rPr lang="cs-CZ" b="1" dirty="0" smtClean="0"/>
              <a:t>důvodu nevyhovujícího </a:t>
            </a:r>
            <a:r>
              <a:rPr lang="cs-CZ" b="1" dirty="0"/>
              <a:t>technického stavu. </a:t>
            </a:r>
            <a:endParaRPr lang="cs-CZ" b="1" dirty="0" smtClean="0"/>
          </a:p>
          <a:p>
            <a:r>
              <a:rPr lang="cs-CZ" b="1" dirty="0" smtClean="0"/>
              <a:t>Nelze postavit novou budovu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00" y="194396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Nezpůsobilé výdaje: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Oprava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Výdaje na stávající kmenové učebny (modernizace prostor – projekt musí mít přidanou hodnotu)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Učebny a vybavení bez vazby na klíčové kompetence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Učebny a vybavení na klíčové kompetence, které nejsou MAP/KAP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Auly, amfiteátry, sportoviště, jídelny a kuchyně (mimo předškolního vzdělávání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Ředitelny, sborovny ZŠ,SŠ/VOŠ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přílohy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1724"/>
            <a:ext cx="10515600" cy="4729941"/>
          </a:xfrm>
        </p:spPr>
        <p:txBody>
          <a:bodyPr>
            <a:normAutofit fontScale="47500" lnSpcReduction="20000"/>
          </a:bodyPr>
          <a:lstStyle/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 smtClean="0"/>
              <a:t>Plná </a:t>
            </a:r>
            <a:r>
              <a:rPr lang="cs-CZ" altLang="cs-CZ" b="1" dirty="0"/>
              <a:t>moc </a:t>
            </a:r>
            <a:r>
              <a:rPr lang="cs-CZ" altLang="cs-CZ" i="1" dirty="0"/>
              <a:t>- při přenesení pravomocí na jinou osobu</a:t>
            </a:r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/>
              <a:t>Zadávací a výběrová řízení</a:t>
            </a:r>
            <a:r>
              <a:rPr lang="cs-CZ" altLang="cs-CZ" dirty="0"/>
              <a:t> </a:t>
            </a:r>
            <a:r>
              <a:rPr lang="cs-CZ" altLang="cs-CZ" i="1" dirty="0"/>
              <a:t>–</a:t>
            </a:r>
            <a:r>
              <a:rPr lang="cs-CZ" altLang="cs-CZ" dirty="0"/>
              <a:t> uzavřená smlouva na plnění zakázky </a:t>
            </a:r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/>
              <a:t>Doklad o právní subjektivitě </a:t>
            </a:r>
            <a:r>
              <a:rPr lang="cs-CZ" altLang="cs-CZ" dirty="0"/>
              <a:t>žadatele</a:t>
            </a:r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/>
              <a:t>Studie proveditelnosti</a:t>
            </a:r>
            <a:r>
              <a:rPr lang="cs-CZ" altLang="cs-CZ" dirty="0"/>
              <a:t> </a:t>
            </a:r>
            <a:r>
              <a:rPr lang="cs-CZ" altLang="cs-CZ" i="1" dirty="0"/>
              <a:t>– dle zadané osnovy</a:t>
            </a:r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dirty="0"/>
              <a:t> </a:t>
            </a:r>
            <a:r>
              <a:rPr lang="cs-CZ" altLang="cs-CZ" b="1" dirty="0"/>
              <a:t>Doklad o prokázání právních vztahů k majetku</a:t>
            </a:r>
            <a:r>
              <a:rPr lang="cs-CZ" altLang="cs-CZ" dirty="0"/>
              <a:t>, který je předmětem projektu </a:t>
            </a:r>
            <a:r>
              <a:rPr lang="cs-CZ" altLang="cs-CZ" dirty="0" smtClean="0"/>
              <a:t>– výpis u katastru nemovitostí ne starší 3 </a:t>
            </a:r>
            <a:r>
              <a:rPr lang="cs-CZ" altLang="cs-CZ" dirty="0" err="1" smtClean="0"/>
              <a:t>měs</a:t>
            </a:r>
            <a:r>
              <a:rPr lang="cs-CZ" altLang="cs-CZ" dirty="0" smtClean="0"/>
              <a:t>.</a:t>
            </a:r>
            <a:endParaRPr lang="cs-CZ" altLang="cs-CZ" dirty="0"/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/>
              <a:t>Územní rozhodnutí s nabytím právní moci</a:t>
            </a:r>
            <a:r>
              <a:rPr lang="cs-CZ" altLang="cs-CZ" dirty="0"/>
              <a:t> - pokud stavba nevyžaduje dokládá </a:t>
            </a:r>
            <a:r>
              <a:rPr lang="cs-CZ" altLang="cs-CZ" b="1" dirty="0"/>
              <a:t>územní souhlas či </a:t>
            </a:r>
            <a:r>
              <a:rPr lang="cs-CZ" altLang="cs-CZ" b="1" dirty="0" smtClean="0"/>
              <a:t>účinnou </a:t>
            </a:r>
            <a:r>
              <a:rPr lang="cs-CZ" altLang="cs-CZ" b="1" dirty="0"/>
              <a:t>veřejnoprávní smlouvu </a:t>
            </a:r>
            <a:r>
              <a:rPr lang="cs-CZ" altLang="cs-CZ" dirty="0"/>
              <a:t>nahrazující územní řízení</a:t>
            </a:r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/>
              <a:t>Žádost o stavební povolení </a:t>
            </a:r>
            <a:r>
              <a:rPr lang="cs-CZ" altLang="cs-CZ" dirty="0"/>
              <a:t>nebo</a:t>
            </a:r>
            <a:r>
              <a:rPr lang="cs-CZ" altLang="cs-CZ" b="1" dirty="0"/>
              <a:t> ohlášení, </a:t>
            </a:r>
            <a:r>
              <a:rPr lang="cs-CZ" altLang="cs-CZ" dirty="0"/>
              <a:t>případně</a:t>
            </a:r>
            <a:r>
              <a:rPr lang="cs-CZ" altLang="cs-CZ" b="1" dirty="0"/>
              <a:t> stavebního povolení </a:t>
            </a:r>
            <a:r>
              <a:rPr lang="cs-CZ" altLang="cs-CZ" dirty="0"/>
              <a:t>nebo</a:t>
            </a:r>
            <a:r>
              <a:rPr lang="cs-CZ" altLang="cs-CZ" b="1" dirty="0"/>
              <a:t> souhlas s </a:t>
            </a:r>
            <a:r>
              <a:rPr lang="cs-CZ" altLang="cs-CZ" b="1" dirty="0" smtClean="0"/>
              <a:t>provedením ohlášeného </a:t>
            </a:r>
            <a:r>
              <a:rPr lang="cs-CZ" altLang="cs-CZ" b="1" dirty="0"/>
              <a:t>stavebního záměru </a:t>
            </a:r>
            <a:r>
              <a:rPr lang="cs-CZ" altLang="cs-CZ" dirty="0"/>
              <a:t>nebo</a:t>
            </a:r>
            <a:r>
              <a:rPr lang="cs-CZ" altLang="cs-CZ" b="1" dirty="0"/>
              <a:t> veřejnoprávní smlouva </a:t>
            </a:r>
            <a:r>
              <a:rPr lang="cs-CZ" altLang="cs-CZ" dirty="0"/>
              <a:t>nahrazující stavební povolení</a:t>
            </a:r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/>
              <a:t>Projektová dokumentace </a:t>
            </a:r>
            <a:r>
              <a:rPr lang="cs-CZ" altLang="cs-CZ" dirty="0"/>
              <a:t>pro vydání stavebního povolení nebo pro ohlášení </a:t>
            </a:r>
            <a:r>
              <a:rPr lang="cs-CZ" altLang="cs-CZ" dirty="0" smtClean="0"/>
              <a:t>stavby (zpracovaná autorizovaným projektantem) </a:t>
            </a:r>
            <a:endParaRPr lang="cs-CZ" altLang="cs-CZ" dirty="0"/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/>
              <a:t>Položkový rozpočet stavby </a:t>
            </a:r>
            <a:r>
              <a:rPr lang="cs-CZ" altLang="cs-CZ" dirty="0"/>
              <a:t>– detailní – </a:t>
            </a:r>
            <a:r>
              <a:rPr lang="cs-CZ" altLang="cs-CZ" dirty="0" smtClean="0"/>
              <a:t>(členění na hlavní a vedlejší výdaje projektu - ne </a:t>
            </a:r>
            <a:r>
              <a:rPr lang="cs-CZ" altLang="cs-CZ" dirty="0"/>
              <a:t>starší z roku </a:t>
            </a:r>
            <a:r>
              <a:rPr lang="cs-CZ" altLang="cs-CZ" dirty="0" smtClean="0"/>
              <a:t>2014)</a:t>
            </a:r>
            <a:endParaRPr lang="cs-CZ" altLang="cs-CZ" dirty="0"/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/>
              <a:t>Výpočet čistých jiných peněžních příjmů</a:t>
            </a:r>
          </a:p>
          <a:p>
            <a:pPr>
              <a:buFont typeface="Times New Roman" panose="02020603050405020304" pitchFamily="18" charset="0"/>
              <a:buAutoNum type="arabicParenR"/>
            </a:pPr>
            <a:r>
              <a:rPr lang="cs-CZ" altLang="cs-CZ" b="1" dirty="0"/>
              <a:t>Čestné prohlášení o skutečném majiteli</a:t>
            </a:r>
            <a:r>
              <a:rPr lang="cs-CZ" altLang="cs-CZ" dirty="0"/>
              <a:t> </a:t>
            </a:r>
            <a:r>
              <a:rPr lang="cs-CZ" altLang="cs-CZ" dirty="0" smtClean="0"/>
              <a:t>– </a:t>
            </a:r>
            <a:r>
              <a:rPr lang="cs-CZ" altLang="cs-CZ" i="1" dirty="0" smtClean="0"/>
              <a:t>pro </a:t>
            </a:r>
            <a:r>
              <a:rPr lang="cs-CZ" altLang="cs-CZ" i="1" dirty="0"/>
              <a:t>veřejnoprávní právnické osoby není </a:t>
            </a:r>
            <a:r>
              <a:rPr lang="cs-CZ" altLang="cs-CZ" i="1" dirty="0" smtClean="0"/>
              <a:t>potřeba</a:t>
            </a:r>
          </a:p>
          <a:p>
            <a:pPr marL="0" indent="0">
              <a:buNone/>
            </a:pPr>
            <a:r>
              <a:rPr lang="cs-CZ" altLang="cs-CZ" i="1" dirty="0" smtClean="0"/>
              <a:t>Aktivita </a:t>
            </a:r>
            <a:r>
              <a:rPr lang="cs-CZ" altLang="cs-CZ" b="1" i="1" dirty="0" smtClean="0"/>
              <a:t>Infrastruktura pro předškolní vzdělávání</a:t>
            </a:r>
          </a:p>
          <a:p>
            <a:pPr marL="0" indent="0">
              <a:buNone/>
            </a:pPr>
            <a:r>
              <a:rPr lang="cs-CZ" altLang="cs-CZ" b="1" dirty="0" smtClean="0"/>
              <a:t>12) Výpis </a:t>
            </a:r>
            <a:r>
              <a:rPr lang="cs-CZ" altLang="cs-CZ" b="1" dirty="0"/>
              <a:t>z </a:t>
            </a:r>
            <a:r>
              <a:rPr lang="cs-CZ" altLang="cs-CZ" b="1" dirty="0" smtClean="0"/>
              <a:t>Rejstříku </a:t>
            </a:r>
            <a:r>
              <a:rPr lang="cs-CZ" altLang="cs-CZ" b="1" dirty="0"/>
              <a:t>škol a školských </a:t>
            </a:r>
            <a:r>
              <a:rPr lang="cs-CZ" altLang="cs-CZ" b="1" dirty="0" smtClean="0"/>
              <a:t>zařízení</a:t>
            </a:r>
            <a:r>
              <a:rPr lang="cs-CZ" altLang="cs-CZ" i="1" dirty="0" smtClean="0"/>
              <a:t> </a:t>
            </a:r>
          </a:p>
          <a:p>
            <a:pPr marL="0" indent="0">
              <a:buNone/>
            </a:pPr>
            <a:r>
              <a:rPr lang="cs-CZ" altLang="cs-CZ" b="1" dirty="0" smtClean="0"/>
              <a:t>13) Stanovisko Krajské </a:t>
            </a:r>
            <a:r>
              <a:rPr lang="cs-CZ" altLang="cs-CZ" b="1" dirty="0"/>
              <a:t>hygienické stanice ke kapacitě školy </a:t>
            </a:r>
            <a:endParaRPr lang="cs-CZ" altLang="cs-CZ" b="1" dirty="0" smtClean="0"/>
          </a:p>
          <a:p>
            <a:pPr marL="0" indent="0">
              <a:buNone/>
            </a:pPr>
            <a:r>
              <a:rPr lang="cs-CZ" altLang="cs-CZ" i="1" dirty="0"/>
              <a:t>Aktivita </a:t>
            </a:r>
            <a:r>
              <a:rPr lang="cs-CZ" altLang="cs-CZ" b="1" i="1" dirty="0" smtClean="0"/>
              <a:t>Infrastruktura základních škol, Infrastruktura středních škol a vyšších odborných škol</a:t>
            </a:r>
            <a:r>
              <a:rPr lang="cs-CZ" altLang="cs-CZ" i="1" dirty="0" smtClean="0"/>
              <a:t> </a:t>
            </a:r>
          </a:p>
          <a:p>
            <a:pPr marL="0" indent="0">
              <a:buNone/>
            </a:pPr>
            <a:r>
              <a:rPr lang="cs-CZ" altLang="cs-CZ" b="1" dirty="0"/>
              <a:t>12) Výpis z rejstříku škol a školských zařízení</a:t>
            </a:r>
            <a:r>
              <a:rPr lang="cs-CZ" altLang="cs-CZ" i="1" dirty="0"/>
              <a:t> </a:t>
            </a:r>
            <a:r>
              <a:rPr lang="cs-CZ" altLang="cs-CZ" i="1" dirty="0" smtClean="0"/>
              <a:t> </a:t>
            </a:r>
            <a:endParaRPr lang="cs-CZ" altLang="cs-CZ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43" y="6051665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47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18579"/>
              </p:ext>
            </p:extLst>
          </p:nvPr>
        </p:nvGraphicFramePr>
        <p:xfrm>
          <a:off x="838200" y="1496291"/>
          <a:ext cx="1027591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404">
                  <a:extLst>
                    <a:ext uri="{9D8B030D-6E8A-4147-A177-3AD203B41FA5}">
                      <a16:colId xmlns:a16="http://schemas.microsoft.com/office/drawing/2014/main" val="397276338"/>
                    </a:ext>
                  </a:extLst>
                </a:gridCol>
                <a:gridCol w="4738254">
                  <a:extLst>
                    <a:ext uri="{9D8B030D-6E8A-4147-A177-3AD203B41FA5}">
                      <a16:colId xmlns:a16="http://schemas.microsoft.com/office/drawing/2014/main" val="3465268981"/>
                    </a:ext>
                  </a:extLst>
                </a:gridCol>
                <a:gridCol w="2585258">
                  <a:extLst>
                    <a:ext uri="{9D8B030D-6E8A-4147-A177-3AD203B41FA5}">
                      <a16:colId xmlns:a16="http://schemas.microsoft.com/office/drawing/2014/main" val="1438300316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Společné pro všechny aktivity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32118"/>
                  </a:ext>
                </a:extLst>
              </a:tr>
              <a:tr h="648393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Kód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Název indikátoru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</a:p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indikátoru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08614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5 00 00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podpořených vzdělávacích zařízení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42495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Kapacita podporovaných zařízení péče o děti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nebo vzdělávacích zařízení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480006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Infrastruktura pro předškolní vzdělávání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428528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5 01 20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osob využívajících zařízení péče o děti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4863"/>
                  </a:ext>
                </a:extLst>
              </a:tr>
            </a:tbl>
          </a:graphicData>
        </a:graphic>
      </p:graphicFrame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7" y="6075362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38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Žádost o podporu se podává elektronicky v MS2014+ prostřednictvím formuláře, který je k dispozici na webových stránkách https://mseu.mssf.cz.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69869"/>
            <a:ext cx="10515600" cy="4107094"/>
          </a:xfrm>
        </p:spPr>
        <p:txBody>
          <a:bodyPr/>
          <a:lstStyle/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1600" dirty="0" smtClean="0">
                <a:solidFill>
                  <a:schemeClr val="tx1"/>
                </a:solidFill>
              </a:rPr>
              <a:t>založit si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přístup do MS 2014+ </a:t>
            </a:r>
            <a:r>
              <a:rPr lang="cs-CZ" altLang="cs-CZ" sz="1600" dirty="0" smtClean="0">
                <a:solidFill>
                  <a:schemeClr val="tx1"/>
                </a:solidFill>
              </a:rPr>
              <a:t>– pracovník MAS s tímto procesem žadateli pomůže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provést registraci uživatele v MS 2014+,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pro práci v MS2014+ nutno používat internetový prohlížeč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Internet Explorer</a:t>
            </a:r>
            <a:r>
              <a:rPr lang="cs-CZ" altLang="cs-CZ" sz="1600" dirty="0" smtClean="0">
                <a:solidFill>
                  <a:schemeClr val="tx1"/>
                </a:solidFill>
              </a:rPr>
              <a:t>  či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Mozilla Firefox ESR, NE Google Chrom!</a:t>
            </a:r>
          </a:p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1600" dirty="0" smtClean="0">
                <a:solidFill>
                  <a:schemeClr val="tx1"/>
                </a:solidFill>
              </a:rPr>
              <a:t>žadatel musí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mít vlastní elektronický podpis</a:t>
            </a:r>
            <a:endParaRPr lang="cs-CZ" altLang="cs-CZ" sz="16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elektronický podpis získáte u České pošty,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na stránkách </a:t>
            </a:r>
            <a:r>
              <a:rPr lang="cs-CZ" altLang="cs-CZ" sz="1600" u="sng" dirty="0" smtClean="0">
                <a:solidFill>
                  <a:schemeClr val="tx1"/>
                </a:solidFill>
              </a:rPr>
              <a:t>www.postsignum.cz</a:t>
            </a:r>
            <a:r>
              <a:rPr lang="cs-CZ" altLang="cs-CZ" sz="1600" dirty="0" smtClean="0">
                <a:solidFill>
                  <a:schemeClr val="tx1"/>
                </a:solidFill>
              </a:rPr>
              <a:t> vygenerujete žádost o certifikát: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stáhnete si program signum – ten vám následně vygeneruje identifikační číslo,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vyplníte smlouvu a její přílohy, do kterých vepíšete identifikační číslo,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následně zajdete na Českou poštu se kterou podepíšete smlouvu,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po podpisu obdržíte fakturu, po jejím zaplacení vám přijde do emailu elektronický podpis, dále pokračujete dle postupu o aktivaci v emailu,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v rámci aktivace nastavíte heslo – nutno si ho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pamatovat, zapsat!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7" y="6176963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460" y="23018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o výzvě</a:t>
            </a:r>
          </a:p>
        </p:txBody>
      </p:sp>
      <p:sp>
        <p:nvSpPr>
          <p:cNvPr id="4" name="Zástupný symbol pro obsah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b="1" dirty="0" smtClean="0"/>
              <a:t>MAS Chrudimsko – IROP Rozvoj infrastruktury pro kvalitní vzdělávání všech věkových skupin</a:t>
            </a:r>
          </a:p>
          <a:p>
            <a:pPr lvl="0"/>
            <a:r>
              <a:rPr lang="cs-CZ" dirty="0" smtClean="0"/>
              <a:t>Číslo výzvy bude uvedeno v textu výzvy</a:t>
            </a:r>
          </a:p>
          <a:p>
            <a:pPr lvl="0"/>
            <a:r>
              <a:rPr lang="cs-CZ" dirty="0" smtClean="0"/>
              <a:t>Celková částka dotace z Evropského fondu pro regionální rozvoj pro výzvu: </a:t>
            </a:r>
          </a:p>
          <a:p>
            <a:pPr marL="0" lv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11 802 550 Kč</a:t>
            </a:r>
            <a:endParaRPr lang="cs-CZ" b="1" dirty="0"/>
          </a:p>
          <a:p>
            <a:pPr lvl="0"/>
            <a:r>
              <a:rPr lang="cs-CZ" dirty="0" smtClean="0"/>
              <a:t>Dotace z EFRR: 95 % způsobilých výdajů, příjemce 5 %</a:t>
            </a:r>
          </a:p>
          <a:p>
            <a:pPr lvl="0"/>
            <a:r>
              <a:rPr lang="cs-CZ" dirty="0" smtClean="0"/>
              <a:t>Forma financování: ex-post (blíže v Obecných pravidlech)</a:t>
            </a:r>
          </a:p>
          <a:p>
            <a:pPr lvl="0"/>
            <a:r>
              <a:rPr lang="cs-CZ" dirty="0" smtClean="0"/>
              <a:t>Minimální výše způsobilých výdajů není omezena</a:t>
            </a:r>
          </a:p>
          <a:p>
            <a:pPr lvl="0"/>
            <a:r>
              <a:rPr lang="cs-CZ" dirty="0" smtClean="0"/>
              <a:t>Maximální výše způsobilých výdajů bude stanovena ve výzvě</a:t>
            </a:r>
          </a:p>
          <a:p>
            <a:pPr lvl="0"/>
            <a:r>
              <a:rPr lang="cs-CZ" dirty="0" smtClean="0"/>
              <a:t>Předpokládané vyhlášení výzvy MAS: konec listopadu 2017</a:t>
            </a:r>
          </a:p>
          <a:p>
            <a:pPr lvl="0"/>
            <a:r>
              <a:rPr lang="cs-CZ" dirty="0" smtClean="0"/>
              <a:t>Předpokládané uzavření výzvy MAS: leden 2018 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60" y="6176963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82" y="3571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2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70241"/>
            <a:ext cx="9942022" cy="39554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05839" y="645943"/>
            <a:ext cx="9019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Registrace a přihlášení </a:t>
            </a:r>
            <a:r>
              <a:rPr lang="cs-CZ" b="1" dirty="0"/>
              <a:t>do ISKP14+ na adrese https://mseu.mssf.cz/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14400" y="1546910"/>
            <a:ext cx="10199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 případě, že nejste zaregistrováni </a:t>
            </a:r>
            <a:r>
              <a:rPr lang="cs-CZ" dirty="0"/>
              <a:t>v systému, je nutné se zaregistrovat (zeleně označený </a:t>
            </a:r>
            <a:r>
              <a:rPr lang="cs-CZ" dirty="0" smtClean="0"/>
              <a:t>rámeček) a následně se přihlásit</a:t>
            </a:r>
          </a:p>
          <a:p>
            <a:r>
              <a:rPr lang="cs-CZ" dirty="0" smtClean="0"/>
              <a:t>V případě, že jste v systému zaregistrování, můžete se do systému přihlásit (červeně označený rámeček)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16" y="503090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Krok č. 2: Kliknutí na tlačítko ŽADATEL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35" y="1825625"/>
            <a:ext cx="9243752" cy="37439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76" y="230188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09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3: Kliknutí na tlačítko NOVÁ ŽÁDOST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44" y="1842250"/>
            <a:ext cx="9975273" cy="41761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9" y="6195854"/>
            <a:ext cx="3024447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4: Výběr programu 06 – Integrovaný regionální operační program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15" y="1825624"/>
            <a:ext cx="10364585" cy="40597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05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1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Krok č. 5: Výběr výzvy ŘO </a:t>
            </a:r>
            <a:r>
              <a:rPr lang="cs-CZ" sz="3200" b="1" dirty="0" smtClean="0"/>
              <a:t>IROP</a:t>
            </a:r>
            <a:br>
              <a:rPr lang="cs-CZ" sz="3200" b="1" dirty="0" smtClean="0"/>
            </a:br>
            <a:r>
              <a:rPr lang="cs-CZ" sz="3200" b="1" dirty="0" smtClean="0"/>
              <a:t> klikněte na IROP 06_16_075 – výzva na individuální projekt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55" y="107747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4" y="1690688"/>
            <a:ext cx="773571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Krok č. 6: Navázání na podvýzvu </a:t>
            </a:r>
            <a:r>
              <a:rPr lang="pt-BR" b="1" dirty="0" smtClean="0"/>
              <a:t>MAS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15" y="1825625"/>
            <a:ext cx="9268690" cy="48162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7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21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7: Výběr podvýzvy MAS z rolovacího menu </a:t>
            </a:r>
            <a:r>
              <a:rPr lang="cs-CZ" b="1" dirty="0" smtClean="0"/>
              <a:t>014/06_16_075/CLLD_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92295" cy="4159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81" y="23668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96993" cy="1325563"/>
          </a:xfrm>
        </p:spPr>
        <p:txBody>
          <a:bodyPr/>
          <a:lstStyle/>
          <a:p>
            <a:r>
              <a:rPr lang="pt-BR" b="1" dirty="0"/>
              <a:t>Krok č. 8: Navázání na podvýzvu </a:t>
            </a:r>
            <a:r>
              <a:rPr lang="pt-BR" b="1" dirty="0" smtClean="0"/>
              <a:t>MAS</a:t>
            </a:r>
            <a:r>
              <a:rPr lang="cs-CZ" b="1" dirty="0" smtClean="0"/>
              <a:t> Chrudimsko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89" y="1825625"/>
            <a:ext cx="9727822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151223" y="5016137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Vybrat výzvu MAS Chrudimsko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55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/>
              <a:t>Krok č. 9: Kontrola </a:t>
            </a:r>
            <a:r>
              <a:rPr lang="cs-CZ" sz="3100" b="1" dirty="0" err="1"/>
              <a:t>podvýzvy</a:t>
            </a:r>
            <a:r>
              <a:rPr lang="cs-CZ" sz="3100" b="1" dirty="0"/>
              <a:t> MAS </a:t>
            </a:r>
            <a:r>
              <a:rPr lang="cs-CZ" sz="3100" b="1" dirty="0" smtClean="0"/>
              <a:t>Chrudimsko a potvrzení </a:t>
            </a:r>
            <a:r>
              <a:rPr lang="cs-CZ" sz="3100" b="1" dirty="0"/>
              <a:t>výběru 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6" y="1825625"/>
            <a:ext cx="10334428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63402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 č. 68 IROP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9000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38606" y="2092309"/>
            <a:ext cx="2637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s-CZ" dirty="0" smtClean="0">
              <a:hlinkClick r:id="rId4"/>
            </a:endParaRPr>
          </a:p>
          <a:p>
            <a:pPr lvl="0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https://www.strukturalni-fondy.cz/cs/Microsites/IROP/Vyzvy/Vyzva-c-68-Zvysovani-kvality-a-dostupnosti-Infrastruktury-pro-vzdela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438606" y="5055326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Výzva MAS se řídí pravidly výzvy č.68 IROP</a:t>
            </a:r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5"/>
          <a:stretch>
            <a:fillRect/>
          </a:stretch>
        </p:blipFill>
        <p:spPr>
          <a:xfrm>
            <a:off x="1039092" y="1808797"/>
            <a:ext cx="6741622" cy="38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hodnocení žádostí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549862" y="1426248"/>
          <a:ext cx="81279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63346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832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8385284"/>
                    </a:ext>
                  </a:extLst>
                </a:gridCol>
              </a:tblGrid>
              <a:tr h="302576">
                <a:tc>
                  <a:txBody>
                    <a:bodyPr/>
                    <a:lstStyle/>
                    <a:p>
                      <a:r>
                        <a:rPr lang="cs-CZ" dirty="0" smtClean="0"/>
                        <a:t>Fáze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Orgán MAS/Žadatel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Lhůta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794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přijatelnosti a formálních</a:t>
                      </a:r>
                      <a:r>
                        <a:rPr lang="cs-CZ" baseline="0" dirty="0" smtClean="0"/>
                        <a:t> náležitostí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Kancelář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25 pracovních </a:t>
                      </a:r>
                      <a:r>
                        <a:rPr lang="cs-CZ" dirty="0" smtClean="0"/>
                        <a:t>dnů od ukončení příjmu žádostí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890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Věcné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Výběrová komise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30 pracovních </a:t>
                      </a:r>
                      <a:r>
                        <a:rPr lang="cs-CZ" dirty="0" smtClean="0"/>
                        <a:t>dnů od ukončení KPFN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35392"/>
                  </a:ext>
                </a:extLst>
              </a:tr>
              <a:tr h="746077"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Představenstvo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20 pracovních </a:t>
                      </a:r>
                      <a:r>
                        <a:rPr lang="cs-CZ" dirty="0" smtClean="0"/>
                        <a:t>dnů od ukončení věcného hodnocení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034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Žádost o přezkum negativního výsledku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 prostřednictvím ISKP 14+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</a:t>
                      </a:r>
                      <a:r>
                        <a:rPr lang="cs-CZ" baseline="0" dirty="0" smtClean="0"/>
                        <a:t> 15 kalendářních dnů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59105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Závěrečné ověření způsobilosti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Centrum pro regionální rozvoj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administrativních kapacit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499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Vydání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IROP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Dle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administrativních kapacit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05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kroky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Závěrečné ověření způsobilosti Centrem pro regionální rozvoj – kritéria hodnocení jsou obsažena ve Specifických pravidlech</a:t>
            </a:r>
          </a:p>
          <a:p>
            <a:r>
              <a:rPr lang="cs-CZ" dirty="0" smtClean="0"/>
              <a:t>Vydání právního aktu</a:t>
            </a:r>
          </a:p>
          <a:p>
            <a:r>
              <a:rPr lang="cs-CZ" dirty="0" smtClean="0"/>
              <a:t>Realizace projektu</a:t>
            </a:r>
          </a:p>
          <a:p>
            <a:r>
              <a:rPr lang="cs-CZ" dirty="0" smtClean="0"/>
              <a:t>Monitoring projektu – Zprávy o realizaci projektu, Zprávy o udržitelnosti projektu dle obecných pravidel IROP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odkazy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Text výzvy bude po vyhlášení dostupný zde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http://www.maschrudimsko.cz/kdy-zadat-vyzvy</a:t>
            </a:r>
            <a:r>
              <a:rPr lang="cs-CZ" dirty="0" smtClean="0">
                <a:hlinkClick r:id="rId2"/>
              </a:rPr>
              <a:t>#</a:t>
            </a:r>
            <a:endParaRPr lang="cs-CZ" dirty="0" smtClean="0"/>
          </a:p>
          <a:p>
            <a:r>
              <a:rPr lang="cs-CZ" dirty="0"/>
              <a:t>ISKP 14+: </a:t>
            </a:r>
            <a:r>
              <a:rPr lang="cs-CZ" u="sng" dirty="0">
                <a:hlinkClick r:id="rId3"/>
              </a:rPr>
              <a:t>https://mseu.mssf.cz/</a:t>
            </a:r>
            <a:endParaRPr lang="cs-CZ" u="sng" dirty="0"/>
          </a:p>
          <a:p>
            <a:r>
              <a:rPr lang="cs-CZ" dirty="0" smtClean="0"/>
              <a:t>Obecná pravidla pro žadatele a příjemce IROP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http://www.strukturalni-fondy.cz/getmedia/0214a19a-5d4a-4734-b1b2-7facb47b9f4a/Obecna-pravidla-IROP_vydani-1-9_2-6.2017.pdf?ext=.</a:t>
            </a:r>
            <a:r>
              <a:rPr lang="cs-CZ" dirty="0" smtClean="0">
                <a:hlinkClick r:id="rId4"/>
              </a:rPr>
              <a:t>pdf</a:t>
            </a:r>
            <a:endParaRPr lang="cs-CZ" dirty="0" smtClean="0"/>
          </a:p>
          <a:p>
            <a:r>
              <a:rPr lang="cs-CZ" dirty="0" smtClean="0"/>
              <a:t>Specifická pravidla pro žadatele </a:t>
            </a:r>
            <a:r>
              <a:rPr lang="cs-CZ" dirty="0"/>
              <a:t>a </a:t>
            </a:r>
            <a:r>
              <a:rPr lang="cs-CZ" dirty="0" smtClean="0"/>
              <a:t>příjemce v rámci výzvy č. 68: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https://www.strukturalni-fondy.cz/getmedia/1d8a717e-75bc-45a6-a52f-c9dcf2ea35db/Specificka-pravidla_2-4_CLLD_1-1.pdf?ext</a:t>
            </a:r>
            <a:r>
              <a:rPr lang="cs-CZ" dirty="0"/>
              <a:t>=.pdf</a:t>
            </a:r>
            <a:endParaRPr lang="cs-CZ" dirty="0" smtClean="0"/>
          </a:p>
          <a:p>
            <a:r>
              <a:rPr lang="cs-CZ" dirty="0" smtClean="0"/>
              <a:t>Podrobné informace k indikátorům: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C:\Users\Pc2\AppData\Local\Microsoft\Windows\Temporary Internet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Files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\Content.IE5\NXE9CF9O\Prilohy_Specificka-pravidla_2-4_CLLD_1-1.zip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00" y="135259"/>
            <a:ext cx="5454614" cy="108999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72589" y="1122218"/>
            <a:ext cx="81714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Kontakty</a:t>
            </a:r>
          </a:p>
          <a:p>
            <a:r>
              <a:rPr lang="cs-CZ" dirty="0"/>
              <a:t>MAS Chrudimsko</a:t>
            </a:r>
          </a:p>
          <a:p>
            <a:r>
              <a:rPr lang="cs-CZ" dirty="0"/>
              <a:t>Široká 29, Chrudim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Iva Roušarová</a:t>
            </a:r>
          </a:p>
          <a:p>
            <a:r>
              <a:rPr lang="cs-CZ" dirty="0">
                <a:hlinkClick r:id="rId3"/>
              </a:rPr>
              <a:t>iva.rousarova@maschrudimsko.cz</a:t>
            </a:r>
            <a:endParaRPr lang="cs-CZ" dirty="0"/>
          </a:p>
          <a:p>
            <a:r>
              <a:rPr lang="cs-CZ" dirty="0"/>
              <a:t>606 143 255</a:t>
            </a:r>
          </a:p>
          <a:p>
            <a:endParaRPr lang="cs-CZ" dirty="0"/>
          </a:p>
          <a:p>
            <a:r>
              <a:rPr lang="cs-CZ" dirty="0"/>
              <a:t>Renáta Havlová  </a:t>
            </a:r>
          </a:p>
          <a:p>
            <a:r>
              <a:rPr lang="cs-CZ" dirty="0">
                <a:hlinkClick r:id="rId4"/>
              </a:rPr>
              <a:t>renata.havlova@maschrudimsko.cz</a:t>
            </a:r>
            <a:endParaRPr lang="cs-CZ" dirty="0"/>
          </a:p>
          <a:p>
            <a:r>
              <a:rPr lang="cs-CZ" dirty="0"/>
              <a:t>774 800 906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7906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879064" y="3244333"/>
            <a:ext cx="6550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/>
              <a:t>Děkujeme za pozornost</a:t>
            </a:r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73084"/>
            <a:ext cx="10515600" cy="62345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Základní informace o výzvě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6539"/>
            <a:ext cx="10515600" cy="43891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Termíny realizace</a:t>
            </a:r>
          </a:p>
          <a:p>
            <a:pPr marL="0" indent="0">
              <a:buNone/>
            </a:pPr>
            <a:r>
              <a:rPr lang="cs-CZ" b="1" dirty="0" smtClean="0"/>
              <a:t>Datum </a:t>
            </a:r>
            <a:r>
              <a:rPr lang="cs-CZ" b="1" dirty="0"/>
              <a:t>zahájení realizace </a:t>
            </a:r>
            <a:r>
              <a:rPr lang="cs-CZ" b="1" dirty="0" smtClean="0"/>
              <a:t>projektu:</a:t>
            </a:r>
          </a:p>
          <a:p>
            <a:pPr marL="0" indent="0">
              <a:buNone/>
            </a:pPr>
            <a:r>
              <a:rPr lang="cs-CZ" dirty="0" smtClean="0"/>
              <a:t>Datem </a:t>
            </a:r>
            <a:r>
              <a:rPr lang="cs-CZ" dirty="0"/>
              <a:t>zahájení realizace projektu </a:t>
            </a:r>
            <a:r>
              <a:rPr lang="cs-CZ" b="1" dirty="0"/>
              <a:t>se rozumí datum prvního právního úkonu týkajícího se aktivit projektu</a:t>
            </a:r>
            <a:r>
              <a:rPr lang="cs-CZ" dirty="0"/>
              <a:t>, na které jsou vynaloženy způsobilé výdaje. Datum zahájení realizace projektu může být stanoven nejdříve na 1. 1. 2014, a to i v případě, že první právní úkon byl učiněn před tímto datem. 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Datum </a:t>
            </a:r>
            <a:r>
              <a:rPr lang="cs-CZ" b="1" dirty="0"/>
              <a:t>ukončení realizace projektu</a:t>
            </a:r>
          </a:p>
          <a:p>
            <a:pPr marL="0" indent="0">
              <a:buNone/>
            </a:pPr>
            <a:r>
              <a:rPr lang="cs-CZ" dirty="0"/>
              <a:t>Ukončení realizace projektu </a:t>
            </a:r>
            <a:r>
              <a:rPr lang="cs-CZ" b="1" dirty="0"/>
              <a:t>znamená prokazatelné uzavření všech aktivit projektu</a:t>
            </a:r>
            <a:r>
              <a:rPr lang="cs-CZ" dirty="0"/>
              <a:t>. </a:t>
            </a:r>
            <a:r>
              <a:rPr lang="cs-CZ" dirty="0" smtClean="0"/>
              <a:t>Tuto skutečnost </a:t>
            </a:r>
            <a:r>
              <a:rPr lang="cs-CZ" dirty="0"/>
              <a:t>je třeba doložit kromě vlastních výstupů projektu </a:t>
            </a:r>
            <a:r>
              <a:rPr lang="cs-CZ" b="1" dirty="0"/>
              <a:t>protokolem o </a:t>
            </a:r>
            <a:r>
              <a:rPr lang="cs-CZ" b="1" dirty="0" smtClean="0"/>
              <a:t>předání a </a:t>
            </a:r>
            <a:r>
              <a:rPr lang="cs-CZ" b="1" dirty="0"/>
              <a:t>převzetí díla </a:t>
            </a:r>
            <a:r>
              <a:rPr lang="cs-CZ" dirty="0" smtClean="0"/>
              <a:t>(např</a:t>
            </a:r>
            <a:r>
              <a:rPr lang="cs-CZ" dirty="0"/>
              <a:t>. dodávky staveb, přístrojů a zařízení, dokladem o </a:t>
            </a:r>
            <a:r>
              <a:rPr lang="cs-CZ" dirty="0" smtClean="0"/>
              <a:t>kolaudaci, dokladem </a:t>
            </a:r>
            <a:r>
              <a:rPr lang="cs-CZ" dirty="0"/>
              <a:t>o </a:t>
            </a:r>
            <a:r>
              <a:rPr lang="cs-CZ" dirty="0" smtClean="0"/>
              <a:t>zprovoznění) </a:t>
            </a:r>
            <a:r>
              <a:rPr lang="cs-CZ" b="1" dirty="0"/>
              <a:t>a fotodokumentací</a:t>
            </a:r>
            <a:r>
              <a:rPr lang="cs-CZ" dirty="0"/>
              <a:t>. Datum podepsání protokolu o </a:t>
            </a:r>
            <a:r>
              <a:rPr lang="cs-CZ" dirty="0" smtClean="0"/>
              <a:t>předání a </a:t>
            </a:r>
            <a:r>
              <a:rPr lang="cs-CZ" dirty="0"/>
              <a:t>převzetí díla a odstranění vad a nedodělků bránících užívání díla nesmí </a:t>
            </a:r>
            <a:r>
              <a:rPr lang="cs-CZ" dirty="0" smtClean="0"/>
              <a:t>překročit termín </a:t>
            </a:r>
            <a:r>
              <a:rPr lang="cs-CZ" dirty="0"/>
              <a:t>ukončení realizace projektu uvedený v právním </a:t>
            </a:r>
            <a:r>
              <a:rPr lang="cs-CZ" dirty="0" smtClean="0"/>
              <a:t>aktu. Pokud </a:t>
            </a:r>
            <a:r>
              <a:rPr lang="cs-CZ" dirty="0"/>
              <a:t>není k datu ukončení realizace projektu vydán </a:t>
            </a:r>
            <a:r>
              <a:rPr lang="cs-CZ" dirty="0" smtClean="0"/>
              <a:t>kolaudační souhlas</a:t>
            </a:r>
            <a:r>
              <a:rPr lang="cs-CZ" dirty="0"/>
              <a:t>, musí ho příjemce doložit s první Zprávou o udržitelnosti projektu, případně </a:t>
            </a:r>
            <a:r>
              <a:rPr lang="cs-CZ" dirty="0" smtClean="0"/>
              <a:t>se Zprávou </a:t>
            </a:r>
            <a:r>
              <a:rPr lang="cs-CZ" dirty="0"/>
              <a:t>o udržitelnosti projektu následující po ukončení zkušebního provozu.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Realizace projektu musí být ukončena </a:t>
            </a:r>
            <a:r>
              <a:rPr lang="cs-CZ" dirty="0" smtClean="0"/>
              <a:t>nejpozději: dle výzvy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Realizace </a:t>
            </a:r>
            <a:r>
              <a:rPr lang="cs-CZ" b="1" dirty="0"/>
              <a:t>projektu nesmí být ukončena před podáním žádosti o podporu v MS2014+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/>
              <a:t>Místo realizace projektů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Území </a:t>
            </a:r>
            <a:r>
              <a:rPr lang="cs-CZ" dirty="0"/>
              <a:t>MAS vymezené ve schválené strategii CLLD. Rozhodující není sídlo žadatele, ale místo realizace projektu. Sídlo firmy se může lišit od místa realizace projektu.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49" y="6210821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08" y="17808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3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podporovaných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dirty="0" smtClean="0"/>
              <a:t>Aktivita </a:t>
            </a:r>
            <a:r>
              <a:rPr lang="cs-CZ" sz="3600" b="1" dirty="0"/>
              <a:t>Infrastruktura pro předškolní vzdělávání </a:t>
            </a:r>
            <a:endParaRPr lang="cs-CZ" sz="3600" dirty="0"/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Stavby, stavební úpravy a pořízení vybavení za účelem zajištění dostatečné kapacity kvalitních a cenově dostupných zařízení péče o děti do tří let, dětských skupin a mateřských škol v území, kde je prokazatelný nedostatek těchto kapacit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sz="3600" dirty="0"/>
              <a:t>Aktivita </a:t>
            </a:r>
            <a:r>
              <a:rPr lang="cs-CZ" sz="3600" b="1" dirty="0"/>
              <a:t>Infrastruktura základních škol, Infrastruktura středních škol a vyšších odborných škol </a:t>
            </a:r>
            <a:endParaRPr lang="cs-CZ" sz="3600" dirty="0"/>
          </a:p>
          <a:p>
            <a:pPr marL="0" indent="0">
              <a:buNone/>
            </a:pPr>
            <a:r>
              <a:rPr lang="cs-CZ" dirty="0"/>
              <a:t>- Stavby, stavební úpravy a pořízení vybavení odborných učeben za účelem zvýšení kvality vzdělávání ve vazbě na budoucí uplatnění na trhu práce v klíčových kompetencích (komunikace v cizích jazycích, práce s digitálními technologiemi, přírodní vědy, technické a řemeslné obory). </a:t>
            </a:r>
          </a:p>
          <a:p>
            <a:pPr marL="0" indent="0">
              <a:buNone/>
            </a:pPr>
            <a:r>
              <a:rPr lang="cs-CZ" dirty="0"/>
              <a:t>- Rekonstrukce a stavební úpravy stávající infrastruktury ve vazbě na budování bezbariérovosti škol. </a:t>
            </a:r>
          </a:p>
          <a:p>
            <a:pPr marL="0" indent="0">
              <a:buNone/>
            </a:pPr>
            <a:r>
              <a:rPr lang="cs-CZ" dirty="0"/>
              <a:t>- Zvýšení kapacit škol ve vazbě na území se sociálně vyloučenou lokalitou, kde je prokazatelný nedostatek těchto kapacit.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600" dirty="0"/>
              <a:t>Aktivita </a:t>
            </a:r>
            <a:r>
              <a:rPr lang="cs-CZ" sz="3600" b="1" dirty="0"/>
              <a:t>Infrastruktura pro zájmové, neformální a celoživotní vzdělávání </a:t>
            </a:r>
            <a:endParaRPr lang="cs-CZ" sz="3600" dirty="0"/>
          </a:p>
          <a:p>
            <a:pPr marL="0" indent="0">
              <a:buNone/>
            </a:pPr>
            <a:r>
              <a:rPr lang="cs-CZ" dirty="0"/>
              <a:t>- Stavební úpravy a pořízení vybavení odborných učeben za účelem zvýšení kvality vzdělávání ve vazbě budoucí uplatnění na trhu práce v klíčových kompetencích (komunikace v cizích jazycích, práce s digitálními technologiemi, přírodní vědy, technické a řemeslné obory).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5" y="298940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13658"/>
            <a:ext cx="10515600" cy="739833"/>
          </a:xfrm>
        </p:spPr>
        <p:txBody>
          <a:bodyPr>
            <a:noAutofit/>
          </a:bodyPr>
          <a:lstStyle/>
          <a:p>
            <a:r>
              <a:rPr lang="cs-CZ" sz="3600" dirty="0" smtClean="0"/>
              <a:t>Věcné zaměření výzvy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8058"/>
            <a:ext cx="10515600" cy="404890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 </a:t>
            </a:r>
            <a:r>
              <a:rPr lang="cs-CZ" b="1" dirty="0"/>
              <a:t>jedné žádosti o podporu nelze kombinovat aktivity </a:t>
            </a:r>
            <a:r>
              <a:rPr lang="cs-CZ" b="1" dirty="0" smtClean="0"/>
              <a:t>„Infrastruktura pro předškolní </a:t>
            </a:r>
            <a:r>
              <a:rPr lang="cs-CZ" b="1" dirty="0"/>
              <a:t>vzdělávání“, </a:t>
            </a:r>
            <a:r>
              <a:rPr lang="cs-CZ" b="1" dirty="0" smtClean="0"/>
              <a:t>„Infrastruktura </a:t>
            </a:r>
            <a:r>
              <a:rPr lang="cs-CZ" b="1" dirty="0"/>
              <a:t>základních škol“, </a:t>
            </a:r>
            <a:r>
              <a:rPr lang="cs-CZ" b="1" dirty="0" smtClean="0"/>
              <a:t>„Infrastruktura středních </a:t>
            </a:r>
            <a:r>
              <a:rPr lang="cs-CZ" b="1" dirty="0"/>
              <a:t>škol a vyšších odborných škol“ a </a:t>
            </a:r>
            <a:r>
              <a:rPr lang="cs-CZ" b="1" dirty="0" smtClean="0"/>
              <a:t>„Infrastruktura </a:t>
            </a:r>
            <a:r>
              <a:rPr lang="cs-CZ" b="1" dirty="0"/>
              <a:t>pro </a:t>
            </a:r>
            <a:r>
              <a:rPr lang="cs-CZ" b="1" dirty="0" smtClean="0"/>
              <a:t>zájmové, neformální </a:t>
            </a:r>
            <a:r>
              <a:rPr lang="cs-CZ" b="1" dirty="0"/>
              <a:t>a celoživotní vzdělávání“.</a:t>
            </a:r>
          </a:p>
          <a:p>
            <a:pPr marL="0" indent="0">
              <a:buNone/>
            </a:pPr>
            <a:r>
              <a:rPr lang="cs-CZ" b="1" dirty="0"/>
              <a:t>Jeden žadatel může předložit více žádostí o podporu.</a:t>
            </a:r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41" y="34465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593408"/>
          </a:xfrm>
        </p:spPr>
        <p:txBody>
          <a:bodyPr>
            <a:normAutofit fontScale="90000"/>
          </a:bodyPr>
          <a:lstStyle/>
          <a:p>
            <a:r>
              <a:rPr lang="cs-CZ" dirty="0"/>
              <a:t>Oprávnění žadatelé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90648"/>
              </p:ext>
            </p:extLst>
          </p:nvPr>
        </p:nvGraphicFramePr>
        <p:xfrm>
          <a:off x="838200" y="1825625"/>
          <a:ext cx="10515600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05127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>
                          <a:solidFill>
                            <a:sysClr val="windowText" lastClr="000000"/>
                          </a:solidFill>
                        </a:rPr>
                        <a:t>Společné pro všechny aktivity</a:t>
                      </a:r>
                      <a:r>
                        <a:rPr lang="cs-CZ" sz="1800" b="0" u="none" strike="noStrike" kern="1200" baseline="0" dirty="0" smtClean="0">
                          <a:solidFill>
                            <a:sysClr val="windowText" lastClr="000000"/>
                          </a:solidFill>
                        </a:rPr>
                        <a:t>: Kraje, organizace zřizované nebo zakládané kraji, obce, organizace zřizované nebo zakládané obcemi, nestátní neziskové organizace, církve, církevní organizace, organizační složky státu, příspěvkové organizace organizačních složek státu</a:t>
                      </a:r>
                      <a:endParaRPr lang="cs-CZ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92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</a:t>
                      </a: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Infrastruktura pro předškolní vzdělávání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Zařízení péče o děti do 3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let, školy a školská zařízení v oblasti předškolního vzdělávání, další subjekty podílející se na realizaci vzdělávacích aktivit v oblasti předškolního 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vzdělávání a péče o děti</a:t>
                      </a:r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7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</a:t>
                      </a: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Infrastruktura základních škol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Školy a školská zařízení v oblasti základního vzdělávání, další subjekty podílející se na realizaci vzdělávacích aktivit</a:t>
                      </a:r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4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</a:t>
                      </a: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Infrastruktura středních škol a vyšších odborných škol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Školy a školská zařízení v oblasti středního vzdělávání a vyšší odborné školy, další subjekty podílející se na realizaci vzdělávacích aktivit</a:t>
                      </a:r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7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</a:t>
                      </a: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Infrastruktura pro zájmové a neformální vzdělávání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Školy a školská zařízení v oblasti předškolního,  základního a středního vzdělávání a vyšší odborné školy, další subjekty podílející se na realizaci vzdělávacích aktivit</a:t>
                      </a:r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1289"/>
                  </a:ext>
                </a:extLst>
              </a:tr>
            </a:tbl>
          </a:graphicData>
        </a:graphic>
      </p:graphicFrame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6" y="23243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7651"/>
            <a:ext cx="10515600" cy="743037"/>
          </a:xfrm>
        </p:spPr>
        <p:txBody>
          <a:bodyPr/>
          <a:lstStyle/>
          <a:p>
            <a:r>
              <a:rPr lang="cs-CZ" dirty="0"/>
              <a:t>Cílové skupiny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017528"/>
              </p:ext>
            </p:extLst>
          </p:nvPr>
        </p:nvGraphicFramePr>
        <p:xfrm>
          <a:off x="838200" y="1825625"/>
          <a:ext cx="10515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88079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Společné pro všechny aktivity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Osoby sociálně vyloučené, osoby ohrožené sociálním vyloučením, osoby se speciálními vzdělávacími potřebami, pedagogičtí pracovníci, 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pracovníci a dobrovolní pracovníci organizací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působících v oblasti vzdělávání nebo asistenčních služeb</a:t>
                      </a:r>
                    </a:p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6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Infrastruktura pro předškolní vzdělávání 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Děti do 3 let, děti v předškolním vzdělávání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1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Infrastruktura základních, středních a vyšších odborných škol 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Žáci (studenti)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3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Infrastruktura pro zájmové a neformální vzdělávání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Žáci (studenti), děti předškolního vzdělávání, 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pracovníci a dobrovolní pracovníci organizací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působících v oblasti neformálního a zájmového vzdělávání dětí a mládeže, dospělí v dalším vzdělávání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51182"/>
                  </a:ext>
                </a:extLst>
              </a:tr>
            </a:tbl>
          </a:graphicData>
        </a:graphic>
      </p:graphicFrame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52" y="367997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2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3735</Words>
  <Application>Microsoft Office PowerPoint</Application>
  <PresentationFormat>Širokoúhlá obrazovka</PresentationFormat>
  <Paragraphs>328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Seminář pro potenciální žadatele 31.10.2017  IROP – Rozvoj infrastruktury pro kvalitní vzdělávání všech věkových skupin</vt:lpstr>
      <vt:lpstr>Program semináře</vt:lpstr>
      <vt:lpstr>Základní informace o výzvě</vt:lpstr>
      <vt:lpstr>Výzva č. 68 IROP</vt:lpstr>
      <vt:lpstr>Základní informace o výzvě</vt:lpstr>
      <vt:lpstr>Typy podporovaných projektů</vt:lpstr>
      <vt:lpstr>Věcné zaměření výzvy</vt:lpstr>
      <vt:lpstr>Oprávnění žadatelé</vt:lpstr>
      <vt:lpstr>Cílové skupiny</vt:lpstr>
      <vt:lpstr>Popis podporovaných aktivit Aktivita Infrastruktura pro předškolní vzdělání </vt:lpstr>
      <vt:lpstr>Popis podporovaných aktivit – způsobilé výdaje Aktivita Infrastruktura pro předškolní vzdělání </vt:lpstr>
      <vt:lpstr>Popis podporovaných aktivit – způsobilé výdaje  Aktivita Infrastruktura pro předškolní vzdělání </vt:lpstr>
      <vt:lpstr>Popis podporovaných aktivit Aktivita Infrastruktura pro předškolní vzdělání </vt:lpstr>
      <vt:lpstr>Popis podporovaných aktivit   Aktivita Infrastruktura pro předškolní vzdělání  </vt:lpstr>
      <vt:lpstr>Popis podporovaných aktivit Aktivita Infrastruktura základních škol</vt:lpstr>
      <vt:lpstr>Podporované aktivity Aktivita Infrastruktura základních škol</vt:lpstr>
      <vt:lpstr>Podporované aktivity Aktivita Infrastruktura základních škol</vt:lpstr>
      <vt:lpstr>Popis podporovaných aktivit Aktivita Infrastruktura základních škol               Infrastruktura středních škol a vyšších odborných škol</vt:lpstr>
      <vt:lpstr>Popis podporovaných aktivit  Aktivita Infrastruktura středních škol a vyšších odborných škol</vt:lpstr>
      <vt:lpstr>Podporované aktivity Aktivita Infrastruktura středních škol a vyšších odborných škol </vt:lpstr>
      <vt:lpstr>Podporované aktivity Aktivita Infrastruktura středních škol a vyšších odborných škol</vt:lpstr>
      <vt:lpstr>Podporované aktivity Aktivita Infrastruktura středních škol a vyšších odborných škol</vt:lpstr>
      <vt:lpstr>Infrastruktura pro zájmové a neformální vzdělávání</vt:lpstr>
      <vt:lpstr>Infrastruktura pro zájmové, neformální a celoživotní vzdělávání</vt:lpstr>
      <vt:lpstr>Infrastruktura pro zájmové, neformální a celoživotní vzdělávání</vt:lpstr>
      <vt:lpstr>Nezpůsobilé výdaje:</vt:lpstr>
      <vt:lpstr>Povinné přílohy</vt:lpstr>
      <vt:lpstr>Indikátory</vt:lpstr>
      <vt:lpstr>Žádost o podporu se podává elektronicky v MS2014+ prostřednictvím formuláře, který je k dispozici na webových stránkách https://mseu.mssf.cz. </vt:lpstr>
      <vt:lpstr>Prezentace aplikace PowerPoint</vt:lpstr>
      <vt:lpstr>Krok č. 2: Kliknutí na tlačítko ŽADATEL </vt:lpstr>
      <vt:lpstr>Krok č. 3: Kliknutí na tlačítko NOVÁ ŽÁDOST </vt:lpstr>
      <vt:lpstr>Krok č. 4: Výběr programu 06 – Integrovaný regionální operační program </vt:lpstr>
      <vt:lpstr>Krok č. 5: Výběr výzvy ŘO IROP  klikněte na IROP 06_16_075 – výzva na individuální projekt</vt:lpstr>
      <vt:lpstr>Krok č. 6: Navázání na podvýzvu MAS</vt:lpstr>
      <vt:lpstr>Krok č. 7: Výběr podvýzvy MAS z rolovacího menu 014/06_16_075/CLLD_ </vt:lpstr>
      <vt:lpstr>Krok č. 8: Navázání na podvýzvu MAS Chrudimsko</vt:lpstr>
      <vt:lpstr>Krok č. 9: Kontrola podvýzvy MAS Chrudimsko a potvrzení výběru </vt:lpstr>
      <vt:lpstr>Podání žádosti o podporu v ISKP 14+</vt:lpstr>
      <vt:lpstr>Postup hodnocení žádostí</vt:lpstr>
      <vt:lpstr>Další kroky</vt:lpstr>
      <vt:lpstr>Důležité odkazy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Chrudimsko, z. s.</dc:title>
  <dc:creator>Pc2</dc:creator>
  <cp:lastModifiedBy>Pc1</cp:lastModifiedBy>
  <cp:revision>95</cp:revision>
  <cp:lastPrinted>2017-10-30T09:24:06Z</cp:lastPrinted>
  <dcterms:created xsi:type="dcterms:W3CDTF">2017-10-23T09:15:40Z</dcterms:created>
  <dcterms:modified xsi:type="dcterms:W3CDTF">2017-10-31T11:30:27Z</dcterms:modified>
</cp:coreProperties>
</file>