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1" r:id="rId4"/>
    <p:sldId id="359" r:id="rId5"/>
    <p:sldId id="360" r:id="rId6"/>
    <p:sldId id="329" r:id="rId7"/>
    <p:sldId id="362" r:id="rId8"/>
    <p:sldId id="333" r:id="rId9"/>
    <p:sldId id="336" r:id="rId10"/>
    <p:sldId id="335" r:id="rId11"/>
    <p:sldId id="324" r:id="rId12"/>
    <p:sldId id="358" r:id="rId13"/>
    <p:sldId id="361" r:id="rId14"/>
    <p:sldId id="363" r:id="rId15"/>
    <p:sldId id="337" r:id="rId16"/>
    <p:sldId id="338" r:id="rId17"/>
    <p:sldId id="339" r:id="rId18"/>
    <p:sldId id="340" r:id="rId19"/>
    <p:sldId id="341" r:id="rId20"/>
    <p:sldId id="302" r:id="rId21"/>
    <p:sldId id="327" r:id="rId22"/>
    <p:sldId id="342" r:id="rId23"/>
    <p:sldId id="343" r:id="rId24"/>
    <p:sldId id="304" r:id="rId25"/>
    <p:sldId id="344" r:id="rId26"/>
    <p:sldId id="366" r:id="rId27"/>
    <p:sldId id="367" r:id="rId28"/>
    <p:sldId id="272" r:id="rId29"/>
    <p:sldId id="273" r:id="rId30"/>
    <p:sldId id="274" r:id="rId31"/>
    <p:sldId id="275" r:id="rId32"/>
    <p:sldId id="276" r:id="rId33"/>
    <p:sldId id="365" r:id="rId34"/>
    <p:sldId id="278" r:id="rId35"/>
    <p:sldId id="364" r:id="rId36"/>
    <p:sldId id="279" r:id="rId37"/>
    <p:sldId id="280" r:id="rId38"/>
    <p:sldId id="281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296" r:id="rId48"/>
    <p:sldId id="288" r:id="rId4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0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6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3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9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3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1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5182-FA8B-4204-A811-BB0FECAAA5EA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1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www.esfcr.cz/formulare-a-pokyny-potrebne-v-ramci-pripravy-zadosti-o-podporu-opz/-/dokument/79795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www.maschrudimsko.cz/kdy-zadat-vyzv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strukturalni-fondy.cz/getmedia/7ce4a756-adcf-48f1-b9ed-804e90be537e/Specificka-pravidla-2_1-CLLD_v-1-1_final.pdf?ext=.pdf" TargetMode="External"/><Relationship Id="rId4" Type="http://schemas.openxmlformats.org/officeDocument/2006/relationships/hyperlink" Target="http://www.strukturalni-fondy.cz/getmedia/0214a19a-5d4a-4734-b1b2-7facb47b9f4a/Obecna-pravidla-IROP_vydani-1-9_2-6.2017.pdf?ext=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renata.havlova@maschrudimsko.cz" TargetMode="External"/><Relationship Id="rId2" Type="http://schemas.openxmlformats.org/officeDocument/2006/relationships/hyperlink" Target="mailto:Iva.rousarova@maschrudimsko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strukturalni-fondy.cz/cs/Microsites/IROP/Vyzvy/Vyzva-c-53-Udrzitelna-doprava-integrovane-projekty-CLL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Seminář pro potenciální žadatele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35240"/>
          </a:xfrm>
        </p:spPr>
        <p:txBody>
          <a:bodyPr>
            <a:normAutofit/>
          </a:bodyPr>
          <a:lstStyle/>
          <a:p>
            <a:r>
              <a:rPr lang="cs-CZ" dirty="0" smtClean="0"/>
              <a:t>3. Výzva MAS </a:t>
            </a:r>
            <a:r>
              <a:rPr lang="cs-CZ" dirty="0" smtClean="0"/>
              <a:t>Chrudimsko – IROP-Vytvoření zázemí pro poskytování služeb v území MAS (infrastruktura)I.</a:t>
            </a:r>
          </a:p>
          <a:p>
            <a:r>
              <a:rPr lang="cs-CZ" dirty="0" smtClean="0"/>
              <a:t>15.11.2017 </a:t>
            </a:r>
          </a:p>
          <a:p>
            <a:r>
              <a:rPr lang="cs-CZ" dirty="0" smtClean="0"/>
              <a:t> </a:t>
            </a:r>
            <a:r>
              <a:rPr lang="cs-CZ" dirty="0"/>
              <a:t>VAZBA NA VÝZVU ŘO IROP Č. </a:t>
            </a:r>
            <a:r>
              <a:rPr lang="cs-CZ" dirty="0" smtClean="0"/>
              <a:t>62 SOCIÁLNÍ  INFRASTRUKTURA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173"/>
          </a:xfrm>
        </p:spPr>
        <p:txBody>
          <a:bodyPr/>
          <a:lstStyle/>
          <a:p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63850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5600" b="1" dirty="0"/>
              <a:t>Aktivity </a:t>
            </a:r>
            <a:r>
              <a:rPr lang="cs-CZ" sz="5600" b="1" dirty="0" smtClean="0"/>
              <a:t> </a:t>
            </a:r>
            <a:r>
              <a:rPr lang="cs-CZ" sz="5600" b="1" dirty="0"/>
              <a:t>Rozvoj sociálních služeb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pl-PL" sz="4400" dirty="0" smtClean="0"/>
              <a:t>kraje </a:t>
            </a:r>
            <a:r>
              <a:rPr lang="pl-PL" sz="4400" dirty="0"/>
              <a:t>a organizace zřizované a zakládané kraji, </a:t>
            </a:r>
            <a:r>
              <a:rPr lang="pl-PL" sz="4400" dirty="0" smtClean="0"/>
              <a:t> </a:t>
            </a:r>
            <a:r>
              <a:rPr lang="cs-CZ" sz="4400" dirty="0" smtClean="0"/>
              <a:t>- obce a organizace zřizované a zakládané obcemi, - dobrovolné svazky obcí a organizace zřizované a zakládané dobrovolnými svazky obcí, - organizační složky státu a jejich příspěvkové organizace, - nestátní neziskové organizace, - církve, - církevní organizace </a:t>
            </a:r>
            <a:endParaRPr lang="cs-CZ" dirty="0" smtClean="0"/>
          </a:p>
          <a:p>
            <a:pPr marL="0" indent="0">
              <a:buNone/>
            </a:pPr>
            <a:r>
              <a:rPr lang="cs-CZ" sz="5600" b="1" dirty="0" smtClean="0"/>
              <a:t>Aktivita </a:t>
            </a:r>
            <a:r>
              <a:rPr lang="cs-CZ" sz="5600" b="1" dirty="0"/>
              <a:t>Rozvoj komunitních center 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sz="4800" dirty="0"/>
              <a:t>kraje a organizace zřizované a zakládané kraji, </a:t>
            </a:r>
            <a:r>
              <a:rPr lang="cs-CZ" sz="4800" dirty="0" smtClean="0"/>
              <a:t>- obce a organizace zřizované a zakládané obcemi, - </a:t>
            </a:r>
            <a:r>
              <a:rPr lang="cs-CZ" sz="4800" dirty="0"/>
              <a:t>dobrovolné svazky obcí a organizace zřizované a zakládané dobrovolnými svazky obcí, </a:t>
            </a:r>
            <a:r>
              <a:rPr lang="cs-CZ" sz="4800" dirty="0" smtClean="0"/>
              <a:t>- nestátní neziskové organizace, - </a:t>
            </a:r>
            <a:r>
              <a:rPr lang="cs-CZ" sz="4800" dirty="0"/>
              <a:t>církve, </a:t>
            </a:r>
            <a:r>
              <a:rPr lang="cs-CZ" sz="4800" dirty="0" smtClean="0"/>
              <a:t>- církevní organizace </a:t>
            </a:r>
          </a:p>
          <a:p>
            <a:pPr marL="0" indent="0">
              <a:buNone/>
            </a:pPr>
            <a:r>
              <a:rPr lang="cs-CZ" sz="5600" b="1" dirty="0" smtClean="0"/>
              <a:t>Aktivita </a:t>
            </a:r>
            <a:r>
              <a:rPr lang="cs-CZ" sz="5600" b="1" dirty="0"/>
              <a:t>Sociální bydlení </a:t>
            </a:r>
          </a:p>
          <a:p>
            <a:pPr marL="0" indent="0">
              <a:buNone/>
            </a:pPr>
            <a:r>
              <a:rPr lang="cs-CZ" sz="4800" dirty="0"/>
              <a:t>- obce </a:t>
            </a:r>
            <a:r>
              <a:rPr lang="cs-CZ" sz="4800" dirty="0" smtClean="0"/>
              <a:t>- </a:t>
            </a:r>
            <a:r>
              <a:rPr lang="cs-CZ" sz="4800" dirty="0"/>
              <a:t>nestátní neziskové organizace </a:t>
            </a:r>
            <a:r>
              <a:rPr lang="cs-CZ" sz="4800" dirty="0" smtClean="0"/>
              <a:t>- </a:t>
            </a:r>
            <a:r>
              <a:rPr lang="cs-CZ" sz="4800" dirty="0"/>
              <a:t>církve </a:t>
            </a:r>
            <a:r>
              <a:rPr lang="cs-CZ" sz="4800" dirty="0" smtClean="0"/>
              <a:t>- </a:t>
            </a:r>
            <a:r>
              <a:rPr lang="cs-CZ" sz="4800" dirty="0"/>
              <a:t>církevní organizace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976284"/>
            <a:ext cx="10515600" cy="420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Aktivita </a:t>
            </a:r>
            <a:r>
              <a:rPr lang="cs-CZ" b="1" dirty="0"/>
              <a:t>Rozvoj sociálních </a:t>
            </a:r>
            <a:r>
              <a:rPr lang="cs-CZ" b="1" dirty="0" smtClean="0"/>
              <a:t>služeb</a:t>
            </a:r>
          </a:p>
          <a:p>
            <a:pPr marL="0" indent="0">
              <a:buNone/>
            </a:pPr>
            <a:r>
              <a:rPr lang="cs-CZ" dirty="0" smtClean="0"/>
              <a:t>Osoby </a:t>
            </a:r>
            <a:r>
              <a:rPr lang="cs-CZ" dirty="0"/>
              <a:t>sociálně vyloučené či ohrožené sociálním vyloučením, </a:t>
            </a:r>
            <a:r>
              <a:rPr lang="cs-CZ" dirty="0" smtClean="0"/>
              <a:t>osoby se </a:t>
            </a:r>
            <a:r>
              <a:rPr lang="cs-CZ" dirty="0"/>
              <a:t>zdravotním postižením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Aktivita </a:t>
            </a:r>
            <a:r>
              <a:rPr lang="cs-CZ" b="1" dirty="0"/>
              <a:t>Rozvoj komunitních </a:t>
            </a:r>
            <a:r>
              <a:rPr lang="cs-CZ" b="1" dirty="0" smtClean="0"/>
              <a:t>center</a:t>
            </a:r>
          </a:p>
          <a:p>
            <a:pPr marL="0" indent="0">
              <a:buNone/>
            </a:pPr>
            <a:r>
              <a:rPr lang="cs-CZ" dirty="0" smtClean="0"/>
              <a:t>Osoby </a:t>
            </a:r>
            <a:r>
              <a:rPr lang="cs-CZ" dirty="0"/>
              <a:t>sociálně vyloučené, osoby ohrožené sociálním vyloučením a osoby se zdravotním postižením</a:t>
            </a:r>
            <a:r>
              <a:rPr lang="cs-CZ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17" y="63896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96538"/>
            <a:ext cx="10515600" cy="47804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Aktivita </a:t>
            </a:r>
            <a:r>
              <a:rPr lang="cs-CZ" b="1" dirty="0"/>
              <a:t>Sociální </a:t>
            </a:r>
            <a:r>
              <a:rPr lang="cs-CZ" b="1" dirty="0" smtClean="0"/>
              <a:t>bydlení</a:t>
            </a:r>
          </a:p>
          <a:p>
            <a:r>
              <a:rPr lang="cs-CZ" b="1" dirty="0" smtClean="0"/>
              <a:t>Osoby </a:t>
            </a:r>
            <a:r>
              <a:rPr lang="cs-CZ" b="1" dirty="0"/>
              <a:t>v bytové nouzi</a:t>
            </a:r>
            <a:r>
              <a:rPr lang="cs-CZ" dirty="0"/>
              <a:t>:• osoby spící venku </a:t>
            </a:r>
            <a:r>
              <a:rPr lang="cs-CZ" dirty="0" smtClean="0"/>
              <a:t>• </a:t>
            </a:r>
            <a:r>
              <a:rPr lang="cs-CZ" dirty="0"/>
              <a:t>osoby v nízkoprahové noclehárně,• osoby sezonně užívající k přenocování prostory zařízení bez lůžek,• </a:t>
            </a:r>
            <a:r>
              <a:rPr lang="cs-CZ" b="1" dirty="0"/>
              <a:t>muži a ženy v azylovém domě,</a:t>
            </a:r>
            <a:r>
              <a:rPr lang="cs-CZ" dirty="0"/>
              <a:t>• </a:t>
            </a:r>
            <a:r>
              <a:rPr lang="cs-CZ" b="1" dirty="0"/>
              <a:t>matky nebo otcové s dětmi v azylovém domě</a:t>
            </a:r>
            <a:r>
              <a:rPr lang="cs-CZ" dirty="0"/>
              <a:t>,• úplné rodiny v azylovém domě,• osoby v domě na půli cesty,• osoby ve veřejné komerční ubytovně (nemají jinou možnost bydlení</a:t>
            </a:r>
            <a:r>
              <a:rPr lang="cs-CZ" b="1" dirty="0"/>
              <a:t>),• osoby v přístřeší po vystěhování z bytu</a:t>
            </a:r>
            <a:r>
              <a:rPr lang="cs-CZ" dirty="0"/>
              <a:t>,• žadatelé o azyl v azylových zařízeních</a:t>
            </a:r>
            <a:r>
              <a:rPr lang="cs-CZ" b="1" dirty="0"/>
              <a:t>,• osoby po opuštění věznice</a:t>
            </a:r>
            <a:r>
              <a:rPr lang="cs-CZ" dirty="0"/>
              <a:t>,• </a:t>
            </a:r>
            <a:r>
              <a:rPr lang="cs-CZ" b="1" dirty="0"/>
              <a:t>osoby po opuštění dětské instituce či pěstounské péče</a:t>
            </a:r>
            <a:r>
              <a:rPr lang="cs-CZ" dirty="0"/>
              <a:t>,• </a:t>
            </a:r>
            <a:r>
              <a:rPr lang="cs-CZ" b="1" dirty="0"/>
              <a:t>muži a ženy v seniorském věku</a:t>
            </a:r>
            <a:r>
              <a:rPr lang="cs-CZ" dirty="0"/>
              <a:t>,• invalidé dlouhodobě ubytovaní v azylovém domě,• </a:t>
            </a:r>
            <a:r>
              <a:rPr lang="cs-CZ" b="1" dirty="0"/>
              <a:t>osoby přechodně bydlící u příbuzných nebo přátel</a:t>
            </a:r>
            <a:r>
              <a:rPr lang="cs-CZ" dirty="0"/>
              <a:t> (nemají jinou možnost bydlení),• osoby bydlící v bytě bez právního důvodu,• osoby v nezákonně obsazené budově,• osoby na nezákonně obsazeném pozemku (zahrádkářské kolonie, zemnice),• osoby, které dostaly výpověď z nájemního bytu,• osoby žijící v mobilním obydlí, např. maringotka, karavan, hausbót (nemají jinou možnost bydlení),• osoby žijící v budově, která není určena k bydlení, např. osoby žijící na pracovišti, v zahradních chatkách se souhlasem majitele, • osoby žijící v provizorních stavbách nebo v budovách bez kolaudace pro účely bydlení,• osoby žijící v nevhodném objektu – obydlí se stalo nezpůsobilým k obývání (dříve mohlo být obyvatelné).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17" y="63896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Registrované </a:t>
            </a:r>
            <a:r>
              <a:rPr lang="cs-CZ" b="1" dirty="0" smtClean="0"/>
              <a:t>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Hlavní cíl</a:t>
            </a:r>
          </a:p>
          <a:p>
            <a:pPr marL="0" indent="0">
              <a:buNone/>
            </a:pPr>
            <a:r>
              <a:rPr lang="cs-CZ" dirty="0" smtClean="0"/>
              <a:t> - Projekt </a:t>
            </a:r>
            <a:r>
              <a:rPr lang="cs-CZ" dirty="0"/>
              <a:t>má za cíl napomáhat s rozvojem nedostupných nebo kapacitně nevyhovujících </a:t>
            </a:r>
            <a:r>
              <a:rPr lang="cs-CZ" b="1" dirty="0"/>
              <a:t>sociálních služeb dle zákona č. </a:t>
            </a:r>
            <a:r>
              <a:rPr lang="cs-CZ" b="1" dirty="0" smtClean="0"/>
              <a:t>108/2006</a:t>
            </a:r>
            <a:r>
              <a:rPr lang="cs-CZ" dirty="0" smtClean="0"/>
              <a:t>(nutno </a:t>
            </a:r>
            <a:r>
              <a:rPr lang="cs-CZ" dirty="0"/>
              <a:t>zřetelně popsat ve Studii proveditelnosti!)</a:t>
            </a:r>
          </a:p>
          <a:p>
            <a:pPr marL="0" indent="0">
              <a:buNone/>
            </a:pPr>
            <a:r>
              <a:rPr lang="cs-CZ" b="1" dirty="0" smtClean="0"/>
              <a:t>Pověřovací </a:t>
            </a:r>
            <a:r>
              <a:rPr lang="cs-CZ" b="1" dirty="0"/>
              <a:t>akt k výkonu </a:t>
            </a:r>
            <a:r>
              <a:rPr lang="cs-CZ" b="1" dirty="0" smtClean="0"/>
              <a:t>Služby obecného hospodářského zájmu (SOHZ) </a:t>
            </a:r>
            <a:r>
              <a:rPr lang="cs-CZ" b="1" dirty="0"/>
              <a:t>musí být nejméně do konce doby udržitelnosti nebo doložit úmysl pověřovatele akt vydávat!</a:t>
            </a:r>
            <a:endParaRPr lang="cs-CZ" dirty="0"/>
          </a:p>
          <a:p>
            <a:r>
              <a:rPr lang="cs-CZ" dirty="0"/>
              <a:t>výčet podporovaných sociálních služeb je ve Specifických pravidlech výzvy č. 62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9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Popis podporovaných aktivit – způsobilé výdaje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Aktivita Rozvoj sociálních služeb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87484"/>
            <a:ext cx="10515600" cy="45803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/>
              <a:t>Podporovány budou projekty, které se zaměřují na vybudování zázemí pro: </a:t>
            </a:r>
          </a:p>
          <a:p>
            <a:pPr marL="0" indent="0">
              <a:buNone/>
            </a:pPr>
            <a:r>
              <a:rPr lang="cs-CZ" dirty="0"/>
              <a:t>- centra denních služeb, </a:t>
            </a:r>
            <a:r>
              <a:rPr lang="cs-CZ" dirty="0" smtClean="0"/>
              <a:t>- </a:t>
            </a:r>
            <a:r>
              <a:rPr lang="cs-CZ" dirty="0"/>
              <a:t>denní stacionáře, </a:t>
            </a:r>
            <a:r>
              <a:rPr lang="cs-CZ" dirty="0" smtClean="0"/>
              <a:t>- </a:t>
            </a:r>
            <a:r>
              <a:rPr lang="cs-CZ" dirty="0"/>
              <a:t>týdenní stacionáře, </a:t>
            </a:r>
            <a:r>
              <a:rPr lang="cs-CZ" dirty="0" smtClean="0"/>
              <a:t>- </a:t>
            </a:r>
            <a:r>
              <a:rPr lang="cs-CZ" dirty="0"/>
              <a:t>domovy pro osoby se zdravotním postižením, </a:t>
            </a:r>
            <a:r>
              <a:rPr lang="cs-CZ" dirty="0" smtClean="0"/>
              <a:t>- </a:t>
            </a:r>
            <a:r>
              <a:rPr lang="cs-CZ" dirty="0"/>
              <a:t>chráněné bydlení, </a:t>
            </a:r>
            <a:r>
              <a:rPr lang="cs-CZ" dirty="0" smtClean="0"/>
              <a:t>- </a:t>
            </a:r>
            <a:r>
              <a:rPr lang="cs-CZ" dirty="0"/>
              <a:t>azylové domy, </a:t>
            </a:r>
            <a:r>
              <a:rPr lang="cs-CZ" dirty="0" smtClean="0"/>
              <a:t>- </a:t>
            </a:r>
            <a:r>
              <a:rPr lang="cs-CZ" dirty="0"/>
              <a:t>domy na půl cesty</a:t>
            </a:r>
            <a:r>
              <a:rPr lang="cs-CZ" dirty="0" smtClean="0"/>
              <a:t>, - </a:t>
            </a:r>
            <a:r>
              <a:rPr lang="cs-CZ" dirty="0"/>
              <a:t>zařízení pro krizovou pomoc, </a:t>
            </a:r>
            <a:r>
              <a:rPr lang="cs-CZ" dirty="0" smtClean="0"/>
              <a:t>nízkoprahová </a:t>
            </a:r>
            <a:r>
              <a:rPr lang="cs-CZ" dirty="0"/>
              <a:t>zařízení pro děti a mládež, </a:t>
            </a:r>
            <a:r>
              <a:rPr lang="cs-CZ" dirty="0" smtClean="0"/>
              <a:t>- </a:t>
            </a:r>
            <a:r>
              <a:rPr lang="cs-CZ" dirty="0"/>
              <a:t>noclehárny, </a:t>
            </a:r>
            <a:r>
              <a:rPr lang="cs-CZ" dirty="0" smtClean="0"/>
              <a:t>- </a:t>
            </a:r>
            <a:r>
              <a:rPr lang="cs-CZ" dirty="0"/>
              <a:t>terapeutické komunity</a:t>
            </a:r>
            <a:r>
              <a:rPr lang="cs-CZ" dirty="0" smtClean="0"/>
              <a:t>,- </a:t>
            </a:r>
            <a:r>
              <a:rPr lang="cs-CZ" dirty="0"/>
              <a:t>sociální poradny, </a:t>
            </a:r>
            <a:r>
              <a:rPr lang="cs-CZ" dirty="0" smtClean="0"/>
              <a:t>- </a:t>
            </a:r>
            <a:r>
              <a:rPr lang="cs-CZ" dirty="0"/>
              <a:t>sociálně terapeutické dílny, </a:t>
            </a:r>
            <a:r>
              <a:rPr lang="cs-CZ" dirty="0" smtClean="0"/>
              <a:t>- </a:t>
            </a:r>
            <a:r>
              <a:rPr lang="cs-CZ" dirty="0"/>
              <a:t>centra sociálně rehabilitačních služeb, </a:t>
            </a:r>
            <a:r>
              <a:rPr lang="cs-CZ" dirty="0" smtClean="0"/>
              <a:t>- </a:t>
            </a:r>
            <a:r>
              <a:rPr lang="cs-CZ" dirty="0"/>
              <a:t>pracoviště rané péče, </a:t>
            </a:r>
            <a:r>
              <a:rPr lang="cs-CZ" dirty="0" smtClean="0"/>
              <a:t>- </a:t>
            </a:r>
            <a:r>
              <a:rPr lang="cs-CZ" dirty="0"/>
              <a:t>intervenční centra, </a:t>
            </a:r>
            <a:r>
              <a:rPr lang="cs-CZ" dirty="0" smtClean="0"/>
              <a:t>- </a:t>
            </a:r>
            <a:r>
              <a:rPr lang="cs-CZ" dirty="0"/>
              <a:t>zařízení následné péče </a:t>
            </a:r>
            <a:r>
              <a:rPr lang="cs-CZ" dirty="0" smtClean="0"/>
              <a:t>- </a:t>
            </a:r>
            <a:r>
              <a:rPr lang="cs-CZ" dirty="0"/>
              <a:t>podpora samostatného bydlení, </a:t>
            </a:r>
            <a:r>
              <a:rPr lang="cs-CZ" dirty="0" smtClean="0"/>
              <a:t>- </a:t>
            </a:r>
            <a:r>
              <a:rPr lang="cs-CZ" dirty="0"/>
              <a:t>pečovatelská služba, </a:t>
            </a:r>
            <a:r>
              <a:rPr lang="cs-CZ" dirty="0" smtClean="0"/>
              <a:t>- </a:t>
            </a:r>
            <a:r>
              <a:rPr lang="cs-CZ" dirty="0"/>
              <a:t>osobní asistence, </a:t>
            </a:r>
            <a:r>
              <a:rPr lang="cs-CZ" dirty="0" smtClean="0"/>
              <a:t>- </a:t>
            </a:r>
            <a:r>
              <a:rPr lang="cs-CZ" dirty="0"/>
              <a:t>odlehčovací služby, </a:t>
            </a:r>
            <a:r>
              <a:rPr lang="cs-CZ" dirty="0" smtClean="0"/>
              <a:t>- </a:t>
            </a:r>
            <a:r>
              <a:rPr lang="cs-CZ" dirty="0"/>
              <a:t>sociálně aktivizační služby pro seniory a osoby se zdravotním postižením, </a:t>
            </a:r>
            <a:r>
              <a:rPr lang="cs-CZ" dirty="0" smtClean="0"/>
              <a:t>- </a:t>
            </a:r>
            <a:r>
              <a:rPr lang="cs-CZ" dirty="0"/>
              <a:t>sociálně aktivizační služby pro rodiny s dětmi, </a:t>
            </a:r>
            <a:r>
              <a:rPr lang="cs-CZ" dirty="0" smtClean="0"/>
              <a:t>- </a:t>
            </a:r>
            <a:r>
              <a:rPr lang="cs-CZ" dirty="0"/>
              <a:t>kontaktní centra, </a:t>
            </a:r>
            <a:r>
              <a:rPr lang="cs-CZ" dirty="0" smtClean="0"/>
              <a:t>- </a:t>
            </a:r>
            <a:r>
              <a:rPr lang="cs-CZ" dirty="0"/>
              <a:t>terénní programy, </a:t>
            </a:r>
            <a:r>
              <a:rPr lang="cs-CZ" dirty="0" smtClean="0"/>
              <a:t>- </a:t>
            </a:r>
            <a:r>
              <a:rPr lang="cs-CZ" dirty="0"/>
              <a:t>tísňová péče, </a:t>
            </a:r>
            <a:r>
              <a:rPr lang="cs-CZ" dirty="0" smtClean="0"/>
              <a:t>- </a:t>
            </a:r>
            <a:r>
              <a:rPr lang="cs-CZ" dirty="0"/>
              <a:t>průvodcovské a předčitatelské služby. </a:t>
            </a:r>
          </a:p>
          <a:p>
            <a:r>
              <a:rPr lang="cs-CZ" b="1" dirty="0"/>
              <a:t>Podporované sociální služby nemohou být určeny výlučně pro seniory</a:t>
            </a:r>
            <a:r>
              <a:rPr lang="cs-CZ" dirty="0"/>
              <a:t>. 	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39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8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Komunitní centrum -specifika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6852"/>
            <a:ext cx="10515600" cy="4820111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1</a:t>
            </a:r>
            <a:r>
              <a:rPr lang="cs-CZ" dirty="0" smtClean="0"/>
              <a:t>. nemusí </a:t>
            </a:r>
            <a:r>
              <a:rPr lang="cs-CZ" dirty="0"/>
              <a:t>poskytovat soc. služby, ale musí v něm být zaměstnaný sociální pracovník po dobu udržitelnosti</a:t>
            </a:r>
          </a:p>
          <a:p>
            <a:pPr marL="0" indent="0">
              <a:buNone/>
            </a:pPr>
            <a:r>
              <a:rPr lang="pt-BR" dirty="0"/>
              <a:t>2</a:t>
            </a:r>
            <a:r>
              <a:rPr lang="pt-BR" dirty="0" smtClean="0"/>
              <a:t>.</a:t>
            </a:r>
            <a:r>
              <a:rPr lang="cs-CZ" dirty="0" smtClean="0"/>
              <a:t> </a:t>
            </a:r>
            <a:r>
              <a:rPr lang="pt-BR" dirty="0" smtClean="0"/>
              <a:t>zapojení </a:t>
            </a:r>
            <a:r>
              <a:rPr lang="pt-BR" dirty="0"/>
              <a:t>veřejnosti do nastavení a fungování provozu</a:t>
            </a:r>
          </a:p>
          <a:p>
            <a:pPr marL="0" indent="0">
              <a:buNone/>
            </a:pPr>
            <a:r>
              <a:rPr lang="cs-CZ" dirty="0"/>
              <a:t>3</a:t>
            </a:r>
            <a:r>
              <a:rPr lang="cs-CZ" dirty="0" smtClean="0"/>
              <a:t>. poskytuje </a:t>
            </a:r>
            <a:r>
              <a:rPr lang="cs-CZ" dirty="0"/>
              <a:t>kombinaci komunitních a veřejných služeb a minimálního základního soc. poradenství</a:t>
            </a:r>
          </a:p>
          <a:p>
            <a:pPr marL="0" indent="0">
              <a:buNone/>
            </a:pPr>
            <a:r>
              <a:rPr lang="cs-CZ" dirty="0"/>
              <a:t>4</a:t>
            </a:r>
            <a:r>
              <a:rPr lang="cs-CZ" dirty="0" smtClean="0"/>
              <a:t>. bezúplatný </a:t>
            </a:r>
            <a:r>
              <a:rPr lang="cs-CZ" dirty="0"/>
              <a:t>provoz či symbolický poplatek za aktivity</a:t>
            </a:r>
          </a:p>
          <a:p>
            <a:pPr marL="0" indent="0">
              <a:buNone/>
            </a:pPr>
            <a:r>
              <a:rPr lang="cs-CZ" b="1" dirty="0"/>
              <a:t>Cílem výzvy není budování kulturních center nebo prostor pro masovou zábavu.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5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způsobilé výdaje –min. 85 % CZV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Rozvoj sociálních služeb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•stavby, přístavby, rekonstrukce a úpravy objektů (inženýrské sítě)</a:t>
            </a:r>
          </a:p>
          <a:p>
            <a:pPr marL="0" indent="0">
              <a:buNone/>
            </a:pPr>
            <a:r>
              <a:rPr lang="cs-CZ" dirty="0"/>
              <a:t>•nákup pozemků a staveb</a:t>
            </a:r>
          </a:p>
          <a:p>
            <a:pPr marL="0" indent="0">
              <a:buNone/>
            </a:pPr>
            <a:r>
              <a:rPr lang="cs-CZ" dirty="0"/>
              <a:t>•pořízení vybavení</a:t>
            </a:r>
          </a:p>
          <a:p>
            <a:pPr marL="0" indent="0">
              <a:buNone/>
            </a:pPr>
            <a:r>
              <a:rPr lang="cs-CZ" dirty="0"/>
              <a:t>•pořízení automobilu pro poskytování terénní nebo ambulantní soc. služby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Rozvoj komunitních center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•stavby, rekonstrukce a úpravy objektů</a:t>
            </a:r>
          </a:p>
          <a:p>
            <a:pPr marL="0" indent="0">
              <a:buNone/>
            </a:pPr>
            <a:r>
              <a:rPr lang="cs-CZ" dirty="0"/>
              <a:t>•nákup pozemků a staveb</a:t>
            </a:r>
          </a:p>
          <a:p>
            <a:pPr marL="0" indent="0">
              <a:buNone/>
            </a:pPr>
            <a:r>
              <a:rPr lang="cs-CZ" dirty="0"/>
              <a:t>•pořízení vybavení (jen v souvislosti se stavební činností, nelze samostatně)</a:t>
            </a:r>
          </a:p>
          <a:p>
            <a:pPr marL="0" indent="0">
              <a:buNone/>
            </a:pPr>
            <a:r>
              <a:rPr lang="cs-CZ" dirty="0"/>
              <a:t>•pořízení automobilu pro poskytování terénní nebo ambulantní soc. služby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způsobilé výdaje –min. 85 % CZV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Sociální bydlení</a:t>
            </a:r>
          </a:p>
          <a:p>
            <a:r>
              <a:rPr lang="cs-CZ" dirty="0" smtClean="0"/>
              <a:t>nákup objektů, domů, bytů a pozemků</a:t>
            </a:r>
            <a:endParaRPr lang="cs-CZ" dirty="0"/>
          </a:p>
          <a:p>
            <a:r>
              <a:rPr lang="cs-CZ" dirty="0" smtClean="0"/>
              <a:t>výstavba </a:t>
            </a:r>
            <a:r>
              <a:rPr lang="cs-CZ" dirty="0"/>
              <a:t>nových sociálních bytů, </a:t>
            </a:r>
          </a:p>
          <a:p>
            <a:r>
              <a:rPr lang="cs-CZ" dirty="0" smtClean="0"/>
              <a:t>nákup </a:t>
            </a:r>
            <a:r>
              <a:rPr lang="cs-CZ" dirty="0"/>
              <a:t>a dostavba nedokončených staveb, </a:t>
            </a:r>
          </a:p>
          <a:p>
            <a:r>
              <a:rPr lang="pl-PL" dirty="0" smtClean="0"/>
              <a:t>rekonstrukce </a:t>
            </a:r>
            <a:r>
              <a:rPr lang="pl-PL" dirty="0"/>
              <a:t>a úpravy objektu, domu nebo bytu, </a:t>
            </a:r>
          </a:p>
          <a:p>
            <a:r>
              <a:rPr lang="cs-CZ" dirty="0" smtClean="0"/>
              <a:t>rekonstrukce </a:t>
            </a:r>
            <a:r>
              <a:rPr lang="cs-CZ" dirty="0"/>
              <a:t>a úpravy společných prostor objektu nebo bytového domu, </a:t>
            </a:r>
            <a:r>
              <a:rPr lang="cs-CZ" dirty="0" smtClean="0"/>
              <a:t>  společné </a:t>
            </a:r>
            <a:r>
              <a:rPr lang="cs-CZ" dirty="0"/>
              <a:t>prostory bytového domu jsou definovány nařízením vlády č. 366/2013 Sb., o úpravě některých záležitostí souvisejících s bytovým spoluvlastnictvím, </a:t>
            </a:r>
          </a:p>
          <a:p>
            <a:r>
              <a:rPr lang="cs-CZ" dirty="0" smtClean="0"/>
              <a:t>pořízení </a:t>
            </a:r>
            <a:r>
              <a:rPr lang="cs-CZ" dirty="0"/>
              <a:t>základního vybavení bytové jednotky, </a:t>
            </a:r>
          </a:p>
          <a:p>
            <a:pPr marL="0" indent="0">
              <a:buNone/>
            </a:pPr>
            <a:r>
              <a:rPr lang="cs-CZ" dirty="0"/>
              <a:t>Sociální bydlení musí splňovat parametry stanovené pro IROP uvedené ve specifických pravidel výzvy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1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Vedlejší způsobilé výdaje –max. 15 % CZV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4335"/>
            <a:ext cx="10515600" cy="4672628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pořízení Studie proveditelnosti nebo jejích částí</a:t>
            </a:r>
          </a:p>
          <a:p>
            <a:pPr marL="0" indent="0">
              <a:buNone/>
            </a:pPr>
            <a:r>
              <a:rPr lang="cs-CZ" dirty="0" smtClean="0"/>
              <a:t>• zabezpečení </a:t>
            </a:r>
            <a:r>
              <a:rPr lang="cs-CZ" dirty="0"/>
              <a:t>výstavby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b="1" dirty="0" smtClean="0"/>
              <a:t>parkovací </a:t>
            </a:r>
            <a:r>
              <a:rPr lang="cs-CZ" b="1" dirty="0"/>
              <a:t>stání a příjezdové komunikace v areálu, zeleň (aleje, hřiště a parky)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výdaje </a:t>
            </a:r>
            <a:r>
              <a:rPr lang="cs-CZ" dirty="0"/>
              <a:t>na zpracování zadávacích podmínek k zakázkám a na organizaci výběrových a zadávacích řízení 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b="1" dirty="0" smtClean="0"/>
              <a:t>povinná </a:t>
            </a:r>
            <a:r>
              <a:rPr lang="cs-CZ" b="1" dirty="0"/>
              <a:t>publicita projektu </a:t>
            </a:r>
            <a:r>
              <a:rPr lang="cs-CZ" dirty="0"/>
              <a:t>(pozor na sankce, viz Generátor povinné publicity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2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8865"/>
            <a:ext cx="10515600" cy="4938098"/>
          </a:xfrm>
        </p:spPr>
        <p:txBody>
          <a:bodyPr>
            <a:normAutofit/>
          </a:bodyPr>
          <a:lstStyle/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výdaje nesplňující principy hospodárnosti, účelnosti a efektivnosti </a:t>
            </a:r>
          </a:p>
          <a:p>
            <a:pPr marL="0" indent="0">
              <a:buNone/>
            </a:pPr>
            <a:r>
              <a:rPr lang="cs-CZ" b="1" dirty="0" smtClean="0"/>
              <a:t>• výdaje spojené s realizací části projektu</a:t>
            </a:r>
            <a:r>
              <a:rPr lang="cs-CZ" dirty="0" smtClean="0"/>
              <a:t>, která zasahuje mimo území MAS vymezené v integrované strategii CLLD</a:t>
            </a:r>
          </a:p>
          <a:p>
            <a:pPr marL="0" indent="0">
              <a:buNone/>
            </a:pPr>
            <a:r>
              <a:rPr lang="cs-CZ" dirty="0" smtClean="0"/>
              <a:t>• opravy </a:t>
            </a:r>
            <a:r>
              <a:rPr lang="cs-CZ" dirty="0"/>
              <a:t>a údržba</a:t>
            </a:r>
          </a:p>
          <a:p>
            <a:pPr marL="0" indent="0">
              <a:buNone/>
            </a:pPr>
            <a:r>
              <a:rPr lang="cs-CZ" dirty="0" smtClean="0"/>
              <a:t>• výdaje na doplňující průzkumy, posudky a analýzy nesouvisející s vypracováním projektové dokumentace nebo studie proveditelnosti</a:t>
            </a:r>
          </a:p>
          <a:p>
            <a:pPr marL="0" indent="0">
              <a:buNone/>
            </a:pPr>
            <a:r>
              <a:rPr lang="pl-PL" dirty="0" smtClean="0"/>
              <a:t>• výdaje </a:t>
            </a:r>
            <a:r>
              <a:rPr lang="pl-PL" dirty="0"/>
              <a:t>na řízení a administraci projektu</a:t>
            </a:r>
          </a:p>
          <a:p>
            <a:pPr marL="0" indent="0">
              <a:buNone/>
            </a:pPr>
            <a:r>
              <a:rPr lang="cs-CZ" dirty="0" smtClean="0"/>
              <a:t>• náklady na mzdy, platy, náhrady mezd a platů, ostatní osobní náklady, povinné pojistné hrazené zaměstnavatelem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8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Představení výzvy</a:t>
            </a:r>
          </a:p>
          <a:p>
            <a:pPr lvl="0"/>
            <a:r>
              <a:rPr lang="cs-CZ" dirty="0" smtClean="0"/>
              <a:t>Podporované aktivity</a:t>
            </a:r>
          </a:p>
          <a:p>
            <a:pPr lvl="0"/>
            <a:r>
              <a:rPr lang="cs-CZ" dirty="0" smtClean="0"/>
              <a:t>Způsobilé výdaje</a:t>
            </a:r>
          </a:p>
          <a:p>
            <a:pPr lvl="0"/>
            <a:r>
              <a:rPr lang="cs-CZ" dirty="0" smtClean="0"/>
              <a:t>Indikátory</a:t>
            </a:r>
            <a:endParaRPr lang="cs-CZ" dirty="0"/>
          </a:p>
          <a:p>
            <a:pPr lvl="0"/>
            <a:r>
              <a:rPr lang="cs-CZ" dirty="0" smtClean="0"/>
              <a:t>Podání žádostí o podporu v ISKP 14+</a:t>
            </a:r>
          </a:p>
          <a:p>
            <a:pPr lvl="0"/>
            <a:r>
              <a:rPr lang="cs-CZ" dirty="0" smtClean="0"/>
              <a:t>Hodnocení projektů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přílohy k žádosti: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Pro </a:t>
            </a:r>
            <a:r>
              <a:rPr lang="cs-CZ" b="1" dirty="0"/>
              <a:t>všechny aktivity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1. Plná moc </a:t>
            </a:r>
          </a:p>
          <a:p>
            <a:pPr marL="0" indent="0">
              <a:buNone/>
            </a:pPr>
            <a:r>
              <a:rPr lang="pt-BR" dirty="0"/>
              <a:t>2. Zadávací a výběrová řízení </a:t>
            </a:r>
          </a:p>
          <a:p>
            <a:pPr marL="0" indent="0">
              <a:buNone/>
            </a:pPr>
            <a:r>
              <a:rPr lang="cs-CZ" dirty="0"/>
              <a:t>3. Doklady o právní subjektivitě žadatele </a:t>
            </a:r>
          </a:p>
          <a:p>
            <a:pPr marL="0" indent="0">
              <a:buNone/>
            </a:pPr>
            <a:r>
              <a:rPr lang="cs-CZ" dirty="0"/>
              <a:t>4. Výpis z rejstříku trestů – příloha zrušena </a:t>
            </a:r>
          </a:p>
          <a:p>
            <a:pPr marL="0" indent="0">
              <a:buNone/>
            </a:pPr>
            <a:r>
              <a:rPr lang="cs-CZ" dirty="0"/>
              <a:t>5. Studie proveditelnosti </a:t>
            </a:r>
          </a:p>
          <a:p>
            <a:pPr marL="0" indent="0">
              <a:buNone/>
            </a:pPr>
            <a:r>
              <a:rPr lang="cs-CZ" dirty="0"/>
              <a:t>6. Doklad o prokázání právních vztahů k majetku, který je předmětem projektu </a:t>
            </a:r>
          </a:p>
          <a:p>
            <a:pPr marL="0" indent="0">
              <a:buNone/>
            </a:pPr>
            <a:r>
              <a:rPr lang="cs-CZ" dirty="0"/>
              <a:t>7. Žádost o stavební povolení nebo ohlášení, případně stavební povolení nebo souhlas s provedením ohlášeného stavebního záměru nebo veřejnoprávní smlouva nahrazující stavební povolení </a:t>
            </a:r>
          </a:p>
          <a:p>
            <a:pPr marL="0" indent="0">
              <a:buNone/>
            </a:pPr>
            <a:r>
              <a:rPr lang="cs-CZ" dirty="0"/>
              <a:t>8. Projektová dokumentace pro vydání stavebního povolení nebo pro ohlášení stavby </a:t>
            </a:r>
          </a:p>
          <a:p>
            <a:pPr marL="0" indent="0">
              <a:buNone/>
            </a:pPr>
            <a:r>
              <a:rPr lang="cs-CZ" dirty="0"/>
              <a:t>9. Položkový rozpočet stavby </a:t>
            </a:r>
          </a:p>
          <a:p>
            <a:pPr marL="0" indent="0">
              <a:buNone/>
            </a:pPr>
            <a:r>
              <a:rPr lang="cs-CZ" dirty="0"/>
              <a:t>10. Čestné prohlášení o skutečném majiteli 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přílohy k žádosti: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Aktivita </a:t>
            </a:r>
            <a:r>
              <a:rPr lang="cs-CZ" b="1" dirty="0"/>
              <a:t>Rozvoj sociálních služeb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11. Územní rozhodnutí nebo územní souhlas nebo veřejnoprávní smlouva nahrazující územní řízení </a:t>
            </a:r>
          </a:p>
          <a:p>
            <a:pPr marL="0" indent="0">
              <a:buNone/>
            </a:pPr>
            <a:r>
              <a:rPr lang="cs-CZ" dirty="0"/>
              <a:t>12. Souhlasné stanovisko subjektu, který vydal strategický plán sociálního začleňování, komunitní plán sociálních služeb nebo střednědobý plán rozvoje sociálních služeb kraje </a:t>
            </a:r>
          </a:p>
          <a:p>
            <a:pPr marL="0" indent="0">
              <a:buNone/>
            </a:pPr>
            <a:r>
              <a:rPr lang="cs-CZ" dirty="0"/>
              <a:t>13. Pověřovací akt, popř. vyjádření objednatele služeb o úmyslu poskytovatele služeb pověřit výkonem služby obecného hospodářského zájmu v souladu s Rozhodnutím Komise 2012/21/EU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14. Výpis z Registru poskytovatelů soc. služeb či Smlouva o zajištění poskytování soc. služeb či jiný obdobný dokument – doplněno pro potřeby MAS</a:t>
            </a:r>
            <a:endParaRPr lang="cs-CZ" dirty="0"/>
          </a:p>
          <a:p>
            <a:pPr marL="514350" indent="-514350">
              <a:buAutoNum type="arabicPeriod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přílohy k žádosti: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Aktivita </a:t>
            </a:r>
            <a:r>
              <a:rPr lang="cs-CZ" b="1" dirty="0"/>
              <a:t>Rozvoj komunitních center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11. Územní rozhodnutí nebo územní souhlas nebo veřejnoprávní smlouva nahrazující územní řízení </a:t>
            </a:r>
          </a:p>
          <a:p>
            <a:pPr marL="0" indent="0">
              <a:buNone/>
            </a:pPr>
            <a:r>
              <a:rPr lang="cs-CZ" dirty="0"/>
              <a:t>12. Souhlasné stanovisko kraje o souladu s jeho krajským střednědobým plánem rozvoje sociálních služeb </a:t>
            </a:r>
          </a:p>
          <a:p>
            <a:pPr marL="0" indent="0">
              <a:buNone/>
            </a:pPr>
            <a:r>
              <a:rPr lang="cs-CZ" dirty="0" smtClean="0"/>
              <a:t>13. Pověřovací akt, popř. vyjádření objednatele služeb o úmyslu poskytovatele služeb pověřit výkonem služby obecného </a:t>
            </a:r>
            <a:r>
              <a:rPr lang="cs-CZ" dirty="0"/>
              <a:t>hospodářského zájmu v souladu s Rozhodnutím Komise 2012/21/EU (pouze komunitní centra poskytující jednu a více sociálních služeb)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14</a:t>
            </a:r>
            <a:r>
              <a:rPr lang="cs-CZ" dirty="0"/>
              <a:t>. Výpis z Registru poskytovatelů soc. služeb či Smlouva o zajištění poskytování soc. služeb či jiný obdobný dokument – doplněno pro potřeby MAS</a:t>
            </a:r>
          </a:p>
          <a:p>
            <a:endParaRPr lang="cs-CZ" dirty="0" smtClean="0"/>
          </a:p>
          <a:p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přílohy k žádosti: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Aktivita </a:t>
            </a:r>
            <a:r>
              <a:rPr lang="cs-CZ" b="1" dirty="0"/>
              <a:t>Sociální bydlení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11. Potvrzení o podání žádosti o pověření zajištění služby obecného hospodářského zájmu (pouze žadatelé plánující čerpat v režimu Rozhodnutí Komise 2012/21/EU) </a:t>
            </a:r>
          </a:p>
          <a:p>
            <a:pPr marL="0" indent="0">
              <a:buNone/>
            </a:pPr>
            <a:r>
              <a:rPr lang="pl-PL" dirty="0"/>
              <a:t>12. Souhlasné stanovisko obce s realizací projektu </a:t>
            </a:r>
            <a:endParaRPr lang="pl-PL" dirty="0" smtClean="0"/>
          </a:p>
          <a:p>
            <a:pPr marL="0" indent="0">
              <a:buNone/>
            </a:pPr>
            <a:r>
              <a:rPr lang="cs-CZ" dirty="0" smtClean="0"/>
              <a:t>13. </a:t>
            </a:r>
            <a:r>
              <a:rPr lang="cs-CZ" dirty="0"/>
              <a:t>Výpis z Registru poskytovatelů soc. služeb či Smlouva o zajištění poskytování soc. služeb či jiný obdobný dokument – doplněno pro potřeby MAS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514350" indent="-514350">
              <a:buAutoNum type="arabicPeriod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902541"/>
            <a:ext cx="10515600" cy="4274421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• povinnost </a:t>
            </a:r>
            <a:r>
              <a:rPr lang="cs-CZ" dirty="0"/>
              <a:t>naplnit indikátory výstupu a výsledku</a:t>
            </a:r>
          </a:p>
          <a:p>
            <a:pPr marL="0" indent="0">
              <a:buNone/>
            </a:pPr>
            <a:r>
              <a:rPr lang="cs-CZ" dirty="0" smtClean="0"/>
              <a:t>• závazek </a:t>
            </a:r>
            <a:r>
              <a:rPr lang="cs-CZ" dirty="0"/>
              <a:t>k naplnění cílové hodnoty k datu ukončení realizace projektu</a:t>
            </a:r>
          </a:p>
          <a:p>
            <a:pPr marL="0" indent="0">
              <a:buNone/>
            </a:pPr>
            <a:r>
              <a:rPr lang="cs-CZ" dirty="0" smtClean="0"/>
              <a:t>• udržitelnost </a:t>
            </a:r>
            <a:r>
              <a:rPr lang="cs-CZ" dirty="0"/>
              <a:t>je 5 let od provedení poslední platby příjemci ŘO –příjemce musí dokládat i pověřovací akt</a:t>
            </a:r>
          </a:p>
          <a:p>
            <a:pPr marL="0" indent="0">
              <a:buNone/>
            </a:pPr>
            <a:r>
              <a:rPr lang="cs-CZ" dirty="0" smtClean="0"/>
              <a:t>• vykazování </a:t>
            </a:r>
            <a:r>
              <a:rPr lang="cs-CZ" dirty="0"/>
              <a:t>průběžně ve Zprávách o realizaci a Zprávách o udržitelnosti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Podrobné informace k jednotlivým indikátorům a závazná pravidla k jejich vykazování jsou obsažena v příloze č. 3 Specifických pravidel.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902541"/>
            <a:ext cx="10515600" cy="4274421"/>
          </a:xfrm>
        </p:spPr>
        <p:txBody>
          <a:bodyPr>
            <a:normAutofit/>
          </a:bodyPr>
          <a:lstStyle/>
          <a:p>
            <a:r>
              <a:rPr lang="cs-CZ" dirty="0"/>
              <a:t>Aktivity </a:t>
            </a:r>
            <a:r>
              <a:rPr lang="cs-CZ" b="1" dirty="0" smtClean="0"/>
              <a:t> </a:t>
            </a:r>
            <a:r>
              <a:rPr lang="cs-CZ" b="1" dirty="0"/>
              <a:t>Rozvoj sociálních služeb </a:t>
            </a:r>
            <a:r>
              <a:rPr lang="cs-CZ" dirty="0"/>
              <a:t>a </a:t>
            </a:r>
            <a:r>
              <a:rPr lang="cs-CZ" b="1" dirty="0"/>
              <a:t>Rozvoj komunitních center </a:t>
            </a:r>
            <a:endParaRPr lang="cs-CZ" dirty="0"/>
          </a:p>
          <a:p>
            <a:r>
              <a:rPr lang="cs-CZ" dirty="0"/>
              <a:t>6 75 10 Kapacita služeb a sociální práce </a:t>
            </a:r>
          </a:p>
          <a:p>
            <a:r>
              <a:rPr lang="cs-CZ" dirty="0"/>
              <a:t>5 54 01 Počet podpořených zázemí pro služby a sociální práci </a:t>
            </a:r>
          </a:p>
          <a:p>
            <a:r>
              <a:rPr lang="cs-CZ" dirty="0"/>
              <a:t>5 54 02 Počet poskytovaných druhů sociálních služeb </a:t>
            </a:r>
          </a:p>
          <a:p>
            <a:r>
              <a:rPr lang="cs-CZ" dirty="0"/>
              <a:t>Aktivita </a:t>
            </a:r>
            <a:r>
              <a:rPr lang="cs-CZ" b="1" dirty="0"/>
              <a:t>Sociální bydlení </a:t>
            </a:r>
            <a:endParaRPr lang="cs-CZ" dirty="0"/>
          </a:p>
          <a:p>
            <a:r>
              <a:rPr lang="cs-CZ" dirty="0"/>
              <a:t>5 53 20 – Průměrný počet osob využívajících sociální bydlení </a:t>
            </a:r>
          </a:p>
          <a:p>
            <a:r>
              <a:rPr lang="cs-CZ" dirty="0"/>
              <a:t>5 53 10 – Nárůst kapacity sociálních bytů </a:t>
            </a:r>
          </a:p>
          <a:p>
            <a:r>
              <a:rPr lang="cs-CZ" dirty="0"/>
              <a:t>5 53 01 – Počet podpořených bytů pro sociální bydlení 	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Udržitelnost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= doba, po kterou příjemce musí zachovat výstupy projektu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5 let od provedení poslední platby příjemci ze strany ŘO IROP</a:t>
            </a:r>
          </a:p>
          <a:p>
            <a:pPr marL="0" indent="0">
              <a:buNone/>
            </a:pPr>
            <a:r>
              <a:rPr lang="cs-CZ" dirty="0" smtClean="0"/>
              <a:t>Příjemce podpory je povinen: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 </a:t>
            </a:r>
            <a:r>
              <a:rPr lang="cs-CZ" b="1" dirty="0"/>
              <a:t>aktivitě Rozvoj sociálních služeb </a:t>
            </a:r>
          </a:p>
          <a:p>
            <a:pPr marL="0" indent="0">
              <a:buNone/>
            </a:pPr>
            <a:r>
              <a:rPr lang="cs-CZ" dirty="0" smtClean="0"/>
              <a:t>         o </a:t>
            </a:r>
            <a:r>
              <a:rPr lang="cs-CZ" dirty="0"/>
              <a:t>prokázat fungování služeb v druhu a kapacitě, kterou určil v žádosti o podporu, </a:t>
            </a:r>
          </a:p>
          <a:p>
            <a:pPr marL="0" indent="0">
              <a:buNone/>
            </a:pPr>
            <a:r>
              <a:rPr lang="cs-CZ" dirty="0" smtClean="0"/>
              <a:t>         o </a:t>
            </a:r>
            <a:r>
              <a:rPr lang="cs-CZ" dirty="0"/>
              <a:t>v případě, že není poskytovaná již registrovaná sociální služba, musí být registrace nové služby doložena do šesti měsíců od ukončení realizace projektu. Pověřovací akt pak musí být doložen nejpozději s první </a:t>
            </a:r>
            <a:r>
              <a:rPr lang="cs-CZ" dirty="0" err="1"/>
              <a:t>ZoU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v </a:t>
            </a:r>
            <a:r>
              <a:rPr lang="cs-CZ" b="1" dirty="0"/>
              <a:t>aktivitě Rozvoj komunitních center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o </a:t>
            </a:r>
            <a:r>
              <a:rPr lang="cs-CZ" dirty="0"/>
              <a:t>zajistit minimálně jednoho pracovníka se vzděláním podle zákona o sociálních službách, který bude působit v rámci komunitního centra </a:t>
            </a:r>
          </a:p>
          <a:p>
            <a:pPr marL="0" indent="0">
              <a:buNone/>
            </a:pPr>
            <a:r>
              <a:rPr lang="cs-CZ" dirty="0" smtClean="0"/>
              <a:t>        o </a:t>
            </a:r>
            <a:r>
              <a:rPr lang="cs-CZ" dirty="0"/>
              <a:t>prokázat fungování služeb v druhu a kapacitě, kterou určil v žádosti o podporu, </a:t>
            </a:r>
          </a:p>
          <a:p>
            <a:pPr marL="0" indent="0">
              <a:buNone/>
            </a:pPr>
            <a:r>
              <a:rPr lang="cs-CZ" dirty="0" smtClean="0"/>
              <a:t>        o </a:t>
            </a:r>
            <a:r>
              <a:rPr lang="cs-CZ" dirty="0"/>
              <a:t>v případě, že není poskytovaná již registrovaná sociální služba, musí být registrace nové služby doložena do šesti měsíců od ukončení realizace projektu. Pověřovací akt pak musí být doložen nejpozději s první </a:t>
            </a:r>
            <a:r>
              <a:rPr lang="cs-CZ" dirty="0" err="1"/>
              <a:t>ZoU</a:t>
            </a:r>
            <a:r>
              <a:rPr lang="cs-CZ" dirty="0"/>
              <a:t>. </a:t>
            </a:r>
          </a:p>
          <a:p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Udržitelnost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38349"/>
            <a:ext cx="10515600" cy="4838614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 </a:t>
            </a:r>
            <a:r>
              <a:rPr lang="cs-CZ" b="1" dirty="0"/>
              <a:t>aktivitě Sociální bydlení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o </a:t>
            </a:r>
            <a:r>
              <a:rPr lang="cs-CZ" dirty="0"/>
              <a:t>dodržet podmínky poskytnutí nájemného sociálního bydlení cílovým skupinám a následně se řídit podmínkami pověření k výkonu SOHZ (naplnění těchto podmínek bude uvedeno v příloze </a:t>
            </a:r>
            <a:r>
              <a:rPr lang="cs-CZ" dirty="0" err="1"/>
              <a:t>ZoU</a:t>
            </a:r>
            <a:r>
              <a:rPr lang="cs-CZ" dirty="0"/>
              <a:t>), </a:t>
            </a:r>
          </a:p>
          <a:p>
            <a:pPr marL="0" indent="0">
              <a:buNone/>
            </a:pPr>
            <a:r>
              <a:rPr lang="cs-CZ" dirty="0" smtClean="0"/>
              <a:t>    o </a:t>
            </a:r>
            <a:r>
              <a:rPr lang="cs-CZ" dirty="0"/>
              <a:t>před podpisem nájemní smlouvy získat čestné prohlášení o souladu s cílovou skupinou a Prohlášení o výši příjmů včetně posuzovaných osob, včetně prohlášení, že nájemce nemá k datu uzavření nájemní smlouvy k bytu vlastnické nebo spoluvlastnické a jemu obdobné právo k bytu ani k bytovému, či rodinnému domu, nebo rekreačnímu objektu, </a:t>
            </a:r>
          </a:p>
          <a:p>
            <a:pPr marL="0" indent="0">
              <a:buNone/>
            </a:pPr>
            <a:r>
              <a:rPr lang="cs-CZ" dirty="0" smtClean="0"/>
              <a:t>    o </a:t>
            </a:r>
            <a:r>
              <a:rPr lang="cs-CZ" dirty="0"/>
              <a:t>využívání (obsazení) sociálního bydlení osobami z cílové skupiny musí být zahájeno do 3 měsíců po ukončení realizace projektu, </a:t>
            </a:r>
          </a:p>
          <a:p>
            <a:pPr marL="0" indent="0">
              <a:buNone/>
            </a:pPr>
            <a:r>
              <a:rPr lang="cs-CZ" dirty="0"/>
              <a:t>o cílové skupině v sociálních bytech musí být po celou dobu udržitelnosti (resp. nejpozději od obsazení bytů) dostupná podpora ve formě sociální práce.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Žadatel musí mít vlastní elektronický podpis</a:t>
            </a:r>
          </a:p>
          <a:p>
            <a:r>
              <a:rPr lang="cs-CZ" dirty="0" smtClean="0"/>
              <a:t>Žadatel musí mít aktivní datovou schránku</a:t>
            </a:r>
            <a:endParaRPr lang="cs-CZ" dirty="0"/>
          </a:p>
          <a:p>
            <a:pPr marL="0" indent="0">
              <a:buNone/>
            </a:pPr>
            <a:r>
              <a:rPr lang="cs-CZ" u="sng" dirty="0" smtClean="0"/>
              <a:t>Žádost je nutné podat výhradně v ISKP 14+ </a:t>
            </a:r>
          </a:p>
          <a:p>
            <a:r>
              <a:rPr lang="cs-CZ" dirty="0" smtClean="0"/>
              <a:t>Online aplikace vyžadující registraci uživatele</a:t>
            </a:r>
          </a:p>
          <a:p>
            <a:r>
              <a:rPr lang="cs-CZ" dirty="0" smtClean="0">
                <a:hlinkClick r:id="rId2"/>
              </a:rPr>
              <a:t>https://mseu.mssf.cz/</a:t>
            </a:r>
            <a:endParaRPr lang="cs-CZ" dirty="0" smtClean="0"/>
          </a:p>
          <a:p>
            <a:r>
              <a:rPr lang="cs-CZ" dirty="0" smtClean="0"/>
              <a:t>Funguje v Internet Explorer nebo </a:t>
            </a:r>
            <a:r>
              <a:rPr lang="cs-CZ" dirty="0" err="1" smtClean="0"/>
              <a:t>Mozilla</a:t>
            </a:r>
            <a:r>
              <a:rPr lang="cs-CZ" dirty="0" smtClean="0"/>
              <a:t> - nejnovější verze</a:t>
            </a:r>
          </a:p>
          <a:p>
            <a:r>
              <a:rPr lang="cs-CZ" dirty="0" smtClean="0"/>
              <a:t>Edukační videa k vyplnění žádosti: </a:t>
            </a:r>
            <a:r>
              <a:rPr lang="cs-CZ" dirty="0" smtClean="0">
                <a:hlinkClick r:id="rId3"/>
              </a:rPr>
              <a:t>http://www.dotaceeu.cz/cs/Jak-na-projekt/Elektronicka-zadost/Edukacni-videa</a:t>
            </a:r>
            <a:endParaRPr lang="cs-CZ" dirty="0" smtClean="0"/>
          </a:p>
          <a:p>
            <a:r>
              <a:rPr lang="cs-CZ" dirty="0" smtClean="0"/>
              <a:t>Návod k vyplnění žádosti zde: </a:t>
            </a:r>
            <a:r>
              <a:rPr lang="cs-CZ" dirty="0" smtClean="0">
                <a:hlinkClick r:id="rId4"/>
              </a:rPr>
              <a:t>https://www.esfcr.cz/formulare-a-pokyny-potrebne-v-ramci-pripravy-zadosti-o-podporu-opz/-/dokument/797956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9" y="1825625"/>
            <a:ext cx="9814602" cy="43513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výzvy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985554"/>
            <a:ext cx="10515600" cy="4191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Předpokládané </a:t>
            </a:r>
            <a:r>
              <a:rPr lang="cs-CZ" dirty="0"/>
              <a:t>vyhlášení výzvy </a:t>
            </a:r>
            <a:r>
              <a:rPr lang="cs-CZ" dirty="0" smtClean="0"/>
              <a:t>MAS:  </a:t>
            </a:r>
            <a:r>
              <a:rPr lang="cs-CZ" b="1" dirty="0" smtClean="0"/>
              <a:t>konec listopadu 2017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Předpokládané ukončení </a:t>
            </a:r>
            <a:r>
              <a:rPr lang="cs-CZ" dirty="0"/>
              <a:t>příjmu žádostí o podporu v MS2014</a:t>
            </a:r>
            <a:r>
              <a:rPr lang="cs-CZ" dirty="0" smtClean="0"/>
              <a:t>+: </a:t>
            </a:r>
            <a:r>
              <a:rPr lang="cs-CZ" b="1" dirty="0" smtClean="0"/>
              <a:t>leden 2018</a:t>
            </a:r>
            <a:endParaRPr lang="cs-CZ" b="1" dirty="0"/>
          </a:p>
          <a:p>
            <a:pPr marL="0" indent="0">
              <a:buNone/>
            </a:pPr>
            <a:r>
              <a:rPr lang="pl-PL" dirty="0"/>
              <a:t>Datum realizace projektu: </a:t>
            </a:r>
            <a:r>
              <a:rPr lang="pl-PL" b="1" dirty="0"/>
              <a:t>od 1.1.2014 do </a:t>
            </a:r>
            <a:r>
              <a:rPr lang="pl-PL" b="1" dirty="0" smtClean="0"/>
              <a:t>30.4.2020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cs-CZ" dirty="0"/>
              <a:t>Forma podpory</a:t>
            </a:r>
            <a:r>
              <a:rPr lang="cs-CZ" dirty="0" smtClean="0"/>
              <a:t>: </a:t>
            </a:r>
            <a:r>
              <a:rPr lang="cs-CZ" b="1" dirty="0" smtClean="0"/>
              <a:t>financování </a:t>
            </a:r>
            <a:r>
              <a:rPr lang="cs-CZ" b="1" dirty="0"/>
              <a:t>ex-post</a:t>
            </a: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1576"/>
            <a:ext cx="10515600" cy="353943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3722"/>
            <a:ext cx="10515600" cy="3595144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06" y="1825625"/>
            <a:ext cx="6619588" cy="4351338"/>
          </a:xfrm>
        </p:spPr>
      </p:pic>
    </p:spTree>
    <p:extLst>
      <p:ext uri="{BB962C8B-B14F-4D97-AF65-F5344CB8AC3E}">
        <p14:creationId xmlns:p14="http://schemas.microsoft.com/office/powerpoint/2010/main" val="5216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Výběr </a:t>
            </a:r>
            <a:r>
              <a:rPr lang="cs-CZ" sz="3200" b="1" dirty="0"/>
              <a:t>výzvy ŘO </a:t>
            </a:r>
            <a:r>
              <a:rPr lang="cs-CZ" sz="3200" b="1" dirty="0" smtClean="0"/>
              <a:t>IROP </a:t>
            </a:r>
            <a:r>
              <a:rPr lang="cs-CZ" sz="3200" b="1" dirty="0" smtClean="0"/>
              <a:t>62. Sociální infrastruktura  </a:t>
            </a:r>
            <a:r>
              <a:rPr lang="cs-CZ" sz="3200" b="1" dirty="0" smtClean="0"/>
              <a:t>klikněte na IROP </a:t>
            </a:r>
            <a:r>
              <a:rPr lang="cs-CZ" sz="3200" b="1" dirty="0" smtClean="0"/>
              <a:t>06_16_072 </a:t>
            </a:r>
            <a:r>
              <a:rPr lang="cs-CZ" sz="3200" b="1" dirty="0" smtClean="0"/>
              <a:t>– výzva na individuální projekt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55" y="107747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8144" y="1707314"/>
            <a:ext cx="773571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1802"/>
            <a:ext cx="10515600" cy="365898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Výběr </a:t>
            </a:r>
            <a:r>
              <a:rPr lang="cs-CZ" b="1" dirty="0"/>
              <a:t>podvýzvy MAS z rolovacího menu </a:t>
            </a:r>
            <a:r>
              <a:rPr lang="cs-CZ" b="1" dirty="0" smtClean="0"/>
              <a:t>014/06_16_075/CLLD_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92295" cy="41595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081" y="23668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89" y="1825625"/>
            <a:ext cx="9727822" cy="43513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151223" y="5016137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Vybrat výzvu MAS Chrudimsko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681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86" y="1825625"/>
            <a:ext cx="10334428" cy="43513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Vyplnění záložek v ISKP 14+: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Identifikace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Umístění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Cílová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Subjekty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Čestná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Klíčové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Podpis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i="1" dirty="0"/>
              <a:t>Na MAS probíhá ve dvou krocích:</a:t>
            </a:r>
            <a:endParaRPr lang="pt-BR" dirty="0"/>
          </a:p>
          <a:p>
            <a:pPr marL="0" indent="0">
              <a:buNone/>
            </a:pPr>
            <a:r>
              <a:rPr lang="cs-CZ" b="1" dirty="0"/>
              <a:t>1.Kontrola formálních náležitostí a přijatelnosti: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provádí </a:t>
            </a:r>
            <a:r>
              <a:rPr lang="cs-CZ" dirty="0"/>
              <a:t>manažeři projektového týmu MAS </a:t>
            </a:r>
          </a:p>
          <a:p>
            <a:pPr marL="0" indent="0">
              <a:buNone/>
            </a:pPr>
            <a:r>
              <a:rPr lang="cs-CZ" dirty="0" smtClean="0"/>
              <a:t>• kritéria </a:t>
            </a:r>
            <a:r>
              <a:rPr lang="cs-CZ" dirty="0"/>
              <a:t>formálních náležitostí jsou vždy napravitelná</a:t>
            </a:r>
          </a:p>
          <a:p>
            <a:pPr marL="0" indent="0">
              <a:buNone/>
            </a:pPr>
            <a:r>
              <a:rPr lang="cs-CZ" dirty="0" smtClean="0"/>
              <a:t>• kritéria </a:t>
            </a:r>
            <a:r>
              <a:rPr lang="cs-CZ" dirty="0"/>
              <a:t>přijatelnosti mohou mít podobu napravitelná, nenapravitelná, nehodnoceno </a:t>
            </a:r>
          </a:p>
          <a:p>
            <a:pPr marL="0" indent="0">
              <a:buNone/>
            </a:pPr>
            <a:r>
              <a:rPr lang="cs-CZ" dirty="0" smtClean="0"/>
              <a:t>• hodnocení </a:t>
            </a:r>
            <a:r>
              <a:rPr lang="cs-CZ" dirty="0"/>
              <a:t>bude provedeno do </a:t>
            </a:r>
            <a:r>
              <a:rPr lang="cs-CZ" dirty="0" smtClean="0"/>
              <a:t>25 </a:t>
            </a:r>
            <a:r>
              <a:rPr lang="cs-CZ" dirty="0"/>
              <a:t>pracovních dní od ukončení příjmu žádostí v kolové výzvě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7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Závazné dokumenty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Závazné </a:t>
            </a:r>
            <a:r>
              <a:rPr lang="cs-CZ" b="1" dirty="0"/>
              <a:t>dokumenty jsou Obecná a Specifická pravidla pro žadatele a příjemce + jejich přílohy 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https</a:t>
            </a:r>
            <a:r>
              <a:rPr lang="cs-CZ" dirty="0"/>
              <a:t>://www.strukturalni-fondy.cz/cs/Microsites/IROP/Vyzvy/Vyzva-c-62-Socialni-infrastruktura-integrovane-projekty-CLLD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940710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posouzení základních věcných požadavků kladených na projekt v příslušné výzvě MAS, Žádosti o podporu a naplnění nezbytných administrativních požadavků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b="1" dirty="0" smtClean="0"/>
              <a:t>pokud </a:t>
            </a:r>
            <a:r>
              <a:rPr lang="cs-CZ" b="1" dirty="0"/>
              <a:t>jsou kritéria </a:t>
            </a:r>
            <a:r>
              <a:rPr lang="cs-CZ" b="1" dirty="0" smtClean="0"/>
              <a:t>FN a P </a:t>
            </a:r>
            <a:r>
              <a:rPr lang="cs-CZ" b="1" dirty="0"/>
              <a:t>napravitelná </a:t>
            </a:r>
            <a:r>
              <a:rPr lang="cs-CZ" dirty="0"/>
              <a:t>-&gt; zjištěné nedostatky při kontrole:</a:t>
            </a:r>
          </a:p>
          <a:p>
            <a:pPr marL="0" indent="0">
              <a:buNone/>
            </a:pPr>
            <a:r>
              <a:rPr lang="cs-CZ" dirty="0" smtClean="0"/>
              <a:t>• žadatel </a:t>
            </a:r>
            <a:r>
              <a:rPr lang="cs-CZ" dirty="0"/>
              <a:t>vyzván </a:t>
            </a:r>
            <a:r>
              <a:rPr lang="cs-CZ" b="1" dirty="0"/>
              <a:t>k doložení a opravě </a:t>
            </a:r>
            <a:r>
              <a:rPr lang="cs-CZ" b="1" dirty="0" smtClean="0"/>
              <a:t>nedostatků </a:t>
            </a:r>
            <a:r>
              <a:rPr lang="cs-CZ" dirty="0" smtClean="0"/>
              <a:t>konkrétního </a:t>
            </a:r>
            <a:r>
              <a:rPr lang="cs-CZ" dirty="0"/>
              <a:t>kritéria interní depeší v systému MS2014+, včetně lhůty pro vypořádání</a:t>
            </a:r>
          </a:p>
          <a:p>
            <a:pPr marL="0" indent="0">
              <a:buNone/>
            </a:pPr>
            <a:r>
              <a:rPr lang="cs-CZ" dirty="0" smtClean="0"/>
              <a:t>• lhůta </a:t>
            </a:r>
            <a:r>
              <a:rPr lang="cs-CZ" dirty="0"/>
              <a:t>se stanovuje </a:t>
            </a:r>
            <a:r>
              <a:rPr lang="cs-CZ" b="1" dirty="0"/>
              <a:t>na 5 pracovních dní </a:t>
            </a:r>
            <a:r>
              <a:rPr lang="cs-CZ" dirty="0"/>
              <a:t>od data doručení požadavku (interní depeše) v systému MS2014+</a:t>
            </a:r>
          </a:p>
          <a:p>
            <a:pPr marL="0" indent="0">
              <a:buNone/>
            </a:pPr>
            <a:r>
              <a:rPr lang="cs-CZ" dirty="0" smtClean="0"/>
              <a:t>• celkově </a:t>
            </a:r>
            <a:r>
              <a:rPr lang="cs-CZ" dirty="0"/>
              <a:t>je možné žadatele </a:t>
            </a:r>
            <a:r>
              <a:rPr lang="cs-CZ" b="1" dirty="0"/>
              <a:t>vyzvat k </a:t>
            </a:r>
            <a:r>
              <a:rPr lang="cs-CZ" b="1" dirty="0" smtClean="0"/>
              <a:t>doplnění</a:t>
            </a:r>
            <a:r>
              <a:rPr lang="cs-CZ" dirty="0" smtClean="0"/>
              <a:t>/upřesnění </a:t>
            </a:r>
            <a:r>
              <a:rPr lang="cs-CZ" b="1" dirty="0"/>
              <a:t>maximálně 2x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k </a:t>
            </a:r>
            <a:r>
              <a:rPr lang="cs-CZ" dirty="0"/>
              <a:t>další fázi hodnocení všech projektů v rámci jedné výzvy je přistoupeno až po uplynutí doby pro přezkum, případně po vyřízení všech žádostí o </a:t>
            </a:r>
            <a:r>
              <a:rPr lang="cs-CZ" dirty="0" smtClean="0"/>
              <a:t>přezkum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09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2. Věcné hodnocení: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věcné </a:t>
            </a:r>
            <a:r>
              <a:rPr lang="cs-CZ" dirty="0"/>
              <a:t>hodnocení provádí členové Výběrové komise MAS</a:t>
            </a:r>
          </a:p>
          <a:p>
            <a:pPr marL="0" indent="0">
              <a:buNone/>
            </a:pPr>
            <a:r>
              <a:rPr lang="cs-CZ" dirty="0" smtClean="0"/>
              <a:t>• hodnocení </a:t>
            </a:r>
            <a:r>
              <a:rPr lang="cs-CZ" dirty="0"/>
              <a:t>bude provedeno do 30 pracovních dní ode dne ukončení kontroly přijatelnosti a formálních náležitostí</a:t>
            </a:r>
          </a:p>
          <a:p>
            <a:pPr marL="0" indent="0">
              <a:buNone/>
            </a:pPr>
            <a:r>
              <a:rPr lang="cs-CZ" dirty="0" smtClean="0"/>
              <a:t>• po </a:t>
            </a:r>
            <a:r>
              <a:rPr lang="cs-CZ" dirty="0"/>
              <a:t>ukončení každé fáze je žadatel informován prostřednictvím MS2014+ o výsledku v termínech daných příslušnými pravidly jednotlivých řídících orgánů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Lhůta postupu počítaná vždy od ukončení předchozí fáze je pro kontrolu </a:t>
            </a:r>
            <a:r>
              <a:rPr lang="cs-CZ" i="1" dirty="0" smtClean="0"/>
              <a:t>FNaP25 </a:t>
            </a:r>
            <a:r>
              <a:rPr lang="cs-CZ" i="1" dirty="0"/>
              <a:t>PD, VH 30 PD, výběr projektů </a:t>
            </a:r>
            <a:r>
              <a:rPr lang="cs-CZ" i="1" dirty="0" smtClean="0"/>
              <a:t>20 </a:t>
            </a:r>
            <a:r>
              <a:rPr lang="cs-CZ" i="1" dirty="0"/>
              <a:t>PD.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66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Kritéria věcného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20877"/>
            <a:ext cx="10515600" cy="5056086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1. Projekt je realizován  v obci o určitém počtu obyvatel </a:t>
            </a:r>
            <a:r>
              <a:rPr lang="cs-CZ" dirty="0"/>
              <a:t>(až </a:t>
            </a:r>
            <a:r>
              <a:rPr lang="cs-CZ" dirty="0" smtClean="0"/>
              <a:t>10 </a:t>
            </a:r>
            <a:r>
              <a:rPr lang="cs-CZ" dirty="0"/>
              <a:t>bodů) </a:t>
            </a:r>
          </a:p>
          <a:p>
            <a:pPr marL="0" indent="0">
              <a:buNone/>
            </a:pPr>
            <a:r>
              <a:rPr lang="cs-CZ" dirty="0" smtClean="0"/>
              <a:t>2. Celkové způsobilé výdaje, ze kterých je stanovena dotace (až </a:t>
            </a:r>
            <a:r>
              <a:rPr lang="cs-CZ" dirty="0"/>
              <a:t>10 bodů)</a:t>
            </a:r>
          </a:p>
          <a:p>
            <a:pPr marL="0" indent="0">
              <a:buNone/>
            </a:pPr>
            <a:r>
              <a:rPr lang="cs-CZ" dirty="0" smtClean="0"/>
              <a:t>3. Doba působení v oblasti poskytování sociální péče (až 10 bodů)</a:t>
            </a:r>
          </a:p>
          <a:p>
            <a:pPr marL="0" indent="0">
              <a:buNone/>
            </a:pPr>
            <a:r>
              <a:rPr lang="cs-CZ" dirty="0" smtClean="0"/>
              <a:t>4. Princip reálného harmonogramu (až 10 bodů)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Kritéria pro sociální služby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1. Dopad </a:t>
            </a:r>
            <a:r>
              <a:rPr lang="cs-CZ" dirty="0"/>
              <a:t>plánovaných aktivit na začleňování cílové skupiny (až 10 bodů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Kritéria </a:t>
            </a:r>
            <a:r>
              <a:rPr lang="cs-CZ" b="1" dirty="0"/>
              <a:t>pro komunitní centra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</a:t>
            </a:r>
            <a:r>
              <a:rPr lang="cs-CZ" dirty="0" smtClean="0"/>
              <a:t>. Zaměření </a:t>
            </a:r>
            <a:r>
              <a:rPr lang="cs-CZ" dirty="0"/>
              <a:t>na cílové skupiny (až 10 bodů)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Kritéria pro sociální bydlení</a:t>
            </a:r>
          </a:p>
          <a:p>
            <a:pPr marL="0" indent="0">
              <a:buNone/>
            </a:pPr>
            <a:r>
              <a:rPr lang="cs-CZ" dirty="0" smtClean="0"/>
              <a:t>1. Počet bytových jednotek určených k sociálnímu bydlení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Max</a:t>
            </a:r>
            <a:r>
              <a:rPr lang="cs-CZ" dirty="0"/>
              <a:t>. počet bodů: </a:t>
            </a:r>
            <a:r>
              <a:rPr lang="cs-CZ" b="1" dirty="0" smtClean="0"/>
              <a:t>50 </a:t>
            </a:r>
            <a:r>
              <a:rPr lang="cs-CZ" dirty="0"/>
              <a:t>(platí u </a:t>
            </a:r>
            <a:r>
              <a:rPr lang="cs-CZ" dirty="0" smtClean="0"/>
              <a:t>všech </a:t>
            </a:r>
            <a:r>
              <a:rPr lang="cs-CZ" dirty="0"/>
              <a:t>aktivit)</a:t>
            </a:r>
          </a:p>
          <a:p>
            <a:pPr marL="0" indent="0">
              <a:buNone/>
            </a:pPr>
            <a:r>
              <a:rPr lang="cs-CZ" dirty="0" smtClean="0"/>
              <a:t>• Min</a:t>
            </a:r>
            <a:r>
              <a:rPr lang="cs-CZ" dirty="0"/>
              <a:t>. počet bodů, které musí projekt </a:t>
            </a:r>
            <a:r>
              <a:rPr lang="cs-CZ" dirty="0" smtClean="0"/>
              <a:t>získat:25</a:t>
            </a:r>
            <a:endParaRPr lang="cs-CZ" dirty="0"/>
          </a:p>
          <a:p>
            <a:pPr lvl="2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58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Přezkum hodnocení </a:t>
            </a:r>
            <a:r>
              <a:rPr lang="cs-CZ" b="1" dirty="0" smtClean="0"/>
              <a:t>FN a P </a:t>
            </a:r>
            <a:r>
              <a:rPr lang="cs-CZ" b="1" dirty="0"/>
              <a:t>a </a:t>
            </a:r>
            <a:r>
              <a:rPr lang="cs-CZ" b="1" dirty="0" smtClean="0"/>
              <a:t>V 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proti každému negativnímu výsledku hodnocení (</a:t>
            </a:r>
            <a:r>
              <a:rPr lang="cs-CZ" dirty="0" smtClean="0"/>
              <a:t>Formálních Náležitostí a Přijatelnosti, Věcného hodnocení) </a:t>
            </a:r>
            <a:r>
              <a:rPr lang="cs-CZ" dirty="0"/>
              <a:t>je možné podat </a:t>
            </a:r>
            <a:r>
              <a:rPr lang="cs-CZ" b="1" dirty="0"/>
              <a:t>jednou </a:t>
            </a:r>
            <a:r>
              <a:rPr lang="cs-CZ" dirty="0"/>
              <a:t>žádost o přezkum </a:t>
            </a:r>
          </a:p>
          <a:p>
            <a:pPr marL="0" indent="0">
              <a:buNone/>
            </a:pPr>
            <a:r>
              <a:rPr lang="cs-CZ" dirty="0" smtClean="0"/>
              <a:t>• žádost </a:t>
            </a:r>
            <a:r>
              <a:rPr lang="cs-CZ" dirty="0"/>
              <a:t>o přezkum: v systému MS2014+ (v případě komplikací písemně)</a:t>
            </a:r>
          </a:p>
          <a:p>
            <a:pPr marL="0" indent="0">
              <a:buNone/>
            </a:pPr>
            <a:r>
              <a:rPr lang="cs-CZ" dirty="0" smtClean="0"/>
              <a:t>• lhůta</a:t>
            </a:r>
            <a:r>
              <a:rPr lang="cs-CZ" dirty="0"/>
              <a:t>: podat </a:t>
            </a:r>
            <a:r>
              <a:rPr lang="cs-CZ" b="1" dirty="0"/>
              <a:t>do 15 PD </a:t>
            </a:r>
            <a:r>
              <a:rPr lang="cs-CZ" dirty="0"/>
              <a:t>ode dne doručení oznámení o výsledku</a:t>
            </a:r>
          </a:p>
          <a:p>
            <a:pPr marL="0" indent="0">
              <a:buNone/>
            </a:pPr>
            <a:r>
              <a:rPr lang="cs-CZ" dirty="0" smtClean="0"/>
              <a:t>• žádost </a:t>
            </a:r>
            <a:r>
              <a:rPr lang="cs-CZ" dirty="0"/>
              <a:t>vyřizuje </a:t>
            </a:r>
            <a:r>
              <a:rPr lang="cs-CZ" b="1" dirty="0"/>
              <a:t>Kontrolní výbor do </a:t>
            </a:r>
            <a:r>
              <a:rPr lang="cs-CZ" b="1" dirty="0" smtClean="0"/>
              <a:t>15 </a:t>
            </a:r>
            <a:r>
              <a:rPr lang="cs-CZ" b="1" dirty="0"/>
              <a:t>PD </a:t>
            </a:r>
            <a:r>
              <a:rPr lang="cs-CZ" dirty="0"/>
              <a:t>od doručení žádosti</a:t>
            </a:r>
          </a:p>
          <a:p>
            <a:pPr marL="0" indent="0">
              <a:buNone/>
            </a:pPr>
            <a:r>
              <a:rPr lang="cs-CZ" dirty="0" smtClean="0"/>
              <a:t>• výsledek </a:t>
            </a:r>
            <a:r>
              <a:rPr lang="cs-CZ" dirty="0"/>
              <a:t>přezkumu: důvodná, částečně důvodná či nedůvodná</a:t>
            </a:r>
          </a:p>
          <a:p>
            <a:pPr marL="0" indent="0">
              <a:buNone/>
            </a:pPr>
            <a:r>
              <a:rPr lang="cs-CZ" dirty="0" smtClean="0"/>
              <a:t>• výsledek </a:t>
            </a:r>
            <a:r>
              <a:rPr lang="cs-CZ" dirty="0"/>
              <a:t>oznámen žadateli interní depeší nahrán do systému MS2014+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3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 hodnocení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8102"/>
            <a:ext cx="10515600" cy="4738861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1. Hodnocením formálních náležitostí a podmínek přijatelnosti</a:t>
            </a:r>
            <a:r>
              <a:rPr lang="cs-CZ" dirty="0"/>
              <a:t>: pro kladné hodnocení je nutnost splnit veškerá stanovená kritéria (viz Příloha 1 Hodnotící kritéria výzev IROP)</a:t>
            </a:r>
          </a:p>
          <a:p>
            <a:pPr marL="0" indent="0">
              <a:buNone/>
            </a:pPr>
            <a:r>
              <a:rPr lang="cs-CZ" b="1" dirty="0" smtClean="0"/>
              <a:t>2</a:t>
            </a:r>
            <a:r>
              <a:rPr lang="cs-CZ" b="1" dirty="0"/>
              <a:t>. Věcným hodnocením</a:t>
            </a:r>
            <a:r>
              <a:rPr lang="cs-CZ" dirty="0"/>
              <a:t>: pro kladné hodnocení je nutnost získat min. </a:t>
            </a:r>
            <a:r>
              <a:rPr lang="cs-CZ" dirty="0" smtClean="0"/>
              <a:t>25 </a:t>
            </a:r>
            <a:r>
              <a:rPr lang="cs-CZ" dirty="0"/>
              <a:t>bodů z celkových </a:t>
            </a:r>
            <a:r>
              <a:rPr lang="cs-CZ" dirty="0" smtClean="0"/>
              <a:t>50 </a:t>
            </a:r>
            <a:r>
              <a:rPr lang="cs-CZ" dirty="0"/>
              <a:t>bodů ze všech kritérií (viz Příloha 1 Hodnotící kritéria výzev IROP)</a:t>
            </a:r>
          </a:p>
          <a:p>
            <a:pPr marL="0" indent="0">
              <a:buNone/>
            </a:pPr>
            <a:r>
              <a:rPr lang="cs-CZ" b="1" dirty="0" smtClean="0"/>
              <a:t>3</a:t>
            </a:r>
            <a:r>
              <a:rPr lang="cs-CZ" b="1" dirty="0"/>
              <a:t>. Výběrem projektů: </a:t>
            </a:r>
            <a:r>
              <a:rPr lang="cs-CZ" dirty="0"/>
              <a:t>v případě vyšší alokace projektů, které splnily podmínky obou výše zmíněných hodnocení, než je celková alokace výzvy, jsou takové projekty zařazeny na seznam tzv. náhradních projektů.</a:t>
            </a:r>
          </a:p>
          <a:p>
            <a:pPr marL="0" indent="0">
              <a:buNone/>
            </a:pPr>
            <a:r>
              <a:rPr lang="cs-CZ" dirty="0" smtClean="0"/>
              <a:t>Závěrečné </a:t>
            </a:r>
            <a:r>
              <a:rPr lang="cs-CZ" dirty="0"/>
              <a:t>ověřené způsobilosti projektů provádí CRR</a:t>
            </a:r>
          </a:p>
          <a:p>
            <a:pPr marL="0" indent="0">
              <a:buNone/>
            </a:pPr>
            <a:r>
              <a:rPr lang="cs-CZ" dirty="0" smtClean="0"/>
              <a:t> Základním </a:t>
            </a:r>
            <a:r>
              <a:rPr lang="cs-CZ" dirty="0"/>
              <a:t>dokumentem pro postupy hodnocení je </a:t>
            </a:r>
            <a:r>
              <a:rPr lang="cs-CZ" i="1" dirty="0"/>
              <a:t>Směrnice č. 1/2017 -INTERNÍ POSTUPY MAS </a:t>
            </a:r>
            <a:r>
              <a:rPr lang="cs-CZ" i="1" dirty="0" smtClean="0"/>
              <a:t>Chrudimsko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Veřejné zakázky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722236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1. Méně než 400/500 tis. Kč bez DPH –</a:t>
            </a:r>
            <a:r>
              <a:rPr lang="cs-CZ" dirty="0"/>
              <a:t>Neprovádí se VŘ (pouze průzkum trhu)</a:t>
            </a:r>
          </a:p>
          <a:p>
            <a:pPr marL="0" indent="0">
              <a:buNone/>
            </a:pPr>
            <a:r>
              <a:rPr lang="cs-CZ" b="1" dirty="0" smtClean="0"/>
              <a:t>2</a:t>
            </a:r>
            <a:r>
              <a:rPr lang="cs-CZ" b="1" dirty="0"/>
              <a:t>. Od 400/500 tis. Kč bez DPH do 2/6 mil. Kč bez DPH –</a:t>
            </a:r>
            <a:r>
              <a:rPr lang="cs-CZ" dirty="0"/>
              <a:t>Veřejné zakázky malého rozsahu -provádí se uzavřená výzva</a:t>
            </a:r>
          </a:p>
          <a:p>
            <a:pPr marL="0" indent="0">
              <a:buNone/>
            </a:pPr>
            <a:r>
              <a:rPr lang="cs-CZ" b="1" dirty="0" smtClean="0"/>
              <a:t>3</a:t>
            </a:r>
            <a:r>
              <a:rPr lang="cs-CZ" b="1" dirty="0"/>
              <a:t>. Od 2/6 mil. Kč bez DPH –</a:t>
            </a:r>
            <a:r>
              <a:rPr lang="cs-CZ" dirty="0"/>
              <a:t>Provádí se VŘ (dle zákona č. 137/2006 Sb.) –</a:t>
            </a:r>
            <a:r>
              <a:rPr lang="cs-CZ" b="1" dirty="0"/>
              <a:t>otevřená výzva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dokumentaci </a:t>
            </a:r>
            <a:r>
              <a:rPr lang="cs-CZ" dirty="0"/>
              <a:t>k zakázce posílá žadatel prostřednictvím IS KP14+ formou Žádosti o změnu nebo Zprávou o realizaci</a:t>
            </a:r>
          </a:p>
          <a:p>
            <a:pPr marL="0" indent="0">
              <a:buNone/>
            </a:pPr>
            <a:r>
              <a:rPr lang="cs-CZ" dirty="0" smtClean="0"/>
              <a:t>povinnost </a:t>
            </a:r>
            <a:r>
              <a:rPr lang="cs-CZ" dirty="0"/>
              <a:t>předkládat dokumentaci celého VŘ ke kontrole na CRR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1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Na </a:t>
            </a:r>
            <a:r>
              <a:rPr lang="cs-CZ" b="1" dirty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0284"/>
            <a:ext cx="10515600" cy="4946679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 1</a:t>
            </a:r>
            <a:r>
              <a:rPr lang="cs-CZ" b="1" dirty="0"/>
              <a:t>. </a:t>
            </a:r>
            <a:r>
              <a:rPr lang="cs-CZ" dirty="0"/>
              <a:t>Všechny parametry a indikátory, ke kterým se žadatel zavázal v projektu musí dodržet.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2</a:t>
            </a:r>
            <a:r>
              <a:rPr lang="cs-CZ" dirty="0" smtClean="0"/>
              <a:t>. Realizace </a:t>
            </a:r>
            <a:r>
              <a:rPr lang="cs-CZ" dirty="0"/>
              <a:t>projektu nesmí být ukončena před podáním žádosti o podporu.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3</a:t>
            </a:r>
            <a:r>
              <a:rPr lang="cs-CZ" dirty="0"/>
              <a:t>. Všechny faktury nutno platit bezhotovostně a z účtu vlastněného žadatelem.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4</a:t>
            </a:r>
            <a:r>
              <a:rPr lang="cs-CZ" dirty="0"/>
              <a:t>. V případě jakýchkoliv změn v projektu nutno hlásit na MAS.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5</a:t>
            </a:r>
            <a:r>
              <a:rPr lang="cs-CZ" b="1" dirty="0"/>
              <a:t>. </a:t>
            </a:r>
            <a:r>
              <a:rPr lang="cs-CZ" dirty="0"/>
              <a:t>Za plnění podmínek stanovených pravidly zodpovídá výhradně žadatel/příjemce dotace.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6. </a:t>
            </a:r>
            <a:r>
              <a:rPr lang="cs-CZ" dirty="0" smtClean="0"/>
              <a:t>Věcná způsobilost se řídí do vydání rozhodnutí Obecnými a Specifickými pravidly pro žadatele a příjemce integrovaných projektů pro výzvu č .62 IROP ve znění platném ke dni vyhlášení výzvy .V době realizace, tj. od data vydání rozhodnutí o dotaci, se věcná způsobilost řídí vždy aktuální verzí výše uvedených Pravidel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odkazy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Text výzvy bude po vyhlášení dostupný zde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http://www.maschrudimsko.cz/kdy-zadat-vyzvy</a:t>
            </a:r>
            <a:r>
              <a:rPr lang="cs-CZ" dirty="0" smtClean="0">
                <a:hlinkClick r:id="rId2"/>
              </a:rPr>
              <a:t>#</a:t>
            </a:r>
            <a:endParaRPr lang="cs-CZ" dirty="0" smtClean="0"/>
          </a:p>
          <a:p>
            <a:r>
              <a:rPr lang="cs-CZ" dirty="0"/>
              <a:t>ISKP 14+: </a:t>
            </a:r>
            <a:r>
              <a:rPr lang="cs-CZ" u="sng" dirty="0">
                <a:hlinkClick r:id="rId3"/>
              </a:rPr>
              <a:t>https://mseu.mssf.cz/</a:t>
            </a:r>
            <a:endParaRPr lang="cs-CZ" u="sng" dirty="0"/>
          </a:p>
          <a:p>
            <a:r>
              <a:rPr lang="cs-CZ" dirty="0" smtClean="0"/>
              <a:t>Obecná pravidla pro žadatele a příjemce IROP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http://www.strukturalni-fondy.cz/getmedia/0214a19a-5d4a-4734-b1b2-7facb47b9f4a/Obecna-pravidla-IROP_vydani-1-9_2-6.2017.pdf?ext=.</a:t>
            </a:r>
            <a:r>
              <a:rPr lang="cs-CZ" dirty="0" smtClean="0">
                <a:hlinkClick r:id="rId4"/>
              </a:rPr>
              <a:t>pdf</a:t>
            </a:r>
            <a:endParaRPr lang="cs-CZ" dirty="0" smtClean="0"/>
          </a:p>
          <a:p>
            <a:r>
              <a:rPr lang="cs-CZ" dirty="0" smtClean="0"/>
              <a:t>Specifická pravidla pro žadatele </a:t>
            </a:r>
            <a:r>
              <a:rPr lang="cs-CZ" dirty="0"/>
              <a:t>a </a:t>
            </a:r>
            <a:r>
              <a:rPr lang="cs-CZ" dirty="0" smtClean="0"/>
              <a:t>příjemce v rámci výzvy č. 62: </a:t>
            </a:r>
            <a:r>
              <a:rPr lang="cs-CZ" dirty="0">
                <a:hlinkClick r:id="rId5"/>
              </a:rPr>
              <a:t>https://www.strukturalni-fondy.cz/getmedia/7ce4a756-adcf-48f1-b9ed-804e90be537e/Specificka-pravidla-2_1-CLLD_v-1-1_final.pdf?ext=.</a:t>
            </a:r>
            <a:r>
              <a:rPr lang="cs-CZ" dirty="0" smtClean="0">
                <a:hlinkClick r:id="rId5"/>
              </a:rPr>
              <a:t>pdf</a:t>
            </a:r>
            <a:endParaRPr lang="cs-CZ" dirty="0" smtClean="0"/>
          </a:p>
          <a:p>
            <a:r>
              <a:rPr lang="cs-CZ" dirty="0" smtClean="0"/>
              <a:t>Podrobné informace k indikátorům: Příloha č. 3 Specifických pravidel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6237" y="4205606"/>
            <a:ext cx="5588726" cy="941161"/>
          </a:xfrm>
        </p:spPr>
        <p:txBody>
          <a:bodyPr>
            <a:normAutofit/>
          </a:bodyPr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/>
              <a:t>Kontakty</a:t>
            </a:r>
          </a:p>
          <a:p>
            <a:pPr marL="0" indent="0">
              <a:buNone/>
            </a:pPr>
            <a:r>
              <a:rPr lang="cs-CZ" dirty="0" smtClean="0"/>
              <a:t>MAS Chrudimsko</a:t>
            </a:r>
          </a:p>
          <a:p>
            <a:pPr marL="0" indent="0">
              <a:buNone/>
            </a:pPr>
            <a:r>
              <a:rPr lang="cs-CZ" dirty="0" smtClean="0"/>
              <a:t>Široká 29, Chrudim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Iva Roušarová</a:t>
            </a: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Iva.rousarova@maschrudimsko.cz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606 143 255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Ing. Renáta Havlová  </a:t>
            </a:r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renata.havlova@maschrudimsko.cz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774 800 906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5" y="814027"/>
            <a:ext cx="719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Výzva č. 62 IROP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5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39000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817429" y="2044931"/>
            <a:ext cx="2637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s-CZ" dirty="0" smtClean="0">
              <a:hlinkClick r:id="rId4"/>
            </a:endParaRPr>
          </a:p>
          <a:p>
            <a:pPr lvl="0"/>
            <a:r>
              <a:rPr lang="cs-CZ" dirty="0"/>
              <a:t>http://www.strukturalni-fondy.cz/cs/Microsites/IROP/Vyzvy/Vyzva-c-62-Socialni-infrastruktura-integrovane-projekty-CLLD</a:t>
            </a:r>
            <a:endParaRPr lang="cs-CZ" dirty="0" smtClean="0"/>
          </a:p>
        </p:txBody>
      </p:sp>
      <p:pic>
        <p:nvPicPr>
          <p:cNvPr id="9" name="Obrázek 8"/>
          <p:cNvPicPr/>
          <p:nvPr/>
        </p:nvPicPr>
        <p:blipFill>
          <a:blip r:embed="rId5"/>
          <a:stretch>
            <a:fillRect/>
          </a:stretch>
        </p:blipFill>
        <p:spPr>
          <a:xfrm>
            <a:off x="737062" y="1537855"/>
            <a:ext cx="7010400" cy="46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Finanční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Celková </a:t>
            </a:r>
            <a:r>
              <a:rPr lang="cs-CZ" dirty="0"/>
              <a:t>částka dotace z Evropského fondu pro regionální rozvoj pro výzvu je </a:t>
            </a:r>
            <a:r>
              <a:rPr lang="cs-CZ" b="1" dirty="0" smtClean="0"/>
              <a:t>6 </a:t>
            </a:r>
            <a:r>
              <a:rPr lang="cs-CZ" b="1" dirty="0"/>
              <a:t>000 000,-Kč</a:t>
            </a:r>
          </a:p>
          <a:p>
            <a:pPr marL="0" indent="0">
              <a:buNone/>
            </a:pPr>
            <a:r>
              <a:rPr lang="cs-CZ" dirty="0" smtClean="0"/>
              <a:t>Míra </a:t>
            </a:r>
            <a:r>
              <a:rPr lang="cs-CZ" dirty="0"/>
              <a:t>podpory z Evropského fondu pro regionální rozvoj a státního rozpočtu pro projekt </a:t>
            </a:r>
            <a:r>
              <a:rPr lang="cs-CZ" dirty="0" smtClean="0"/>
              <a:t>je </a:t>
            </a:r>
            <a:r>
              <a:rPr lang="cs-CZ" b="1" dirty="0" smtClean="0"/>
              <a:t>95</a:t>
            </a:r>
            <a:r>
              <a:rPr lang="cs-CZ" b="1" dirty="0"/>
              <a:t>%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Minimální </a:t>
            </a:r>
            <a:r>
              <a:rPr lang="cs-CZ" dirty="0"/>
              <a:t>výše celkových způsobilých výdajů </a:t>
            </a:r>
            <a:r>
              <a:rPr lang="cs-CZ" dirty="0" smtClean="0"/>
              <a:t>50 </a:t>
            </a:r>
            <a:r>
              <a:rPr lang="cs-CZ" dirty="0"/>
              <a:t>000,-Kč. </a:t>
            </a:r>
          </a:p>
          <a:p>
            <a:pPr marL="0" indent="0">
              <a:buNone/>
            </a:pPr>
            <a:r>
              <a:rPr lang="cs-CZ" dirty="0" smtClean="0"/>
              <a:t>Maximální </a:t>
            </a:r>
            <a:r>
              <a:rPr lang="cs-CZ" dirty="0"/>
              <a:t>výše celkových způsobilých výdajů </a:t>
            </a:r>
            <a:r>
              <a:rPr lang="cs-CZ" dirty="0" smtClean="0"/>
              <a:t>3 </a:t>
            </a:r>
            <a:r>
              <a:rPr lang="cs-CZ" dirty="0"/>
              <a:t>000 000,-Kč na 1 projekt.</a:t>
            </a:r>
          </a:p>
          <a:p>
            <a:pPr marL="0" indent="0">
              <a:buNone/>
            </a:pPr>
            <a:r>
              <a:rPr lang="cs-CZ" dirty="0" smtClean="0"/>
              <a:t>Musí </a:t>
            </a:r>
            <a:r>
              <a:rPr lang="cs-CZ" dirty="0"/>
              <a:t>být provedeno </a:t>
            </a:r>
            <a:r>
              <a:rPr lang="cs-CZ" b="1" dirty="0"/>
              <a:t>individuální ověření potřeb financování </a:t>
            </a:r>
            <a:r>
              <a:rPr lang="cs-CZ" dirty="0"/>
              <a:t>(jedná o se o veřejnou podporu) v modulu CBA MS2014+ = max. výše investiční </a:t>
            </a:r>
            <a:r>
              <a:rPr lang="cs-CZ" dirty="0" smtClean="0"/>
              <a:t>podpory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946367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6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veřejné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1724"/>
            <a:ext cx="10515600" cy="48552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400" b="1" dirty="0" smtClean="0"/>
              <a:t>Aktivita „Rozvoj </a:t>
            </a:r>
            <a:r>
              <a:rPr lang="cs-CZ" sz="3400" b="1" dirty="0"/>
              <a:t>sociálních služeb</a:t>
            </a:r>
            <a:r>
              <a:rPr lang="cs-CZ" sz="3400" b="1" dirty="0" smtClean="0"/>
              <a:t>“</a:t>
            </a:r>
            <a:endParaRPr lang="cs-CZ" sz="3400" dirty="0"/>
          </a:p>
          <a:p>
            <a:pPr marL="0" indent="0">
              <a:buNone/>
            </a:pPr>
            <a:r>
              <a:rPr lang="cs-CZ" dirty="0"/>
              <a:t>Bude podpořena infrastruktura, ve které je vykonávaná služba obecného hospodářského zájmu v souladu s rozhodnutím Komise ze dne 20. prosince 2011 o použití čl. 106 odst. 2 Smlouvy o fungování Evropské unie na státní podporu ve formě vyrovnávací platby za závazek veřejné služby udělené určitým podnikům pověřeným poskytováním služeb obecného hospodářského zájmu (2012/21/EU</a:t>
            </a:r>
            <a:r>
              <a:rPr lang="cs-CZ" dirty="0" smtClean="0"/>
              <a:t>).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3400" b="1" dirty="0"/>
              <a:t>Aktivita „Rozvoj komunitních </a:t>
            </a:r>
            <a:r>
              <a:rPr lang="cs-CZ" sz="3400" b="1" dirty="0" smtClean="0"/>
              <a:t>center“</a:t>
            </a:r>
          </a:p>
          <a:p>
            <a:pPr marL="0" indent="0">
              <a:buNone/>
            </a:pPr>
            <a:r>
              <a:rPr lang="cs-CZ" b="1" dirty="0" smtClean="0"/>
              <a:t>Komunitní </a:t>
            </a:r>
            <a:r>
              <a:rPr lang="cs-CZ" b="1" dirty="0"/>
              <a:t>centra poskytující jednu a více sociálních služeb podle zákona č. 108/2006 Sb., o sociálních službách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Budou podporováni žadatelé vykonávající službu obecného hospodářského zájmu v souladu s rozhodnutím Komise ze dne 20. prosince 2011 o použití čl. 106 odst. 2 Smlouvy o fungování Evropské unie na státní podporu ve formě vyrovnávací platby za závazek veřejné služby udělené určitým podnikům pověřeným poskytováním služeb obecného hospodářského zájmu (2021/21/EU). </a:t>
            </a:r>
          </a:p>
          <a:p>
            <a:pPr marL="0" indent="0">
              <a:buNone/>
            </a:pPr>
            <a:r>
              <a:rPr lang="cs-CZ" b="1" dirty="0"/>
              <a:t>Komunitní centra neposkytující sociální službu podle zákona č. 108/2006 Sb., o sociálních službách </a:t>
            </a:r>
            <a:r>
              <a:rPr lang="cs-CZ" dirty="0"/>
              <a:t>nezakládají veřejnou podporu ve smyslu článku 107 odst. 1 Smlouvy o fungování Evropské unie. 	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3400" b="1" dirty="0" smtClean="0"/>
              <a:t>Aktivita </a:t>
            </a:r>
            <a:r>
              <a:rPr lang="cs-CZ" sz="3400" b="1" dirty="0"/>
              <a:t>„Sociální </a:t>
            </a:r>
            <a:r>
              <a:rPr lang="cs-CZ" sz="3400" b="1" dirty="0" smtClean="0"/>
              <a:t>bydlení“</a:t>
            </a:r>
          </a:p>
          <a:p>
            <a:pPr marL="0" indent="0">
              <a:buNone/>
            </a:pPr>
            <a:r>
              <a:rPr lang="cs-CZ" dirty="0" smtClean="0"/>
              <a:t>Podporováni </a:t>
            </a:r>
            <a:r>
              <a:rPr lang="cs-CZ" dirty="0"/>
              <a:t>budou žadatelé vykonávající SOHZ v souladu s Rozhodnutím Komise ze dne 20. prosince 2011 o použití čl. 106 odst. 2 SFEU na státní podporu ve formě vyrovnávací platby za závazek veřejné služby udělené určitým podnikům pověřeným poskytováním služeb obecného hospodářského zájmu (2012/21/EU). </a:t>
            </a:r>
          </a:p>
          <a:p>
            <a:pPr marL="0" indent="0">
              <a:buNone/>
            </a:pPr>
            <a:r>
              <a:rPr lang="cs-CZ" dirty="0"/>
              <a:t>V této aktivitě bude také poskytována podpora de </a:t>
            </a:r>
            <a:r>
              <a:rPr lang="cs-CZ" dirty="0" err="1"/>
              <a:t>minimis</a:t>
            </a:r>
            <a:r>
              <a:rPr lang="cs-CZ" dirty="0"/>
              <a:t> SOHZ na základě Nařízení č. 360/2012 ze dne 25. dubna 2012 o použití článků 107 a 108 Smlouvy o fungování Evropské unie na podporu de </a:t>
            </a:r>
            <a:r>
              <a:rPr lang="cs-CZ" dirty="0" err="1"/>
              <a:t>minimis</a:t>
            </a:r>
            <a:r>
              <a:rPr lang="cs-CZ" dirty="0"/>
              <a:t> udílenou podnikům poskytujícím služby obecného hospodářského zájmu. 	</a:t>
            </a: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25" y="298940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87" y="6276255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3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Aktivity musí vést k inkluzi </a:t>
            </a:r>
            <a:r>
              <a:rPr lang="cs-CZ" b="1" dirty="0"/>
              <a:t>cílových skupin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 smtClean="0"/>
              <a:t>1</a:t>
            </a:r>
            <a:r>
              <a:rPr lang="cs-CZ" dirty="0"/>
              <a:t>. sociálně vyloučených osob</a:t>
            </a:r>
          </a:p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/>
              <a:t>. sociálním vyloučením ohrožených osob</a:t>
            </a:r>
          </a:p>
          <a:p>
            <a:pPr marL="0" indent="0">
              <a:buNone/>
            </a:pPr>
            <a:r>
              <a:rPr lang="cs-CZ" dirty="0" smtClean="0"/>
              <a:t>3</a:t>
            </a:r>
            <a:r>
              <a:rPr lang="cs-CZ" dirty="0"/>
              <a:t>. zdravotně postižených osob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Nelze podpořit soc. služby určené pouze pro cílovou skupinu senioři!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→</a:t>
            </a:r>
          </a:p>
          <a:p>
            <a:pPr marL="0" indent="0">
              <a:buNone/>
            </a:pPr>
            <a:r>
              <a:rPr lang="cs-CZ" dirty="0" smtClean="0"/>
              <a:t>3 </a:t>
            </a:r>
            <a:r>
              <a:rPr lang="cs-CZ" dirty="0"/>
              <a:t>podporované aktivity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Rozvoj sociálních služeb </a:t>
            </a:r>
            <a:r>
              <a:rPr lang="cs-CZ" dirty="0" smtClean="0"/>
              <a:t>(pouze </a:t>
            </a:r>
            <a:r>
              <a:rPr lang="cs-CZ" dirty="0" err="1" smtClean="0"/>
              <a:t>reg</a:t>
            </a:r>
            <a:r>
              <a:rPr lang="cs-CZ" dirty="0" smtClean="0"/>
              <a:t>. soc. služby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 smtClean="0"/>
              <a:t>Rozvoj komunitních center </a:t>
            </a:r>
            <a:r>
              <a:rPr lang="cs-CZ" dirty="0" smtClean="0"/>
              <a:t>(poskytování soc. služby není povinné)</a:t>
            </a:r>
          </a:p>
          <a:p>
            <a:pPr marL="0" indent="0">
              <a:buNone/>
            </a:pPr>
            <a:r>
              <a:rPr lang="cs-CZ" b="1" dirty="0" smtClean="0"/>
              <a:t>Sociální bydlení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9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13658"/>
            <a:ext cx="10515600" cy="739833"/>
          </a:xfrm>
        </p:spPr>
        <p:txBody>
          <a:bodyPr>
            <a:noAutofit/>
          </a:bodyPr>
          <a:lstStyle/>
          <a:p>
            <a:r>
              <a:rPr lang="cs-CZ" sz="3600" dirty="0" smtClean="0"/>
              <a:t>Věcné zaměření výzvy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8058"/>
            <a:ext cx="10515600" cy="256863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/>
              <a:t>V jedné žádosti o podporu nelze kombinovat </a:t>
            </a:r>
            <a:r>
              <a:rPr lang="cs-CZ" b="1" dirty="0" smtClean="0"/>
              <a:t>aktivity</a:t>
            </a:r>
          </a:p>
          <a:p>
            <a:pPr marL="0" indent="0">
              <a:buNone/>
            </a:pPr>
            <a:r>
              <a:rPr lang="cs-CZ" b="1" dirty="0" smtClean="0"/>
              <a:t> „Rozvoj </a:t>
            </a:r>
            <a:r>
              <a:rPr lang="cs-CZ" b="1" dirty="0"/>
              <a:t>sociálních služeb“, „Rozvoj komunitních center“ a „Sociální bydlení“.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Jeden </a:t>
            </a:r>
            <a:r>
              <a:rPr lang="cs-CZ" b="1" dirty="0"/>
              <a:t>žadatel může předložit více žádostí o podporu. </a:t>
            </a:r>
            <a:endParaRPr lang="cs-CZ" b="1" dirty="0" smtClean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41" y="34465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3391</Words>
  <Application>Microsoft Office PowerPoint</Application>
  <PresentationFormat>Širokoúhlá obrazovka</PresentationFormat>
  <Paragraphs>344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Motiv Office</vt:lpstr>
      <vt:lpstr>Seminář pro potenciální žadatele </vt:lpstr>
      <vt:lpstr>Obsah</vt:lpstr>
      <vt:lpstr>Představení výzvy</vt:lpstr>
      <vt:lpstr>Závazné dokumenty</vt:lpstr>
      <vt:lpstr>Výzva č. 62 IROP</vt:lpstr>
      <vt:lpstr>Finanční podpora</vt:lpstr>
      <vt:lpstr>Podmínky veřejné podpory</vt:lpstr>
      <vt:lpstr>Aktivity</vt:lpstr>
      <vt:lpstr>Věcné zaměření výzvy</vt:lpstr>
      <vt:lpstr>Oprávnění žadatelé</vt:lpstr>
      <vt:lpstr>Cílové skupiny</vt:lpstr>
      <vt:lpstr>Cílové skupiny</vt:lpstr>
      <vt:lpstr>Registrované sociální služby</vt:lpstr>
      <vt:lpstr>Popis podporovaných aktivit – způsobilé výdaje Aktivita Rozvoj sociálních služeb </vt:lpstr>
      <vt:lpstr>Komunitní centrum -specifika</vt:lpstr>
      <vt:lpstr>Hlavní způsobilé výdaje –min. 85 % CZV</vt:lpstr>
      <vt:lpstr>Hlavní způsobilé výdaje –min. 85 % CZV</vt:lpstr>
      <vt:lpstr>Vedlejší způsobilé výdaje –max. 15 % CZV</vt:lpstr>
      <vt:lpstr>Nezpůsobilé výdaje</vt:lpstr>
      <vt:lpstr>Povinné přílohy k žádosti:</vt:lpstr>
      <vt:lpstr>Povinné přílohy k žádosti:</vt:lpstr>
      <vt:lpstr>Povinné přílohy k žádosti:</vt:lpstr>
      <vt:lpstr>Povinné přílohy k žádosti:</vt:lpstr>
      <vt:lpstr>Indikátory</vt:lpstr>
      <vt:lpstr>Indikátory</vt:lpstr>
      <vt:lpstr>Udržitelnost</vt:lpstr>
      <vt:lpstr>Udržitelnost</vt:lpstr>
      <vt:lpstr>Podání žádosti o podporu 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Výběr výzvy ŘO IROP 62. Sociální infrastruktura  klikněte na IROP 06_16_072 – výzva na individuální projekt</vt:lpstr>
      <vt:lpstr>Podání žádosti o podporu v ISKP 14+</vt:lpstr>
      <vt:lpstr>Výběr podvýzvy MAS z rolovacího menu 014/06_16_075/CLLD_ </vt:lpstr>
      <vt:lpstr>Podání žádosti o podporu v ISKP 14+</vt:lpstr>
      <vt:lpstr>Podání žádosti o podporu v ISKP 14+</vt:lpstr>
      <vt:lpstr>Podání žádosti o podporu v ISKP 14+</vt:lpstr>
      <vt:lpstr>Hodnocení projektů</vt:lpstr>
      <vt:lpstr>Hodnocení projektů</vt:lpstr>
      <vt:lpstr>Hodnocení projektů</vt:lpstr>
      <vt:lpstr>Kritéria věcného hodnocení</vt:lpstr>
      <vt:lpstr>Přezkum hodnocení FN a P a V H</vt:lpstr>
      <vt:lpstr>Způsob hodnocení žádosti</vt:lpstr>
      <vt:lpstr>Veřejné zakázky</vt:lpstr>
      <vt:lpstr>   Na závěr</vt:lpstr>
      <vt:lpstr>Důležité odkazy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potenciální žadatele</dc:title>
  <dc:creator>Pc1</dc:creator>
  <cp:lastModifiedBy>Pc2</cp:lastModifiedBy>
  <cp:revision>112</cp:revision>
  <cp:lastPrinted>2017-11-15T08:10:45Z</cp:lastPrinted>
  <dcterms:created xsi:type="dcterms:W3CDTF">2017-10-23T09:57:02Z</dcterms:created>
  <dcterms:modified xsi:type="dcterms:W3CDTF">2017-11-15T08:21:13Z</dcterms:modified>
</cp:coreProperties>
</file>